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notesSlides/notesSlide27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7" r:id="rId3"/>
    <p:sldId id="379" r:id="rId4"/>
    <p:sldId id="346" r:id="rId5"/>
    <p:sldId id="375" r:id="rId6"/>
    <p:sldId id="373" r:id="rId7"/>
    <p:sldId id="378" r:id="rId8"/>
    <p:sldId id="382" r:id="rId9"/>
    <p:sldId id="377" r:id="rId10"/>
    <p:sldId id="383" r:id="rId11"/>
    <p:sldId id="393" r:id="rId12"/>
    <p:sldId id="395" r:id="rId13"/>
    <p:sldId id="396" r:id="rId14"/>
    <p:sldId id="397" r:id="rId15"/>
    <p:sldId id="398" r:id="rId16"/>
    <p:sldId id="385" r:id="rId17"/>
    <p:sldId id="376" r:id="rId18"/>
    <p:sldId id="386" r:id="rId19"/>
    <p:sldId id="380" r:id="rId20"/>
    <p:sldId id="359" r:id="rId21"/>
    <p:sldId id="388" r:id="rId22"/>
    <p:sldId id="389" r:id="rId23"/>
    <p:sldId id="381" r:id="rId24"/>
    <p:sldId id="391" r:id="rId25"/>
    <p:sldId id="407" r:id="rId26"/>
    <p:sldId id="406" r:id="rId27"/>
    <p:sldId id="392" r:id="rId28"/>
    <p:sldId id="400" r:id="rId29"/>
    <p:sldId id="403" r:id="rId30"/>
    <p:sldId id="404" r:id="rId31"/>
    <p:sldId id="401" r:id="rId32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rgbClr val="808080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AEAEA"/>
    <a:srgbClr val="003399"/>
    <a:srgbClr val="FAFAFA"/>
    <a:srgbClr val="F5F5F5"/>
    <a:srgbClr val="F0F0F0"/>
    <a:srgbClr val="00EAEA"/>
    <a:srgbClr val="000099"/>
    <a:srgbClr val="FFFFFF"/>
    <a:srgbClr val="004C22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0296" autoAdjust="0"/>
  </p:normalViewPr>
  <p:slideViewPr>
    <p:cSldViewPr snapToGrid="0">
      <p:cViewPr>
        <p:scale>
          <a:sx n="80" d="100"/>
          <a:sy n="80" d="100"/>
        </p:scale>
        <p:origin x="-1890" y="-468"/>
      </p:cViewPr>
      <p:guideLst>
        <p:guide orient="horz" pos="207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2"/>
      </p:cViewPr>
      <p:guideLst>
        <p:guide orient="horz" pos="3126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world%20bank%20WDI%20-%20%20aut_Country_en_csv_v2%20-%20GFCF%20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tiff"/><Relationship Id="rId1" Type="http://schemas.openxmlformats.org/officeDocument/2006/relationships/themeOverride" Target="../theme/themeOverride6.xml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0.tiff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Output\Tables%20and%20Figu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man\Documents\wiiw\FIW%20Policy%20Brief%20-%20Investitionen%20A\WIFO_Quartalsdaten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Output\Tables%20and%20Figur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Output\Tables%20and%20Figure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Output\Tables%20and%20Figure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Output\Tables%20and%20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InvestmentGa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Vorlesung\BAI%20nach%20Type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nder\w\St&#246;llinger\PUBLIC\FIW\FIW%2020152016\FIW%20Policy%20Brief%20-%20Investitionen%20A\Vorlesung\BAI%20nach%20Typen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nder\w\St&#246;llinger\PUBLIC\FIW\FIW%2020152016\FIW%20Policy%20Brief%20-%20Investitionen%20A\Vorlesung\BAI%20nach%20Typen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nder\w\St&#246;llinger\PUBLIC\FIW\FIW%2020152016\FIW%20Policy%20Brief%20-%20Investitionen%20A\Vorlesung\BAI%20nach%20Industri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4.tiff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themeOverride" Target="../theme/themeOverride4.xml"/><Relationship Id="rId6" Type="http://schemas.openxmlformats.org/officeDocument/2006/relationships/package" Target="../embeddings/Microsoft_Excel_Worksheet2.xlsx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tiff"/><Relationship Id="rId1" Type="http://schemas.openxmlformats.org/officeDocument/2006/relationships/themeOverride" Target="../theme/themeOverrid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75062814657066"/>
          <c:y val="4.6340186727400916E-2"/>
          <c:w val="0.83963945787915406"/>
          <c:h val="0.8365587916655336"/>
        </c:manualLayout>
      </c:layout>
      <c:lineChart>
        <c:grouping val="standard"/>
        <c:varyColors val="0"/>
        <c:ser>
          <c:idx val="0"/>
          <c:order val="0"/>
          <c:tx>
            <c:strRef>
              <c:f>Graph!$D$36</c:f>
              <c:strCache>
                <c:ptCount val="1"/>
                <c:pt idx="0">
                  <c:v>Investitionsquote</c:v>
                </c:pt>
              </c:strCache>
            </c:strRef>
          </c:tx>
          <c:spPr>
            <a:ln w="3810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Graph!$E$35:$BH$35</c:f>
              <c:numCache>
                <c:formatCode>0</c:formatCode>
                <c:ptCount val="46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</c:numCache>
            </c:numRef>
          </c:cat>
          <c:val>
            <c:numRef>
              <c:f>Graph!$E$36:$BH$36</c:f>
              <c:numCache>
                <c:formatCode>0.0</c:formatCode>
                <c:ptCount val="46"/>
                <c:pt idx="0">
                  <c:v>27.3610722876182</c:v>
                </c:pt>
                <c:pt idx="1">
                  <c:v>29.482554491132689</c:v>
                </c:pt>
                <c:pt idx="2">
                  <c:v>31.980026346612089</c:v>
                </c:pt>
                <c:pt idx="3">
                  <c:v>30.177771837198399</c:v>
                </c:pt>
                <c:pt idx="4">
                  <c:v>30.063960072138599</c:v>
                </c:pt>
                <c:pt idx="5">
                  <c:v>28.214263119602734</c:v>
                </c:pt>
                <c:pt idx="6">
                  <c:v>27.555483963344788</c:v>
                </c:pt>
                <c:pt idx="7">
                  <c:v>28.418376846792189</c:v>
                </c:pt>
                <c:pt idx="8">
                  <c:v>26.438630866729852</c:v>
                </c:pt>
                <c:pt idx="9">
                  <c:v>26.713231086983789</c:v>
                </c:pt>
                <c:pt idx="10">
                  <c:v>27.440853676758099</c:v>
                </c:pt>
                <c:pt idx="11">
                  <c:v>27.349695794774288</c:v>
                </c:pt>
                <c:pt idx="12">
                  <c:v>24.67125974649192</c:v>
                </c:pt>
                <c:pt idx="13">
                  <c:v>23.802278534923257</c:v>
                </c:pt>
                <c:pt idx="14">
                  <c:v>23.302436744126172</c:v>
                </c:pt>
                <c:pt idx="15">
                  <c:v>23.934699352220289</c:v>
                </c:pt>
                <c:pt idx="16">
                  <c:v>23.72511652050477</c:v>
                </c:pt>
                <c:pt idx="17">
                  <c:v>24.294291154377699</c:v>
                </c:pt>
                <c:pt idx="18">
                  <c:v>25.044069398410805</c:v>
                </c:pt>
                <c:pt idx="19">
                  <c:v>25.30082734863862</c:v>
                </c:pt>
                <c:pt idx="20">
                  <c:v>25.498752708295488</c:v>
                </c:pt>
                <c:pt idx="21">
                  <c:v>26.579117131435087</c:v>
                </c:pt>
                <c:pt idx="22">
                  <c:v>26.165515226739402</c:v>
                </c:pt>
                <c:pt idx="23">
                  <c:v>25.650132708111286</c:v>
                </c:pt>
                <c:pt idx="24">
                  <c:v>26.29672567274757</c:v>
                </c:pt>
                <c:pt idx="25">
                  <c:v>25.429822236273168</c:v>
                </c:pt>
                <c:pt idx="26">
                  <c:v>25.921909727407701</c:v>
                </c:pt>
                <c:pt idx="27">
                  <c:v>25.527203325160599</c:v>
                </c:pt>
                <c:pt idx="28">
                  <c:v>25.583189755101689</c:v>
                </c:pt>
                <c:pt idx="29">
                  <c:v>25.041650628286622</c:v>
                </c:pt>
                <c:pt idx="30">
                  <c:v>25.697702725331286</c:v>
                </c:pt>
                <c:pt idx="31">
                  <c:v>24.840330819729768</c:v>
                </c:pt>
                <c:pt idx="32">
                  <c:v>23.555176319151286</c:v>
                </c:pt>
                <c:pt idx="33">
                  <c:v>24.165581525823502</c:v>
                </c:pt>
                <c:pt idx="34">
                  <c:v>23.640007453261799</c:v>
                </c:pt>
                <c:pt idx="35">
                  <c:v>23.111640560248201</c:v>
                </c:pt>
                <c:pt idx="36">
                  <c:v>22.6734289509828</c:v>
                </c:pt>
                <c:pt idx="37">
                  <c:v>22.99795039364702</c:v>
                </c:pt>
                <c:pt idx="38">
                  <c:v>23.377901033945101</c:v>
                </c:pt>
                <c:pt idx="39">
                  <c:v>22.482427659541752</c:v>
                </c:pt>
                <c:pt idx="40">
                  <c:v>21.5973126486406</c:v>
                </c:pt>
                <c:pt idx="41">
                  <c:v>22.566226613752278</c:v>
                </c:pt>
                <c:pt idx="42">
                  <c:v>22.550802599262099</c:v>
                </c:pt>
                <c:pt idx="43">
                  <c:v>22.183167356180199</c:v>
                </c:pt>
                <c:pt idx="44">
                  <c:v>22.1235286677191</c:v>
                </c:pt>
                <c:pt idx="45">
                  <c:v>22.1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91904"/>
        <c:axId val="113149056"/>
      </c:lineChart>
      <c:catAx>
        <c:axId val="112491904"/>
        <c:scaling>
          <c:orientation val="minMax"/>
        </c:scaling>
        <c:delete val="0"/>
        <c:axPos val="b"/>
        <c:majorGridlines/>
        <c:numFmt formatCode="0" sourceLinked="1"/>
        <c:majorTickMark val="out"/>
        <c:minorTickMark val="none"/>
        <c:tickLblPos val="nextTo"/>
        <c:crossAx val="113149056"/>
        <c:crosses val="autoZero"/>
        <c:auto val="1"/>
        <c:lblAlgn val="ctr"/>
        <c:lblOffset val="100"/>
        <c:tickLblSkip val="5"/>
        <c:tickMarkSkip val="15"/>
        <c:noMultiLvlLbl val="0"/>
      </c:catAx>
      <c:valAx>
        <c:axId val="113149056"/>
        <c:scaling>
          <c:orientation val="minMax"/>
          <c:max val="35"/>
          <c:min val="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Investitionsquote</a:t>
                </a:r>
              </a:p>
            </c:rich>
          </c:tx>
          <c:layout>
            <c:manualLayout>
              <c:xMode val="edge"/>
              <c:yMode val="edge"/>
              <c:x val="4.8345265900865807E-3"/>
              <c:y val="0.27071303043148787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12491904"/>
        <c:crossesAt val="1"/>
        <c:crossBetween val="midCat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T_5!$H$6</c:f>
              <c:strCache>
                <c:ptCount val="1"/>
                <c:pt idx="0">
                  <c:v>AT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T_5!$I$6:$J$6</c:f>
              <c:numCache>
                <c:formatCode>0.0%</c:formatCode>
                <c:ptCount val="2"/>
                <c:pt idx="0">
                  <c:v>8.5239900000000021E-2</c:v>
                </c:pt>
                <c:pt idx="1">
                  <c:v>4.9979500000000003E-2</c:v>
                </c:pt>
              </c:numCache>
            </c:numRef>
          </c:val>
        </c:ser>
        <c:ser>
          <c:idx val="1"/>
          <c:order val="1"/>
          <c:tx>
            <c:strRef>
              <c:f>T_5!$H$7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T_5!$I$7:$J$7</c:f>
              <c:numCache>
                <c:formatCode>0.0%</c:formatCode>
                <c:ptCount val="2"/>
                <c:pt idx="0">
                  <c:v>0.12310130000000002</c:v>
                </c:pt>
                <c:pt idx="1">
                  <c:v>3.6495500000000028E-2</c:v>
                </c:pt>
              </c:numCache>
            </c:numRef>
          </c:val>
        </c:ser>
        <c:ser>
          <c:idx val="2"/>
          <c:order val="2"/>
          <c:tx>
            <c:strRef>
              <c:f>T_5!$H$8</c:f>
              <c:strCache>
                <c:ptCount val="1"/>
                <c:pt idx="0">
                  <c:v>DE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T_5!$I$8:$J$8</c:f>
              <c:numCache>
                <c:formatCode>0.0%</c:formatCode>
                <c:ptCount val="2"/>
                <c:pt idx="0">
                  <c:v>8.0134500000000067E-2</c:v>
                </c:pt>
                <c:pt idx="1">
                  <c:v>3.85268E-2</c:v>
                </c:pt>
              </c:numCache>
            </c:numRef>
          </c:val>
        </c:ser>
        <c:ser>
          <c:idx val="3"/>
          <c:order val="3"/>
          <c:tx>
            <c:strRef>
              <c:f>T_5!$H$9</c:f>
              <c:strCache>
                <c:ptCount val="1"/>
                <c:pt idx="0">
                  <c:v>FI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T_5!$I$9:$J$9</c:f>
              <c:numCache>
                <c:formatCode>0.0%</c:formatCode>
                <c:ptCount val="2"/>
                <c:pt idx="0">
                  <c:v>5.6448400000000003E-2</c:v>
                </c:pt>
                <c:pt idx="1">
                  <c:v>5.2429999999999997E-2</c:v>
                </c:pt>
              </c:numCache>
            </c:numRef>
          </c:val>
        </c:ser>
        <c:ser>
          <c:idx val="4"/>
          <c:order val="4"/>
          <c:tx>
            <c:strRef>
              <c:f>T_5!$H$10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T_5!$I$10:$J$10</c:f>
              <c:numCache>
                <c:formatCode>0.0%</c:formatCode>
                <c:ptCount val="2"/>
                <c:pt idx="0">
                  <c:v>5.3368700000000033E-2</c:v>
                </c:pt>
                <c:pt idx="1">
                  <c:v>5.5285399999999985E-2</c:v>
                </c:pt>
              </c:numCache>
            </c:numRef>
          </c:val>
        </c:ser>
        <c:ser>
          <c:idx val="5"/>
          <c:order val="5"/>
          <c:tx>
            <c:strRef>
              <c:f>T_5!$H$11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T_5!$I$11:$J$11</c:f>
              <c:numCache>
                <c:formatCode>0.0%</c:formatCode>
                <c:ptCount val="2"/>
                <c:pt idx="0">
                  <c:v>9.9587400000000048E-2</c:v>
                </c:pt>
                <c:pt idx="1">
                  <c:v>2.7588999999999999E-2</c:v>
                </c:pt>
              </c:numCache>
            </c:numRef>
          </c:val>
        </c:ser>
        <c:ser>
          <c:idx val="6"/>
          <c:order val="6"/>
          <c:tx>
            <c:strRef>
              <c:f>T_5!$H$12</c:f>
              <c:strCache>
                <c:ptCount val="1"/>
                <c:pt idx="0">
                  <c:v>NL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T_5!$I$12:$J$12</c:f>
              <c:numCache>
                <c:formatCode>0.0%</c:formatCode>
                <c:ptCount val="2"/>
                <c:pt idx="0">
                  <c:v>6.4586200000000052E-2</c:v>
                </c:pt>
                <c:pt idx="1">
                  <c:v>4.7085700000000001E-2</c:v>
                </c:pt>
              </c:numCache>
            </c:numRef>
          </c:val>
        </c:ser>
        <c:ser>
          <c:idx val="7"/>
          <c:order val="7"/>
          <c:tx>
            <c:strRef>
              <c:f>T_5!$H$13</c:f>
              <c:strCache>
                <c:ptCount val="1"/>
                <c:pt idx="0">
                  <c:v>SE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T_5!$I$13:$J$13</c:f>
              <c:numCache>
                <c:formatCode>0.0%</c:formatCode>
                <c:ptCount val="2"/>
                <c:pt idx="0">
                  <c:v>9.069930000000008E-2</c:v>
                </c:pt>
                <c:pt idx="1">
                  <c:v>7.0207000000000019E-2</c:v>
                </c:pt>
              </c:numCache>
            </c:numRef>
          </c:val>
        </c:ser>
        <c:ser>
          <c:idx val="8"/>
          <c:order val="8"/>
          <c:tx>
            <c:strRef>
              <c:f>T_5!$H$14</c:f>
              <c:strCache>
                <c:ptCount val="1"/>
                <c:pt idx="0">
                  <c:v>SK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T_5!$I$14:$J$14</c:f>
              <c:numCache>
                <c:formatCode>0.0%</c:formatCode>
                <c:ptCount val="2"/>
                <c:pt idx="0">
                  <c:v>0.1113792</c:v>
                </c:pt>
                <c:pt idx="1">
                  <c:v>1.6407999999999999E-2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0"/>
        <c:axId val="130848256"/>
        <c:axId val="130849792"/>
      </c:barChart>
      <c:catAx>
        <c:axId val="1308482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30849792"/>
        <c:crosses val="autoZero"/>
        <c:auto val="1"/>
        <c:lblAlgn val="ctr"/>
        <c:lblOffset val="100"/>
        <c:noMultiLvlLbl val="0"/>
      </c:catAx>
      <c:valAx>
        <c:axId val="1308497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30848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6914424158561"/>
          <c:y val="3.0492603518899795E-2"/>
          <c:w val="8.0241844769403825E-2"/>
          <c:h val="0.8724683942809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5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3865654163491"/>
          <c:y val="0.16848502059802586"/>
          <c:w val="0.61235218232808164"/>
          <c:h val="0.72233645598924401"/>
        </c:manualLayout>
      </c:layout>
      <c:lineChart>
        <c:grouping val="standard"/>
        <c:varyColors val="0"/>
        <c:ser>
          <c:idx val="0"/>
          <c:order val="0"/>
          <c:tx>
            <c:strRef>
              <c:f>F_11!$A$3</c:f>
              <c:strCache>
                <c:ptCount val="1"/>
                <c:pt idx="0">
                  <c:v>Anteil der öffentlichen Investitionen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F_11!$C$2:$H$2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F_11!$C$3:$H$3</c:f>
              <c:numCache>
                <c:formatCode>0.0%</c:formatCode>
                <c:ptCount val="6"/>
                <c:pt idx="0">
                  <c:v>0.15267759040749074</c:v>
                </c:pt>
                <c:pt idx="1">
                  <c:v>0.15205879521165636</c:v>
                </c:pt>
                <c:pt idx="2">
                  <c:v>0.13694347729461442</c:v>
                </c:pt>
                <c:pt idx="3">
                  <c:v>0.13147917650256818</c:v>
                </c:pt>
                <c:pt idx="4">
                  <c:v>0.13713145832154378</c:v>
                </c:pt>
                <c:pt idx="5">
                  <c:v>0.13311733653604463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49984"/>
        <c:axId val="133468160"/>
      </c:lineChart>
      <c:lineChart>
        <c:grouping val="standard"/>
        <c:varyColors val="0"/>
        <c:ser>
          <c:idx val="1"/>
          <c:order val="1"/>
          <c:tx>
            <c:strRef>
              <c:f>F_11!$A$4</c:f>
              <c:strCache>
                <c:ptCount val="1"/>
                <c:pt idx="0">
                  <c:v>Öffentliche Investitionen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F_11!$C$2:$H$2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F_11!$C$4:$H$4</c:f>
              <c:numCache>
                <c:formatCode>0_ ;\-0\ </c:formatCode>
                <c:ptCount val="6"/>
                <c:pt idx="0">
                  <c:v>9704.0605643496201</c:v>
                </c:pt>
                <c:pt idx="1">
                  <c:v>9476</c:v>
                </c:pt>
                <c:pt idx="2">
                  <c:v>9060.698741324557</c:v>
                </c:pt>
                <c:pt idx="3">
                  <c:v>8815.6859735625258</c:v>
                </c:pt>
                <c:pt idx="4">
                  <c:v>9174.4595464354679</c:v>
                </c:pt>
                <c:pt idx="5">
                  <c:v>8882.510809601903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76352"/>
        <c:axId val="133470080"/>
      </c:lineChart>
      <c:catAx>
        <c:axId val="13344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468160"/>
        <c:crosses val="autoZero"/>
        <c:auto val="1"/>
        <c:lblAlgn val="ctr"/>
        <c:lblOffset val="100"/>
        <c:noMultiLvlLbl val="0"/>
      </c:catAx>
      <c:valAx>
        <c:axId val="133468160"/>
        <c:scaling>
          <c:orientation val="minMax"/>
          <c:min val="0.13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in % der Investitionen gesamt</a:t>
                </a:r>
              </a:p>
            </c:rich>
          </c:tx>
          <c:layout>
            <c:manualLayout>
              <c:xMode val="edge"/>
              <c:yMode val="edge"/>
              <c:x val="2.1030502255179294E-2"/>
              <c:y val="0.19110345631909098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133449984"/>
        <c:crosses val="autoZero"/>
        <c:crossBetween val="between"/>
        <c:majorUnit val="1.0000000000000005E-2"/>
      </c:valAx>
      <c:valAx>
        <c:axId val="133470080"/>
        <c:scaling>
          <c:orientation val="minMax"/>
          <c:max val="10000"/>
          <c:min val="8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in EUR Mio.</a:t>
                </a:r>
              </a:p>
            </c:rich>
          </c:tx>
          <c:layout>
            <c:manualLayout>
              <c:xMode val="edge"/>
              <c:yMode val="edge"/>
              <c:x val="0.94723432441607269"/>
              <c:y val="0.36639096583515368"/>
            </c:manualLayout>
          </c:layout>
          <c:overlay val="0"/>
        </c:title>
        <c:numFmt formatCode="0_ ;\-0\ " sourceLinked="1"/>
        <c:majorTickMark val="out"/>
        <c:minorTickMark val="none"/>
        <c:tickLblPos val="nextTo"/>
        <c:crossAx val="133476352"/>
        <c:crosses val="max"/>
        <c:crossBetween val="between"/>
        <c:majorUnit val="1000"/>
      </c:valAx>
      <c:catAx>
        <c:axId val="133476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3470080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layout>
        <c:manualLayout>
          <c:xMode val="edge"/>
          <c:yMode val="edge"/>
          <c:x val="0.23483765587799774"/>
          <c:y val="1.9973434657885866E-2"/>
          <c:w val="0.6151153754224512"/>
          <c:h val="0.13094709578621208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28070655440191"/>
          <c:y val="7.2120989923877429E-2"/>
          <c:w val="0.83864019575720383"/>
          <c:h val="0.82119486932664254"/>
        </c:manualLayout>
      </c:layout>
      <c:lineChart>
        <c:grouping val="standard"/>
        <c:varyColors val="0"/>
        <c:ser>
          <c:idx val="0"/>
          <c:order val="0"/>
          <c:tx>
            <c:strRef>
              <c:f>Tabelle1!$C$4</c:f>
              <c:strCache>
                <c:ptCount val="1"/>
                <c:pt idx="0">
                  <c:v>BAI gesamt</c:v>
                </c:pt>
              </c:strCache>
            </c:strRef>
          </c:tx>
          <c:spPr>
            <a:ln w="381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strRef>
              <c:f>Tabelle1!$D$3:$J$3</c:f>
              <c:strCache>
                <c:ptCount val="7"/>
                <c:pt idx="0">
                  <c:v>II. Q 2014</c:v>
                </c:pt>
                <c:pt idx="1">
                  <c:v>III. Q 2014</c:v>
                </c:pt>
                <c:pt idx="2">
                  <c:v>IV. Q 2014</c:v>
                </c:pt>
                <c:pt idx="3">
                  <c:v>I. Q 2015</c:v>
                </c:pt>
                <c:pt idx="4">
                  <c:v>II. Q 2015</c:v>
                </c:pt>
                <c:pt idx="5">
                  <c:v>III. Q 2015</c:v>
                </c:pt>
                <c:pt idx="6">
                  <c:v>IV. Q 2015</c:v>
                </c:pt>
              </c:strCache>
            </c:strRef>
          </c:cat>
          <c:val>
            <c:numRef>
              <c:f>Tabelle1!$D$4:$J$4</c:f>
              <c:numCache>
                <c:formatCode>0.00</c:formatCode>
                <c:ptCount val="7"/>
                <c:pt idx="0">
                  <c:v>-0.4</c:v>
                </c:pt>
                <c:pt idx="1">
                  <c:v>-0.5</c:v>
                </c:pt>
                <c:pt idx="2">
                  <c:v>-0.2</c:v>
                </c:pt>
                <c:pt idx="3">
                  <c:v>0.2</c:v>
                </c:pt>
                <c:pt idx="4">
                  <c:v>0.4</c:v>
                </c:pt>
                <c:pt idx="5">
                  <c:v>0.6000000000000002</c:v>
                </c:pt>
                <c:pt idx="6">
                  <c:v>0.5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Tabelle1!$C$5</c:f>
              <c:strCache>
                <c:ptCount val="1"/>
                <c:pt idx="0">
                  <c:v>Bau</c:v>
                </c:pt>
              </c:strCache>
            </c:strRef>
          </c:tx>
          <c:spPr>
            <a:ln w="34925"/>
          </c:spPr>
          <c:marker>
            <c:symbol val="none"/>
          </c:marker>
          <c:cat>
            <c:strRef>
              <c:f>Tabelle1!$D$3:$J$3</c:f>
              <c:strCache>
                <c:ptCount val="7"/>
                <c:pt idx="0">
                  <c:v>II. Q 2014</c:v>
                </c:pt>
                <c:pt idx="1">
                  <c:v>III. Q 2014</c:v>
                </c:pt>
                <c:pt idx="2">
                  <c:v>IV. Q 2014</c:v>
                </c:pt>
                <c:pt idx="3">
                  <c:v>I. Q 2015</c:v>
                </c:pt>
                <c:pt idx="4">
                  <c:v>II. Q 2015</c:v>
                </c:pt>
                <c:pt idx="5">
                  <c:v>III. Q 2015</c:v>
                </c:pt>
                <c:pt idx="6">
                  <c:v>IV. Q 2015</c:v>
                </c:pt>
              </c:strCache>
            </c:strRef>
          </c:cat>
          <c:val>
            <c:numRef>
              <c:f>Tabelle1!$D$5:$J$5</c:f>
              <c:numCache>
                <c:formatCode>0.00</c:formatCode>
                <c:ptCount val="7"/>
                <c:pt idx="0">
                  <c:v>-1</c:v>
                </c:pt>
                <c:pt idx="1">
                  <c:v>-0.9</c:v>
                </c:pt>
                <c:pt idx="2">
                  <c:v>-0.3000000000000001</c:v>
                </c:pt>
                <c:pt idx="3">
                  <c:v>0.1</c:v>
                </c:pt>
                <c:pt idx="4">
                  <c:v>-0.3000000000000001</c:v>
                </c:pt>
                <c:pt idx="5">
                  <c:v>-0.1</c:v>
                </c:pt>
                <c:pt idx="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Tabelle1!$C$6</c:f>
              <c:strCache>
                <c:ptCount val="1"/>
                <c:pt idx="0">
                  <c:v>Ausrüstungen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Tabelle1!$D$3:$J$3</c:f>
              <c:strCache>
                <c:ptCount val="7"/>
                <c:pt idx="0">
                  <c:v>II. Q 2014</c:v>
                </c:pt>
                <c:pt idx="1">
                  <c:v>III. Q 2014</c:v>
                </c:pt>
                <c:pt idx="2">
                  <c:v>IV. Q 2014</c:v>
                </c:pt>
                <c:pt idx="3">
                  <c:v>I. Q 2015</c:v>
                </c:pt>
                <c:pt idx="4">
                  <c:v>II. Q 2015</c:v>
                </c:pt>
                <c:pt idx="5">
                  <c:v>III. Q 2015</c:v>
                </c:pt>
                <c:pt idx="6">
                  <c:v>IV. Q 2015</c:v>
                </c:pt>
              </c:strCache>
            </c:strRef>
          </c:cat>
          <c:val>
            <c:numRef>
              <c:f>Tabelle1!$D$6:$J$6</c:f>
              <c:numCache>
                <c:formatCode>0.00</c:formatCode>
                <c:ptCount val="7"/>
                <c:pt idx="0">
                  <c:v>0.6000000000000002</c:v>
                </c:pt>
                <c:pt idx="1">
                  <c:v>-0.2</c:v>
                </c:pt>
                <c:pt idx="2">
                  <c:v>-0.2</c:v>
                </c:pt>
                <c:pt idx="3">
                  <c:v>0.3000000000000001</c:v>
                </c:pt>
                <c:pt idx="4">
                  <c:v>1.3</c:v>
                </c:pt>
                <c:pt idx="5">
                  <c:v>1.6</c:v>
                </c:pt>
                <c:pt idx="6">
                  <c:v>1.2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Tabelle1!$C$7</c:f>
              <c:strCache>
                <c:ptCount val="1"/>
                <c:pt idx="0">
                  <c:v>Geistiges Eigentum1)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strRef>
              <c:f>Tabelle1!$D$3:$J$3</c:f>
              <c:strCache>
                <c:ptCount val="7"/>
                <c:pt idx="0">
                  <c:v>II. Q 2014</c:v>
                </c:pt>
                <c:pt idx="1">
                  <c:v>III. Q 2014</c:v>
                </c:pt>
                <c:pt idx="2">
                  <c:v>IV. Q 2014</c:v>
                </c:pt>
                <c:pt idx="3">
                  <c:v>I. Q 2015</c:v>
                </c:pt>
                <c:pt idx="4">
                  <c:v>II. Q 2015</c:v>
                </c:pt>
                <c:pt idx="5">
                  <c:v>III. Q 2015</c:v>
                </c:pt>
                <c:pt idx="6">
                  <c:v>IV. Q 2015</c:v>
                </c:pt>
              </c:strCache>
            </c:strRef>
          </c:cat>
          <c:val>
            <c:numRef>
              <c:f>Tabelle1!$D$7:$J$7</c:f>
              <c:numCache>
                <c:formatCode>0.00</c:formatCode>
                <c:ptCount val="7"/>
                <c:pt idx="0">
                  <c:v>-0.6000000000000002</c:v>
                </c:pt>
                <c:pt idx="1">
                  <c:v>-0.3000000000000001</c:v>
                </c:pt>
                <c:pt idx="2">
                  <c:v>-0.1</c:v>
                </c:pt>
                <c:pt idx="3">
                  <c:v>0.5</c:v>
                </c:pt>
                <c:pt idx="4">
                  <c:v>0.70000000000000018</c:v>
                </c:pt>
                <c:pt idx="5">
                  <c:v>0.70000000000000018</c:v>
                </c:pt>
                <c:pt idx="6" formatCode="General">
                  <c:v>0.3000000000000001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94496"/>
        <c:axId val="133600384"/>
      </c:lineChart>
      <c:catAx>
        <c:axId val="133594496"/>
        <c:scaling>
          <c:orientation val="minMax"/>
        </c:scaling>
        <c:delete val="0"/>
        <c:axPos val="b"/>
        <c:majorTickMark val="out"/>
        <c:minorTickMark val="none"/>
        <c:tickLblPos val="low"/>
        <c:crossAx val="133600384"/>
        <c:crosses val="autoZero"/>
        <c:auto val="1"/>
        <c:lblAlgn val="ctr"/>
        <c:lblOffset val="100"/>
        <c:tickLblSkip val="1"/>
        <c:noMultiLvlLbl val="0"/>
      </c:catAx>
      <c:valAx>
        <c:axId val="133600384"/>
        <c:scaling>
          <c:orientation val="minMax"/>
          <c:max val="2"/>
          <c:min val="-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Veränderungen zum Vorquartal (in %)</a:t>
                </a:r>
              </a:p>
            </c:rich>
          </c:tx>
          <c:layout>
            <c:manualLayout>
              <c:xMode val="edge"/>
              <c:yMode val="edge"/>
              <c:x val="7.1235309236197097E-3"/>
              <c:y val="8.5594249200369482E-2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33594496"/>
        <c:crosses val="autoZero"/>
        <c:crossBetween val="between"/>
      </c:valAx>
      <c:spPr>
        <a:noFill/>
      </c:spPr>
    </c:plotArea>
    <c:legend>
      <c:legendPos val="t"/>
      <c:layout>
        <c:manualLayout>
          <c:xMode val="edge"/>
          <c:yMode val="edge"/>
          <c:x val="0.15945270552177093"/>
          <c:y val="8.5659639386362618E-3"/>
          <c:w val="0.79054720898061059"/>
          <c:h val="0.11827850786944315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983665876716893"/>
          <c:y val="9.6005792187709743E-2"/>
          <c:w val="0.7680143380135751"/>
          <c:h val="0.74016722062771645"/>
        </c:manualLayout>
      </c:layout>
      <c:lineChart>
        <c:grouping val="standard"/>
        <c:varyColors val="0"/>
        <c:ser>
          <c:idx val="0"/>
          <c:order val="0"/>
          <c:tx>
            <c:strRef>
              <c:f>F_2!$C$75</c:f>
              <c:strCache>
                <c:ptCount val="1"/>
                <c:pt idx="0">
                  <c:v>BAI</c:v>
                </c:pt>
              </c:strCache>
            </c:strRef>
          </c:tx>
          <c:spPr>
            <a:ln w="34925">
              <a:solidFill>
                <a:srgbClr val="004872"/>
              </a:solidFill>
            </a:ln>
          </c:spPr>
          <c:marker>
            <c:symbol val="none"/>
          </c:marker>
          <c:cat>
            <c:strRef>
              <c:f>F_2!$B$81:$B$96</c:f>
              <c:strCache>
                <c:ptCount val="16"/>
                <c:pt idx="0">
                  <c:v>2000 </c:v>
                </c:pt>
                <c:pt idx="1">
                  <c:v>2001 </c:v>
                </c:pt>
                <c:pt idx="2">
                  <c:v>2002 </c:v>
                </c:pt>
                <c:pt idx="3">
                  <c:v>2003 </c:v>
                </c:pt>
                <c:pt idx="4">
                  <c:v>2004 </c:v>
                </c:pt>
                <c:pt idx="5">
                  <c:v>2005 </c:v>
                </c:pt>
                <c:pt idx="6">
                  <c:v>2006 </c:v>
                </c:pt>
                <c:pt idx="7">
                  <c:v>2007 </c:v>
                </c:pt>
                <c:pt idx="8">
                  <c:v>2008 </c:v>
                </c:pt>
                <c:pt idx="9">
                  <c:v>2009 </c:v>
                </c:pt>
                <c:pt idx="10">
                  <c:v>2010 </c:v>
                </c:pt>
                <c:pt idx="11">
                  <c:v>2011 </c:v>
                </c:pt>
                <c:pt idx="12">
                  <c:v>2012 </c:v>
                </c:pt>
                <c:pt idx="13">
                  <c:v>2013 </c:v>
                </c:pt>
                <c:pt idx="14">
                  <c:v>2014 </c:v>
                </c:pt>
                <c:pt idx="15">
                  <c:v>2015f</c:v>
                </c:pt>
              </c:strCache>
            </c:strRef>
          </c:cat>
          <c:val>
            <c:numRef>
              <c:f>F_2!$C$81:$C$96</c:f>
              <c:numCache>
                <c:formatCode>_-* #,##0_-;\-* #,##0_-;_-* "-"??_-;_-@_-</c:formatCode>
                <c:ptCount val="16"/>
                <c:pt idx="0">
                  <c:v>2431.208999999998</c:v>
                </c:pt>
                <c:pt idx="1">
                  <c:v>2447.226999999998</c:v>
                </c:pt>
                <c:pt idx="2">
                  <c:v>2434.3750000000018</c:v>
                </c:pt>
                <c:pt idx="3">
                  <c:v>2473.7839999999997</c:v>
                </c:pt>
                <c:pt idx="4">
                  <c:v>2547.2069999999981</c:v>
                </c:pt>
                <c:pt idx="5">
                  <c:v>2631.0940000000001</c:v>
                </c:pt>
                <c:pt idx="6">
                  <c:v>2783.1309999999999</c:v>
                </c:pt>
                <c:pt idx="7">
                  <c:v>2944.1689999999981</c:v>
                </c:pt>
                <c:pt idx="8">
                  <c:v>2921.6669999999981</c:v>
                </c:pt>
                <c:pt idx="9">
                  <c:v>2573.2639999999997</c:v>
                </c:pt>
                <c:pt idx="10">
                  <c:v>2576.3980000000001</c:v>
                </c:pt>
                <c:pt idx="11">
                  <c:v>2624.799</c:v>
                </c:pt>
                <c:pt idx="12">
                  <c:v>2560.3440000000001</c:v>
                </c:pt>
                <c:pt idx="13">
                  <c:v>2517.7839999999997</c:v>
                </c:pt>
                <c:pt idx="14">
                  <c:v>2582.585</c:v>
                </c:pt>
                <c:pt idx="15" formatCode="_-* #,##0.0_-;\-* #,##0.0_-;_-* &quot;-&quot;??_-;_-@_-">
                  <c:v>2641.9844549999998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F_2!$D$75</c:f>
              <c:strCache>
                <c:ptCount val="1"/>
                <c:pt idx="0">
                  <c:v>BAI potentiell</c:v>
                </c:pt>
              </c:strCache>
            </c:strRef>
          </c:tx>
          <c:spPr>
            <a:ln w="38100">
              <a:solidFill>
                <a:sysClr val="window" lastClr="FFFFFF">
                  <a:lumMod val="50000"/>
                </a:sysClr>
              </a:solidFill>
              <a:prstDash val="sysDash"/>
            </a:ln>
          </c:spPr>
          <c:marker>
            <c:symbol val="none"/>
          </c:marker>
          <c:cat>
            <c:strRef>
              <c:f>F_2!$B$81:$B$96</c:f>
              <c:strCache>
                <c:ptCount val="16"/>
                <c:pt idx="0">
                  <c:v>2000 </c:v>
                </c:pt>
                <c:pt idx="1">
                  <c:v>2001 </c:v>
                </c:pt>
                <c:pt idx="2">
                  <c:v>2002 </c:v>
                </c:pt>
                <c:pt idx="3">
                  <c:v>2003 </c:v>
                </c:pt>
                <c:pt idx="4">
                  <c:v>2004 </c:v>
                </c:pt>
                <c:pt idx="5">
                  <c:v>2005 </c:v>
                </c:pt>
                <c:pt idx="6">
                  <c:v>2006 </c:v>
                </c:pt>
                <c:pt idx="7">
                  <c:v>2007 </c:v>
                </c:pt>
                <c:pt idx="8">
                  <c:v>2008 </c:v>
                </c:pt>
                <c:pt idx="9">
                  <c:v>2009 </c:v>
                </c:pt>
                <c:pt idx="10">
                  <c:v>2010 </c:v>
                </c:pt>
                <c:pt idx="11">
                  <c:v>2011 </c:v>
                </c:pt>
                <c:pt idx="12">
                  <c:v>2012 </c:v>
                </c:pt>
                <c:pt idx="13">
                  <c:v>2013 </c:v>
                </c:pt>
                <c:pt idx="14">
                  <c:v>2014 </c:v>
                </c:pt>
                <c:pt idx="15">
                  <c:v>2015f</c:v>
                </c:pt>
              </c:strCache>
            </c:strRef>
          </c:cat>
          <c:val>
            <c:numRef>
              <c:f>F_2!$D$81:$D$96</c:f>
              <c:numCache>
                <c:formatCode>_-* #,##0_-;\-* #,##0_-;_-* "-"??_-;_-@_-</c:formatCode>
                <c:ptCount val="16"/>
                <c:pt idx="0">
                  <c:v>2342.3671237416002</c:v>
                </c:pt>
                <c:pt idx="1">
                  <c:v>2391.8864859173987</c:v>
                </c:pt>
                <c:pt idx="2">
                  <c:v>2422.5444864315004</c:v>
                </c:pt>
                <c:pt idx="3">
                  <c:v>2453.0891116554012</c:v>
                </c:pt>
                <c:pt idx="4">
                  <c:v>2511.7081428828001</c:v>
                </c:pt>
                <c:pt idx="5">
                  <c:v>2561.5948730484001</c:v>
                </c:pt>
                <c:pt idx="6">
                  <c:v>2643.5327576916002</c:v>
                </c:pt>
                <c:pt idx="7">
                  <c:v>2721.7989655337997</c:v>
                </c:pt>
                <c:pt idx="8">
                  <c:v>2734.0523105022025</c:v>
                </c:pt>
                <c:pt idx="9">
                  <c:v>2619.1847130372012</c:v>
                </c:pt>
                <c:pt idx="10">
                  <c:v>2671.1937244743012</c:v>
                </c:pt>
                <c:pt idx="11">
                  <c:v>2716.3683692571003</c:v>
                </c:pt>
                <c:pt idx="12">
                  <c:v>2704.0056551925004</c:v>
                </c:pt>
                <c:pt idx="13">
                  <c:v>2709.7785807464998</c:v>
                </c:pt>
                <c:pt idx="14">
                  <c:v>2745.2047533594</c:v>
                </c:pt>
                <c:pt idx="15" formatCode="_(* #,##0.00_);_(* \(#,##0.00\);_(* &quot;-&quot;??_);_(@_)">
                  <c:v>2795.3061830732304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37024"/>
        <c:axId val="133938560"/>
      </c:lineChart>
      <c:catAx>
        <c:axId val="13393702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3393856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3938560"/>
        <c:scaling>
          <c:orientation val="minMax"/>
          <c:max val="3000"/>
          <c:min val="2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 b="0"/>
                </a:pPr>
                <a:r>
                  <a:rPr lang="en-US" sz="2000" b="0" dirty="0" err="1"/>
                  <a:t>Bruttoanlageinvestitionen</a:t>
                </a:r>
                <a:r>
                  <a:rPr lang="en-US" sz="2000" b="0" dirty="0"/>
                  <a:t> real </a:t>
                </a:r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:r>
                  <a:rPr lang="en-US" sz="2000" b="0" dirty="0" smtClean="0"/>
                  <a:t>(</a:t>
                </a:r>
                <a:r>
                  <a:rPr lang="en-US" sz="2000" b="0" dirty="0"/>
                  <a:t>in EUR </a:t>
                </a:r>
                <a:r>
                  <a:rPr lang="en-US" sz="2000" b="0" dirty="0" err="1"/>
                  <a:t>Mrd</a:t>
                </a:r>
                <a:r>
                  <a:rPr lang="en-US" sz="2000" b="0" dirty="0"/>
                  <a:t>.)</a:t>
                </a:r>
              </a:p>
            </c:rich>
          </c:tx>
          <c:layout>
            <c:manualLayout>
              <c:xMode val="edge"/>
              <c:yMode val="edge"/>
              <c:x val="1.4789898835461121E-3"/>
              <c:y val="0.1269744737838196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3937024"/>
        <c:crosses val="autoZero"/>
        <c:crossBetween val="between"/>
        <c:majorUnit val="100"/>
      </c:valAx>
      <c:spPr>
        <a:noFill/>
      </c:spPr>
    </c:plotArea>
    <c:legend>
      <c:legendPos val="t"/>
      <c:layout>
        <c:manualLayout>
          <c:xMode val="edge"/>
          <c:yMode val="edge"/>
          <c:x val="0.32328721045791631"/>
          <c:y val="1.3377931118753201E-2"/>
          <c:w val="0.53465501278359817"/>
          <c:h val="6.9865455232386367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F_5!$Q$3</c:f>
              <c:strCache>
                <c:ptCount val="1"/>
                <c:pt idx="0">
                  <c:v>AT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F_5!$P$4:$P$18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F_5!$Q$4:$Q$18</c:f>
              <c:numCache>
                <c:formatCode>General</c:formatCode>
                <c:ptCount val="15"/>
                <c:pt idx="0">
                  <c:v>4987.6000000000004</c:v>
                </c:pt>
                <c:pt idx="1">
                  <c:v>5377.2</c:v>
                </c:pt>
                <c:pt idx="2">
                  <c:v>4663.6000000000004</c:v>
                </c:pt>
                <c:pt idx="3">
                  <c:v>4811</c:v>
                </c:pt>
                <c:pt idx="4">
                  <c:v>4167.3</c:v>
                </c:pt>
                <c:pt idx="5">
                  <c:v>4168.2</c:v>
                </c:pt>
                <c:pt idx="6">
                  <c:v>4743.3</c:v>
                </c:pt>
                <c:pt idx="7">
                  <c:v>5085.2</c:v>
                </c:pt>
                <c:pt idx="8">
                  <c:v>4586.8</c:v>
                </c:pt>
                <c:pt idx="9">
                  <c:v>4327.2</c:v>
                </c:pt>
                <c:pt idx="10">
                  <c:v>4309.6000000000004</c:v>
                </c:pt>
                <c:pt idx="11">
                  <c:v>4318.7</c:v>
                </c:pt>
                <c:pt idx="12">
                  <c:v>5010.3</c:v>
                </c:pt>
                <c:pt idx="13">
                  <c:v>5031</c:v>
                </c:pt>
                <c:pt idx="14">
                  <c:v>5103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08800"/>
        <c:axId val="133718784"/>
      </c:lineChart>
      <c:lineChart>
        <c:grouping val="standard"/>
        <c:varyColors val="0"/>
        <c:ser>
          <c:idx val="1"/>
          <c:order val="1"/>
          <c:tx>
            <c:strRef>
              <c:f>F_5!$R$3</c:f>
              <c:strCache>
                <c:ptCount val="1"/>
                <c:pt idx="0">
                  <c:v>DE (rechte Achse)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F_5!$P$4:$P$18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F_5!$R$4:$R$18</c:f>
              <c:numCache>
                <c:formatCode>General</c:formatCode>
                <c:ptCount val="15"/>
                <c:pt idx="0">
                  <c:v>50595.7</c:v>
                </c:pt>
                <c:pt idx="1">
                  <c:v>53204.1</c:v>
                </c:pt>
                <c:pt idx="2">
                  <c:v>47310.3</c:v>
                </c:pt>
                <c:pt idx="3">
                  <c:v>46850.3</c:v>
                </c:pt>
                <c:pt idx="4">
                  <c:v>46047.4</c:v>
                </c:pt>
                <c:pt idx="5">
                  <c:v>43347.9</c:v>
                </c:pt>
                <c:pt idx="6">
                  <c:v>46355.5</c:v>
                </c:pt>
                <c:pt idx="7">
                  <c:v>51932.4</c:v>
                </c:pt>
                <c:pt idx="8">
                  <c:v>55226.5</c:v>
                </c:pt>
                <c:pt idx="9">
                  <c:v>42519</c:v>
                </c:pt>
                <c:pt idx="10">
                  <c:v>43400</c:v>
                </c:pt>
                <c:pt idx="11">
                  <c:v>49732.1</c:v>
                </c:pt>
                <c:pt idx="12">
                  <c:v>49805.8</c:v>
                </c:pt>
                <c:pt idx="13">
                  <c:v>48621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22880"/>
        <c:axId val="133720704"/>
      </c:lineChart>
      <c:catAx>
        <c:axId val="13370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718784"/>
        <c:crosses val="autoZero"/>
        <c:auto val="1"/>
        <c:lblAlgn val="ctr"/>
        <c:lblOffset val="100"/>
        <c:noMultiLvlLbl val="0"/>
      </c:catAx>
      <c:valAx>
        <c:axId val="133718784"/>
        <c:scaling>
          <c:orientation val="minMax"/>
          <c:max val="6000"/>
          <c:min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€ Mio.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708800"/>
        <c:crosses val="autoZero"/>
        <c:crossBetween val="between"/>
        <c:majorUnit val="1000"/>
      </c:valAx>
      <c:valAx>
        <c:axId val="133720704"/>
        <c:scaling>
          <c:orientation val="minMax"/>
          <c:max val="60000"/>
          <c:min val="2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€ Mio.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722880"/>
        <c:crosses val="max"/>
        <c:crossBetween val="between"/>
        <c:majorUnit val="10000"/>
      </c:valAx>
      <c:catAx>
        <c:axId val="133722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3720704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0205175602416"/>
          <c:y val="0.14791492006357371"/>
          <c:w val="0.59873639365852194"/>
          <c:h val="0.68582508181385604"/>
        </c:manualLayout>
      </c:layout>
      <c:lineChart>
        <c:grouping val="standard"/>
        <c:varyColors val="0"/>
        <c:ser>
          <c:idx val="0"/>
          <c:order val="0"/>
          <c:tx>
            <c:strRef>
              <c:f>F_5!$Q$23</c:f>
              <c:strCache>
                <c:ptCount val="1"/>
                <c:pt idx="0">
                  <c:v>AT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F_5!$P$24:$P$38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F_5!$Q$24:$Q$38</c:f>
              <c:numCache>
                <c:formatCode>General</c:formatCode>
                <c:ptCount val="15"/>
                <c:pt idx="0">
                  <c:v>2758.3</c:v>
                </c:pt>
                <c:pt idx="1">
                  <c:v>3018.5</c:v>
                </c:pt>
                <c:pt idx="2">
                  <c:v>3150.9</c:v>
                </c:pt>
                <c:pt idx="3">
                  <c:v>3234.8</c:v>
                </c:pt>
                <c:pt idx="4">
                  <c:v>3385.3</c:v>
                </c:pt>
                <c:pt idx="5">
                  <c:v>3455.9</c:v>
                </c:pt>
                <c:pt idx="6">
                  <c:v>3914.4</c:v>
                </c:pt>
                <c:pt idx="7">
                  <c:v>4075.2</c:v>
                </c:pt>
                <c:pt idx="8">
                  <c:v>4244.6000000000004</c:v>
                </c:pt>
                <c:pt idx="9">
                  <c:v>4532.6000000000004</c:v>
                </c:pt>
                <c:pt idx="10">
                  <c:v>4638.1000000000004</c:v>
                </c:pt>
                <c:pt idx="11">
                  <c:v>4909.4000000000005</c:v>
                </c:pt>
                <c:pt idx="12">
                  <c:v>5177.3</c:v>
                </c:pt>
                <c:pt idx="13">
                  <c:v>5693.5</c:v>
                </c:pt>
                <c:pt idx="14">
                  <c:v>5634.9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40800"/>
        <c:axId val="133742592"/>
      </c:lineChart>
      <c:lineChart>
        <c:grouping val="standard"/>
        <c:varyColors val="0"/>
        <c:ser>
          <c:idx val="1"/>
          <c:order val="1"/>
          <c:tx>
            <c:strRef>
              <c:f>F_5!$R$23</c:f>
              <c:strCache>
                <c:ptCount val="1"/>
                <c:pt idx="0">
                  <c:v>DE (rechte Achse)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F_5!$P$24:$P$38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F_5!$R$24:$R$38</c:f>
              <c:numCache>
                <c:formatCode>General</c:formatCode>
                <c:ptCount val="15"/>
                <c:pt idx="0">
                  <c:v>39808.800000000003</c:v>
                </c:pt>
                <c:pt idx="1">
                  <c:v>42066.6</c:v>
                </c:pt>
                <c:pt idx="2">
                  <c:v>42435</c:v>
                </c:pt>
                <c:pt idx="3">
                  <c:v>42400.7</c:v>
                </c:pt>
                <c:pt idx="4">
                  <c:v>41522.5</c:v>
                </c:pt>
                <c:pt idx="5">
                  <c:v>41663.9</c:v>
                </c:pt>
                <c:pt idx="6">
                  <c:v>42872</c:v>
                </c:pt>
                <c:pt idx="7">
                  <c:v>44418.6</c:v>
                </c:pt>
                <c:pt idx="8">
                  <c:v>43716</c:v>
                </c:pt>
                <c:pt idx="9">
                  <c:v>43077.599999999999</c:v>
                </c:pt>
                <c:pt idx="10">
                  <c:v>42842</c:v>
                </c:pt>
                <c:pt idx="11">
                  <c:v>45112.6</c:v>
                </c:pt>
                <c:pt idx="12">
                  <c:v>46809.2</c:v>
                </c:pt>
                <c:pt idx="13">
                  <c:v>47404.7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46688"/>
        <c:axId val="133744512"/>
      </c:lineChart>
      <c:catAx>
        <c:axId val="133740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33742592"/>
        <c:crosses val="autoZero"/>
        <c:auto val="1"/>
        <c:lblAlgn val="ctr"/>
        <c:lblOffset val="100"/>
        <c:tickLblSkip val="2"/>
        <c:noMultiLvlLbl val="0"/>
      </c:catAx>
      <c:valAx>
        <c:axId val="133742592"/>
        <c:scaling>
          <c:orientation val="minMax"/>
          <c:max val="6000"/>
          <c:min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€ Mio.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740800"/>
        <c:crosses val="autoZero"/>
        <c:crossBetween val="between"/>
        <c:majorUnit val="1000"/>
      </c:valAx>
      <c:valAx>
        <c:axId val="133744512"/>
        <c:scaling>
          <c:orientation val="minMax"/>
          <c:max val="60000"/>
          <c:min val="20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€ Mio.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3746688"/>
        <c:crosses val="max"/>
        <c:crossBetween val="between"/>
        <c:majorUnit val="10000"/>
      </c:valAx>
      <c:catAx>
        <c:axId val="13374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3744512"/>
        <c:crosses val="autoZero"/>
        <c:auto val="1"/>
        <c:lblAlgn val="ctr"/>
        <c:lblOffset val="100"/>
        <c:noMultiLvlLbl val="0"/>
      </c:catAx>
      <c:spPr>
        <a:noFill/>
      </c:spPr>
    </c:plotArea>
    <c:legend>
      <c:legendPos val="t"/>
      <c:overlay val="0"/>
      <c:spPr>
        <a:noFill/>
        <a:ln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29188318319041"/>
          <c:y val="0.11733505815907558"/>
          <c:w val="0.65341623363362089"/>
          <c:h val="0.737714895013124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F_6!$E$3</c:f>
              <c:strCache>
                <c:ptCount val="1"/>
                <c:pt idx="0">
                  <c:v>Intensitätseffekt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2"/>
              <c:layout>
                <c:manualLayout>
                  <c:x val="-3.8424591738712073E-3"/>
                  <c:y val="-1.891252955082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F_6!$D$4:$D$7</c:f>
              <c:strCache>
                <c:ptCount val="4"/>
                <c:pt idx="0">
                  <c:v>Bau</c:v>
                </c:pt>
                <c:pt idx="1">
                  <c:v>Ausrüstungen</c:v>
                </c:pt>
                <c:pt idx="2">
                  <c:v>Geistiges Eigentum</c:v>
                </c:pt>
                <c:pt idx="3">
                  <c:v>BAI
gesamt</c:v>
                </c:pt>
              </c:strCache>
            </c:strRef>
          </c:cat>
          <c:val>
            <c:numRef>
              <c:f>F_6!$E$4:$E$7</c:f>
              <c:numCache>
                <c:formatCode>0.00</c:formatCode>
                <c:ptCount val="4"/>
                <c:pt idx="0">
                  <c:v>-4.6546819999999958</c:v>
                </c:pt>
                <c:pt idx="1">
                  <c:v>-1.5773009999999998</c:v>
                </c:pt>
                <c:pt idx="2">
                  <c:v>1.2722939999999998</c:v>
                </c:pt>
                <c:pt idx="3">
                  <c:v>-4.8322719999999997</c:v>
                </c:pt>
              </c:numCache>
            </c:numRef>
          </c:val>
        </c:ser>
        <c:ser>
          <c:idx val="1"/>
          <c:order val="1"/>
          <c:tx>
            <c:strRef>
              <c:f>F_6!$F$3</c:f>
              <c:strCache>
                <c:ptCount val="1"/>
                <c:pt idx="0">
                  <c:v>Kompositionseffekt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F_6!$D$4:$D$7</c:f>
              <c:strCache>
                <c:ptCount val="4"/>
                <c:pt idx="0">
                  <c:v>Bau</c:v>
                </c:pt>
                <c:pt idx="1">
                  <c:v>Ausrüstungen</c:v>
                </c:pt>
                <c:pt idx="2">
                  <c:v>Geistiges Eigentum</c:v>
                </c:pt>
                <c:pt idx="3">
                  <c:v>BAI
gesamt</c:v>
                </c:pt>
              </c:strCache>
            </c:strRef>
          </c:cat>
          <c:val>
            <c:numRef>
              <c:f>F_6!$F$4:$F$7</c:f>
              <c:numCache>
                <c:formatCode>0.00</c:formatCode>
                <c:ptCount val="4"/>
                <c:pt idx="0">
                  <c:v>0.35397070000000042</c:v>
                </c:pt>
                <c:pt idx="1">
                  <c:v>0.4485590000000001</c:v>
                </c:pt>
                <c:pt idx="2">
                  <c:v>0.21919369999999999</c:v>
                </c:pt>
                <c:pt idx="3">
                  <c:v>1.0090439999999998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40"/>
        <c:axId val="134227072"/>
        <c:axId val="134228608"/>
      </c:barChart>
      <c:scatterChart>
        <c:scatterStyle val="lineMarker"/>
        <c:varyColors val="0"/>
        <c:ser>
          <c:idx val="2"/>
          <c:order val="2"/>
          <c:tx>
            <c:strRef>
              <c:f>F_6!$G$3</c:f>
              <c:strCache>
                <c:ptCount val="1"/>
                <c:pt idx="0">
                  <c:v>Gesamt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47"/>
            <c:spPr>
              <a:noFill/>
              <a:ln w="28575">
                <a:solidFill>
                  <a:srgbClr val="C00000"/>
                </a:solidFill>
              </a:ln>
            </c:spPr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F_6!$D$4:$D$7</c:f>
              <c:strCache>
                <c:ptCount val="4"/>
                <c:pt idx="0">
                  <c:v>Bau</c:v>
                </c:pt>
                <c:pt idx="1">
                  <c:v>Ausrüstungen</c:v>
                </c:pt>
                <c:pt idx="2">
                  <c:v>Geistiges Eigentum</c:v>
                </c:pt>
                <c:pt idx="3">
                  <c:v>BAI
gesamt</c:v>
                </c:pt>
              </c:strCache>
            </c:strRef>
          </c:xVal>
          <c:yVal>
            <c:numRef>
              <c:f>F_6!$G$4:$G$7</c:f>
              <c:numCache>
                <c:formatCode>0.00</c:formatCode>
                <c:ptCount val="4"/>
                <c:pt idx="0">
                  <c:v>-4.3007113000000006</c:v>
                </c:pt>
                <c:pt idx="1">
                  <c:v>-1.1287420000000001</c:v>
                </c:pt>
                <c:pt idx="2">
                  <c:v>1.4914877</c:v>
                </c:pt>
                <c:pt idx="3">
                  <c:v>-3.8232279999999994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44992"/>
        <c:axId val="134243072"/>
      </c:scatterChart>
      <c:catAx>
        <c:axId val="1342270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txPr>
          <a:bodyPr rot="0" vert="horz" anchor="b" anchorCtr="0"/>
          <a:lstStyle/>
          <a:p>
            <a:pPr>
              <a:defRPr/>
            </a:pPr>
            <a:endParaRPr lang="en-US"/>
          </a:p>
        </c:txPr>
        <c:crossAx val="134228608"/>
        <c:crosses val="autoZero"/>
        <c:auto val="1"/>
        <c:lblAlgn val="ctr"/>
        <c:lblOffset val="100"/>
        <c:tickLblSkip val="1"/>
        <c:noMultiLvlLbl val="0"/>
      </c:catAx>
      <c:valAx>
        <c:axId val="134228608"/>
        <c:scaling>
          <c:orientation val="minMax"/>
          <c:min val="-6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in Prozenpunkten</a:t>
                </a:r>
              </a:p>
            </c:rich>
          </c:tx>
          <c:layout>
            <c:manualLayout>
              <c:xMode val="edge"/>
              <c:yMode val="edge"/>
              <c:x val="2.4765890867249351E-2"/>
              <c:y val="0.18914018211371209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34227072"/>
        <c:crosses val="autoZero"/>
        <c:crossBetween val="between"/>
        <c:majorUnit val="2"/>
      </c:valAx>
      <c:valAx>
        <c:axId val="134243072"/>
        <c:scaling>
          <c:orientation val="minMax"/>
          <c:max val="2"/>
          <c:min val="-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in Prozentpunkten</a:t>
                </a:r>
              </a:p>
            </c:rich>
          </c:tx>
          <c:layout>
            <c:manualLayout>
              <c:xMode val="edge"/>
              <c:yMode val="edge"/>
              <c:x val="0.94085798794584752"/>
              <c:y val="0.18306671262759228"/>
            </c:manualLayout>
          </c:layout>
          <c:overlay val="0"/>
        </c:title>
        <c:numFmt formatCode="0.00" sourceLinked="1"/>
        <c:majorTickMark val="out"/>
        <c:minorTickMark val="none"/>
        <c:tickLblPos val="nextTo"/>
        <c:crossAx val="134244992"/>
        <c:crosses val="max"/>
        <c:crossBetween val="midCat"/>
        <c:majorUnit val="2"/>
      </c:valAx>
      <c:valAx>
        <c:axId val="134244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4243072"/>
        <c:crosses val="autoZero"/>
        <c:crossBetween val="midCat"/>
      </c:valAx>
      <c:spPr>
        <a:noFill/>
      </c:spPr>
    </c:plotArea>
    <c:legend>
      <c:legendPos val="t"/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64593914799696"/>
          <c:y val="0.14564559638378535"/>
          <c:w val="0.80232940824649934"/>
          <c:h val="0.76413057742782164"/>
        </c:manualLayout>
      </c:layout>
      <c:lineChart>
        <c:grouping val="standard"/>
        <c:varyColors val="0"/>
        <c:ser>
          <c:idx val="1"/>
          <c:order val="0"/>
          <c:tx>
            <c:strRef>
              <c:f>F_9!$F$3</c:f>
              <c:strCache>
                <c:ptCount val="1"/>
                <c:pt idx="0">
                  <c:v>Capex - aktiv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F_9!$D$10:$D$16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F_9!$F$10:$F$16</c:f>
              <c:numCache>
                <c:formatCode>_-* #,##0_-;\-* #,##0_-;_-* "-"??_-;_-@_-</c:formatCode>
                <c:ptCount val="7"/>
                <c:pt idx="0">
                  <c:v>8289.8947747799994</c:v>
                </c:pt>
                <c:pt idx="1">
                  <c:v>7464.3258488600004</c:v>
                </c:pt>
                <c:pt idx="2">
                  <c:v>6770.6799853799994</c:v>
                </c:pt>
                <c:pt idx="3">
                  <c:v>4481.0974984300001</c:v>
                </c:pt>
                <c:pt idx="4">
                  <c:v>5196.8763425399993</c:v>
                </c:pt>
                <c:pt idx="5">
                  <c:v>4403.9382536799994</c:v>
                </c:pt>
                <c:pt idx="6">
                  <c:v>4877.6540250000044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F_9!$H$3</c:f>
              <c:strCache>
                <c:ptCount val="1"/>
                <c:pt idx="0">
                  <c:v>Capex - passiv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F_9!$D$10:$D$16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F_9!$H$10:$H$16</c:f>
              <c:numCache>
                <c:formatCode>_-* #,##0_-;\-* #,##0_-;_-* "-"??_-;_-@_-</c:formatCode>
                <c:ptCount val="7"/>
                <c:pt idx="0">
                  <c:v>1369.4453710300008</c:v>
                </c:pt>
                <c:pt idx="1">
                  <c:v>1810.4428231500001</c:v>
                </c:pt>
                <c:pt idx="2">
                  <c:v>2690.6880846299973</c:v>
                </c:pt>
                <c:pt idx="3">
                  <c:v>1448.2667763800009</c:v>
                </c:pt>
                <c:pt idx="4">
                  <c:v>1022.4037339500006</c:v>
                </c:pt>
                <c:pt idx="5">
                  <c:v>1641.68978107</c:v>
                </c:pt>
                <c:pt idx="6">
                  <c:v>1508.9793793900001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352896"/>
        <c:axId val="134354432"/>
      </c:lineChart>
      <c:catAx>
        <c:axId val="13435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4354432"/>
        <c:crosses val="autoZero"/>
        <c:auto val="1"/>
        <c:lblAlgn val="ctr"/>
        <c:lblOffset val="100"/>
        <c:noMultiLvlLbl val="0"/>
      </c:catAx>
      <c:valAx>
        <c:axId val="134354432"/>
        <c:scaling>
          <c:orientation val="minMax"/>
          <c:max val="9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EUR Mio.</a:t>
                </a:r>
              </a:p>
            </c:rich>
          </c:tx>
          <c:layout>
            <c:manualLayout>
              <c:xMode val="edge"/>
              <c:yMode val="edge"/>
              <c:x val="6.561925071847231E-3"/>
              <c:y val="0.37895868220092438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34352896"/>
        <c:crosses val="autoZero"/>
        <c:crossBetween val="between"/>
        <c:majorUnit val="2000"/>
      </c:valAx>
      <c:spPr>
        <a:noFill/>
      </c:spPr>
    </c:plotArea>
    <c:legend>
      <c:legendPos val="t"/>
      <c:layout>
        <c:manualLayout>
          <c:xMode val="edge"/>
          <c:yMode val="edge"/>
          <c:x val="0.20350371901236924"/>
          <c:y val="4.8956663222527091E-2"/>
          <c:w val="0.73009147753589854"/>
          <c:h val="6.694189268008166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79280902550307"/>
          <c:y val="9.6005792187709688E-2"/>
          <c:w val="0.67680465160190351"/>
          <c:h val="0.74016722062771645"/>
        </c:manualLayout>
      </c:layout>
      <c:lineChart>
        <c:grouping val="standard"/>
        <c:varyColors val="0"/>
        <c:ser>
          <c:idx val="0"/>
          <c:order val="0"/>
          <c:tx>
            <c:strRef>
              <c:f>Figure!$C$53</c:f>
              <c:strCache>
                <c:ptCount val="1"/>
                <c:pt idx="0">
                  <c:v>BAI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Figure!$B$59:$B$74</c:f>
              <c:strCache>
                <c:ptCount val="16"/>
                <c:pt idx="0">
                  <c:v>2000 </c:v>
                </c:pt>
                <c:pt idx="1">
                  <c:v>2001 </c:v>
                </c:pt>
                <c:pt idx="2">
                  <c:v>2002 </c:v>
                </c:pt>
                <c:pt idx="3">
                  <c:v>2003 </c:v>
                </c:pt>
                <c:pt idx="4">
                  <c:v>2004 </c:v>
                </c:pt>
                <c:pt idx="5">
                  <c:v>2005 </c:v>
                </c:pt>
                <c:pt idx="6">
                  <c:v>2006 </c:v>
                </c:pt>
                <c:pt idx="7">
                  <c:v>2007 </c:v>
                </c:pt>
                <c:pt idx="8">
                  <c:v>2008 </c:v>
                </c:pt>
                <c:pt idx="9">
                  <c:v>2009 </c:v>
                </c:pt>
                <c:pt idx="10">
                  <c:v>2010 </c:v>
                </c:pt>
                <c:pt idx="11">
                  <c:v>2011 </c:v>
                </c:pt>
                <c:pt idx="12">
                  <c:v>2012 </c:v>
                </c:pt>
                <c:pt idx="13">
                  <c:v>2013 </c:v>
                </c:pt>
                <c:pt idx="14">
                  <c:v>2014 </c:v>
                </c:pt>
                <c:pt idx="15">
                  <c:v>2015f</c:v>
                </c:pt>
              </c:strCache>
            </c:strRef>
          </c:cat>
          <c:val>
            <c:numRef>
              <c:f>Figure!$C$59:$C$74</c:f>
              <c:numCache>
                <c:formatCode>_-* #,##0.0_-;\-* #,##0.0_-;_-* "-"??_-;_-@_-</c:formatCode>
                <c:ptCount val="16"/>
                <c:pt idx="0">
                  <c:v>65.092000000000013</c:v>
                </c:pt>
                <c:pt idx="1">
                  <c:v>64.262</c:v>
                </c:pt>
                <c:pt idx="2">
                  <c:v>62.38</c:v>
                </c:pt>
                <c:pt idx="3">
                  <c:v>64.747000000000085</c:v>
                </c:pt>
                <c:pt idx="4">
                  <c:v>65.35199999999999</c:v>
                </c:pt>
                <c:pt idx="5">
                  <c:v>65.504000000000005</c:v>
                </c:pt>
                <c:pt idx="6">
                  <c:v>66.242000000000004</c:v>
                </c:pt>
                <c:pt idx="7">
                  <c:v>69.286000000000001</c:v>
                </c:pt>
                <c:pt idx="8">
                  <c:v>70.271000000000001</c:v>
                </c:pt>
                <c:pt idx="9">
                  <c:v>65.120999999999981</c:v>
                </c:pt>
                <c:pt idx="10">
                  <c:v>63.764000000000003</c:v>
                </c:pt>
                <c:pt idx="11">
                  <c:v>68.049000000000007</c:v>
                </c:pt>
                <c:pt idx="12">
                  <c:v>68.938000000000002</c:v>
                </c:pt>
                <c:pt idx="13">
                  <c:v>68.751999999999995</c:v>
                </c:pt>
                <c:pt idx="14">
                  <c:v>68.611999999999995</c:v>
                </c:pt>
                <c:pt idx="15">
                  <c:v>68.543387999999979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Figure!$D$53</c:f>
              <c:strCache>
                <c:ptCount val="1"/>
                <c:pt idx="0">
                  <c:v>BAI potentiell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cat>
            <c:strRef>
              <c:f>Figure!$B$59:$B$74</c:f>
              <c:strCache>
                <c:ptCount val="16"/>
                <c:pt idx="0">
                  <c:v>2000 </c:v>
                </c:pt>
                <c:pt idx="1">
                  <c:v>2001 </c:v>
                </c:pt>
                <c:pt idx="2">
                  <c:v>2002 </c:v>
                </c:pt>
                <c:pt idx="3">
                  <c:v>2003 </c:v>
                </c:pt>
                <c:pt idx="4">
                  <c:v>2004 </c:v>
                </c:pt>
                <c:pt idx="5">
                  <c:v>2005 </c:v>
                </c:pt>
                <c:pt idx="6">
                  <c:v>2006 </c:v>
                </c:pt>
                <c:pt idx="7">
                  <c:v>2007 </c:v>
                </c:pt>
                <c:pt idx="8">
                  <c:v>2008 </c:v>
                </c:pt>
                <c:pt idx="9">
                  <c:v>2009 </c:v>
                </c:pt>
                <c:pt idx="10">
                  <c:v>2010 </c:v>
                </c:pt>
                <c:pt idx="11">
                  <c:v>2011 </c:v>
                </c:pt>
                <c:pt idx="12">
                  <c:v>2012 </c:v>
                </c:pt>
                <c:pt idx="13">
                  <c:v>2013 </c:v>
                </c:pt>
                <c:pt idx="14">
                  <c:v>2014 </c:v>
                </c:pt>
                <c:pt idx="15">
                  <c:v>2015f</c:v>
                </c:pt>
              </c:strCache>
            </c:strRef>
          </c:cat>
          <c:val>
            <c:numRef>
              <c:f>Figure!$D$59:$D$74</c:f>
              <c:numCache>
                <c:formatCode>_(* #,##0.00_);_(* \(#,##0.00\);_(* "-"??_);_(@_)</c:formatCode>
                <c:ptCount val="16"/>
                <c:pt idx="0">
                  <c:v>62.409498730300001</c:v>
                </c:pt>
                <c:pt idx="1">
                  <c:v>62.837553790900003</c:v>
                </c:pt>
                <c:pt idx="2">
                  <c:v>63.369561510699995</c:v>
                </c:pt>
                <c:pt idx="3">
                  <c:v>63.616574019400005</c:v>
                </c:pt>
                <c:pt idx="4">
                  <c:v>64.50691854999998</c:v>
                </c:pt>
                <c:pt idx="5">
                  <c:v>65.230339099000005</c:v>
                </c:pt>
                <c:pt idx="6">
                  <c:v>66.387062318799849</c:v>
                </c:pt>
                <c:pt idx="7">
                  <c:v>67.679098915899829</c:v>
                </c:pt>
                <c:pt idx="8">
                  <c:v>68.251213370800102</c:v>
                </c:pt>
                <c:pt idx="9">
                  <c:v>66.8249878843</c:v>
                </c:pt>
                <c:pt idx="10">
                  <c:v>67.52154566679998</c:v>
                </c:pt>
                <c:pt idx="11">
                  <c:v>68.555199933099914</c:v>
                </c:pt>
                <c:pt idx="12">
                  <c:v>68.8418194045001</c:v>
                </c:pt>
                <c:pt idx="13">
                  <c:v>68.964263642500171</c:v>
                </c:pt>
                <c:pt idx="14">
                  <c:v>69.099452076699848</c:v>
                </c:pt>
                <c:pt idx="15">
                  <c:v>69.329789929160199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883264"/>
        <c:axId val="117884800"/>
      </c:lineChart>
      <c:catAx>
        <c:axId val="117883264"/>
        <c:scaling>
          <c:orientation val="minMax"/>
        </c:scaling>
        <c:delete val="0"/>
        <c:axPos val="b"/>
        <c:majorGridlines/>
        <c:numFmt formatCode="0_ ;\-0\ " sourceLinked="1"/>
        <c:majorTickMark val="out"/>
        <c:minorTickMark val="none"/>
        <c:tickLblPos val="nextTo"/>
        <c:crossAx val="11788480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17884800"/>
        <c:scaling>
          <c:orientation val="minMax"/>
          <c:max val="72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de-AT" b="0" noProof="0"/>
                </a:pPr>
                <a:r>
                  <a:rPr lang="de-AT" b="0" noProof="0" dirty="0"/>
                  <a:t>Bruttoanlageinvestitionen real </a:t>
                </a:r>
                <a:endParaRPr lang="de-AT" b="0" noProof="0" dirty="0" smtClean="0"/>
              </a:p>
              <a:p>
                <a:pPr>
                  <a:defRPr lang="de-AT" b="0" noProof="0"/>
                </a:pPr>
                <a:r>
                  <a:rPr lang="de-AT" b="0" noProof="0" dirty="0" smtClean="0"/>
                  <a:t>(</a:t>
                </a:r>
                <a:r>
                  <a:rPr lang="de-AT" b="0" noProof="0" dirty="0"/>
                  <a:t>in EUR Mrd.)</a:t>
                </a:r>
              </a:p>
            </c:rich>
          </c:tx>
          <c:layout>
            <c:manualLayout>
              <c:xMode val="edge"/>
              <c:yMode val="edge"/>
              <c:x val="1.4789898835461121E-3"/>
              <c:y val="0.12697437102583686"/>
            </c:manualLayout>
          </c:layout>
          <c:overlay val="0"/>
        </c:title>
        <c:numFmt formatCode="_-* #,##0.0_-;\-* #,##0.0_-;_-* &quot;-&quot;??_-;_-@_-" sourceLinked="1"/>
        <c:majorTickMark val="out"/>
        <c:minorTickMark val="none"/>
        <c:tickLblPos val="nextTo"/>
        <c:crossAx val="117883264"/>
        <c:crosses val="autoZero"/>
        <c:crossBetween val="midCat"/>
        <c:majorUnit val="2"/>
      </c:valAx>
      <c:spPr>
        <a:noFill/>
      </c:spPr>
    </c:plotArea>
    <c:legend>
      <c:legendPos val="t"/>
      <c:layout>
        <c:manualLayout>
          <c:xMode val="edge"/>
          <c:yMode val="edge"/>
          <c:x val="0.32328721045791631"/>
          <c:y val="1.3377931118753201E-2"/>
          <c:w val="0.53465501278359795"/>
          <c:h val="6.9865455232386353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93579841301465"/>
          <c:y val="0.12122885680956545"/>
          <c:w val="0.87915670041406679"/>
          <c:h val="0.67292979002624675"/>
        </c:manualLayout>
      </c:layout>
      <c:lineChart>
        <c:grouping val="standard"/>
        <c:varyColors val="0"/>
        <c:ser>
          <c:idx val="0"/>
          <c:order val="0"/>
          <c:tx>
            <c:strRef>
              <c:f>Perioden!$C$5</c:f>
              <c:strCache>
                <c:ptCount val="1"/>
                <c:pt idx="0">
                  <c:v>Bauten</c:v>
                </c:pt>
              </c:strCache>
            </c:strRef>
          </c:tx>
          <c:spPr>
            <a:ln w="34925">
              <a:solidFill>
                <a:schemeClr val="bg1">
                  <a:lumMod val="50000"/>
                </a:schemeClr>
              </a:solidFill>
            </a:ln>
          </c:spPr>
          <c:marker>
            <c:symbol val="diamond"/>
            <c:size val="6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Perioden!$D$4:$H$4</c:f>
              <c:strCache>
                <c:ptCount val="5"/>
                <c:pt idx="0">
                  <c:v>Ø
2000-2004
(Vorkrisenphase)</c:v>
                </c:pt>
                <c:pt idx="1">
                  <c:v>Ø
2005-2007
(Boomphase)</c:v>
                </c:pt>
                <c:pt idx="2">
                  <c:v>Ø
2008-2009
(Krise)</c:v>
                </c:pt>
                <c:pt idx="3">
                  <c:v>Ø
2010-2012
(Erholungsphase)</c:v>
                </c:pt>
                <c:pt idx="4">
                  <c:v>Ø
2013-2014
(Postkrisenphase)</c:v>
                </c:pt>
              </c:strCache>
            </c:strRef>
          </c:cat>
          <c:val>
            <c:numRef>
              <c:f>Perioden!$D$5:$H$5</c:f>
              <c:numCache>
                <c:formatCode>0.0%</c:formatCode>
                <c:ptCount val="5"/>
                <c:pt idx="0">
                  <c:v>3.000000000000004E-3</c:v>
                </c:pt>
                <c:pt idx="1">
                  <c:v>-6.6666700000000099E-4</c:v>
                </c:pt>
                <c:pt idx="2">
                  <c:v>-4.0000000000000022E-2</c:v>
                </c:pt>
                <c:pt idx="3">
                  <c:v>1.0000010000000001E-3</c:v>
                </c:pt>
                <c:pt idx="4">
                  <c:v>-1.5500000000000021E-2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Perioden!$C$6</c:f>
              <c:strCache>
                <c:ptCount val="1"/>
                <c:pt idx="0">
                  <c:v>Ausrüstungen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square"/>
            <c:size val="6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Perioden!$D$4:$H$4</c:f>
              <c:strCache>
                <c:ptCount val="5"/>
                <c:pt idx="0">
                  <c:v>Ø
2000-2004
(Vorkrisenphase)</c:v>
                </c:pt>
                <c:pt idx="1">
                  <c:v>Ø
2005-2007
(Boomphase)</c:v>
                </c:pt>
                <c:pt idx="2">
                  <c:v>Ø
2008-2009
(Krise)</c:v>
                </c:pt>
                <c:pt idx="3">
                  <c:v>Ø
2010-2012
(Erholungsphase)</c:v>
                </c:pt>
                <c:pt idx="4">
                  <c:v>Ø
2013-2014
(Postkrisenphase)</c:v>
                </c:pt>
              </c:strCache>
            </c:strRef>
          </c:cat>
          <c:val>
            <c:numRef>
              <c:f>Perioden!$D$6:$H$6</c:f>
              <c:numCache>
                <c:formatCode>0.0%</c:formatCode>
                <c:ptCount val="5"/>
                <c:pt idx="0">
                  <c:v>1.1800000000000026E-2</c:v>
                </c:pt>
                <c:pt idx="1">
                  <c:v>3.7666669999999999E-2</c:v>
                </c:pt>
                <c:pt idx="2">
                  <c:v>-4.4000000000000032E-2</c:v>
                </c:pt>
                <c:pt idx="3">
                  <c:v>3.2000000000000042E-2</c:v>
                </c:pt>
                <c:pt idx="4">
                  <c:v>6.0000000000000079E-3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Perioden!$C$8</c:f>
              <c:strCache>
                <c:ptCount val="1"/>
                <c:pt idx="0">
                  <c:v>Geistiges Eigentum</c:v>
                </c:pt>
              </c:strCache>
            </c:strRef>
          </c:tx>
          <c:spPr>
            <a:ln w="34925">
              <a:solidFill>
                <a:schemeClr val="accent2"/>
              </a:solidFill>
            </a:ln>
          </c:spPr>
          <c:marker>
            <c:symbol val="circle"/>
            <c:size val="6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Perioden!$D$4:$H$4</c:f>
              <c:strCache>
                <c:ptCount val="5"/>
                <c:pt idx="0">
                  <c:v>Ø
2000-2004
(Vorkrisenphase)</c:v>
                </c:pt>
                <c:pt idx="1">
                  <c:v>Ø
2005-2007
(Boomphase)</c:v>
                </c:pt>
                <c:pt idx="2">
                  <c:v>Ø
2008-2009
(Krise)</c:v>
                </c:pt>
                <c:pt idx="3">
                  <c:v>Ø
2010-2012
(Erholungsphase)</c:v>
                </c:pt>
                <c:pt idx="4">
                  <c:v>Ø
2013-2014
(Postkrisenphase)</c:v>
                </c:pt>
              </c:strCache>
            </c:strRef>
          </c:cat>
          <c:val>
            <c:numRef>
              <c:f>Perioden!$D$8:$H$8</c:f>
              <c:numCache>
                <c:formatCode>0.0%</c:formatCode>
                <c:ptCount val="5"/>
                <c:pt idx="0">
                  <c:v>5.3199999999999997E-2</c:v>
                </c:pt>
                <c:pt idx="1">
                  <c:v>4.8000000000000001E-2</c:v>
                </c:pt>
                <c:pt idx="2">
                  <c:v>3.2500000000000001E-2</c:v>
                </c:pt>
                <c:pt idx="3">
                  <c:v>0.05</c:v>
                </c:pt>
                <c:pt idx="4">
                  <c:v>1.6500000000000029E-2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Perioden!$C$9</c:f>
              <c:strCache>
                <c:ptCount val="1"/>
                <c:pt idx="0">
                  <c:v>Gesamt</c:v>
                </c:pt>
              </c:strCache>
            </c:strRef>
          </c:tx>
          <c:spPr>
            <a:ln w="34925">
              <a:solidFill>
                <a:schemeClr val="bg1">
                  <a:lumMod val="65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Perioden!$D$4:$H$4</c:f>
              <c:strCache>
                <c:ptCount val="5"/>
                <c:pt idx="0">
                  <c:v>Ø
2000-2004
(Vorkrisenphase)</c:v>
                </c:pt>
                <c:pt idx="1">
                  <c:v>Ø
2005-2007
(Boomphase)</c:v>
                </c:pt>
                <c:pt idx="2">
                  <c:v>Ø
2008-2009
(Krise)</c:v>
                </c:pt>
                <c:pt idx="3">
                  <c:v>Ø
2010-2012
(Erholungsphase)</c:v>
                </c:pt>
                <c:pt idx="4">
                  <c:v>Ø
2013-2014
(Postkrisenphase)</c:v>
                </c:pt>
              </c:strCache>
            </c:strRef>
          </c:cat>
          <c:val>
            <c:numRef>
              <c:f>Perioden!$D$9:$H$9</c:f>
              <c:numCache>
                <c:formatCode>0.0%</c:formatCode>
                <c:ptCount val="5"/>
                <c:pt idx="0" formatCode="0.00%">
                  <c:v>1.2800000000000018E-2</c:v>
                </c:pt>
                <c:pt idx="1">
                  <c:v>1.9666670000000032E-2</c:v>
                </c:pt>
                <c:pt idx="2">
                  <c:v>-2.9500000000000002E-2</c:v>
                </c:pt>
                <c:pt idx="3">
                  <c:v>1.9666670000000032E-2</c:v>
                </c:pt>
                <c:pt idx="4">
                  <c:v>-2.500000000000004E-3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368512"/>
        <c:axId val="118370304"/>
      </c:lineChart>
      <c:catAx>
        <c:axId val="118368512"/>
        <c:scaling>
          <c:orientation val="minMax"/>
        </c:scaling>
        <c:delete val="0"/>
        <c:axPos val="b"/>
        <c:majorTickMark val="out"/>
        <c:minorTickMark val="none"/>
        <c:tickLblPos val="low"/>
        <c:crossAx val="118370304"/>
        <c:crosses val="autoZero"/>
        <c:auto val="1"/>
        <c:lblAlgn val="ctr"/>
        <c:lblOffset val="100"/>
        <c:noMultiLvlLbl val="0"/>
      </c:catAx>
      <c:valAx>
        <c:axId val="11837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de-AT" b="0" noProof="0"/>
                </a:pPr>
                <a:r>
                  <a:rPr lang="de-AT" b="0" noProof="0" dirty="0" smtClean="0"/>
                  <a:t>Veränderung in</a:t>
                </a:r>
                <a:r>
                  <a:rPr lang="de-AT" b="0" baseline="0" noProof="0" dirty="0" smtClean="0"/>
                  <a:t> % </a:t>
                </a:r>
                <a:endParaRPr lang="de-AT" b="0" noProof="0" dirty="0"/>
              </a:p>
            </c:rich>
          </c:tx>
          <c:layout/>
          <c:overlay val="0"/>
        </c:title>
        <c:numFmt formatCode="0.0%" sourceLinked="1"/>
        <c:majorTickMark val="out"/>
        <c:minorTickMark val="none"/>
        <c:tickLblPos val="nextTo"/>
        <c:crossAx val="118368512"/>
        <c:crosses val="autoZero"/>
        <c:crossBetween val="between"/>
        <c:majorUnit val="3.0000000000000016E-2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Perioden!$P$12</c:f>
              <c:strCache>
                <c:ptCount val="1"/>
                <c:pt idx="0">
                  <c:v>Bauten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7B9BC"/>
              </a:solidFill>
            </c:spPr>
          </c:dPt>
          <c:dLbls>
            <c:delete val="1"/>
          </c:dLbls>
          <c:cat>
            <c:numRef>
              <c:f>Perioden!$Q$11</c:f>
              <c:numCache>
                <c:formatCode>General</c:formatCode>
                <c:ptCount val="1"/>
                <c:pt idx="0">
                  <c:v>2000</c:v>
                </c:pt>
              </c:numCache>
            </c:numRef>
          </c:cat>
          <c:val>
            <c:numRef>
              <c:f>Perioden!$Q$12</c:f>
              <c:numCache>
                <c:formatCode>0%</c:formatCode>
                <c:ptCount val="1"/>
                <c:pt idx="0">
                  <c:v>0.54775603258757311</c:v>
                </c:pt>
              </c:numCache>
            </c:numRef>
          </c:val>
        </c:ser>
        <c:ser>
          <c:idx val="1"/>
          <c:order val="1"/>
          <c:tx>
            <c:strRef>
              <c:f>Perioden!$P$13</c:f>
              <c:strCache>
                <c:ptCount val="1"/>
                <c:pt idx="0">
                  <c:v>Ausrüstungen</c:v>
                </c:pt>
              </c:strCache>
            </c:strRef>
          </c:tx>
          <c:spPr>
            <a:solidFill>
              <a:srgbClr val="004872"/>
            </a:solidFill>
          </c:spPr>
          <c:invertIfNegative val="0"/>
          <c:dLbls>
            <c:delete val="1"/>
          </c:dLbls>
          <c:cat>
            <c:numRef>
              <c:f>Perioden!$Q$11</c:f>
              <c:numCache>
                <c:formatCode>General</c:formatCode>
                <c:ptCount val="1"/>
                <c:pt idx="0">
                  <c:v>2000</c:v>
                </c:pt>
              </c:numCache>
            </c:numRef>
          </c:cat>
          <c:val>
            <c:numRef>
              <c:f>Perioden!$Q$13</c:f>
              <c:numCache>
                <c:formatCode>0%</c:formatCode>
                <c:ptCount val="1"/>
                <c:pt idx="0">
                  <c:v>0.33590148143482479</c:v>
                </c:pt>
              </c:numCache>
            </c:numRef>
          </c:val>
        </c:ser>
        <c:ser>
          <c:idx val="2"/>
          <c:order val="2"/>
          <c:tx>
            <c:strRef>
              <c:f>Perioden!$P$14</c:f>
              <c:strCache>
                <c:ptCount val="1"/>
                <c:pt idx="0">
                  <c:v>Nutztiere und Kulturpflanzen</c:v>
                </c:pt>
              </c:strCache>
            </c:strRef>
          </c:tx>
          <c:invertIfNegative val="0"/>
          <c:dLbls>
            <c:delete val="1"/>
          </c:dLbls>
          <c:cat>
            <c:numRef>
              <c:f>Perioden!$Q$11</c:f>
              <c:numCache>
                <c:formatCode>General</c:formatCode>
                <c:ptCount val="1"/>
                <c:pt idx="0">
                  <c:v>2000</c:v>
                </c:pt>
              </c:numCache>
            </c:numRef>
          </c:cat>
          <c:val>
            <c:numRef>
              <c:f>Perioden!$Q$14</c:f>
              <c:numCache>
                <c:formatCode>0%</c:formatCode>
                <c:ptCount val="1"/>
                <c:pt idx="0">
                  <c:v>2.2276060302063409E-3</c:v>
                </c:pt>
              </c:numCache>
            </c:numRef>
          </c:val>
        </c:ser>
        <c:ser>
          <c:idx val="3"/>
          <c:order val="3"/>
          <c:tx>
            <c:strRef>
              <c:f>Perioden!$P$15</c:f>
              <c:strCache>
                <c:ptCount val="1"/>
                <c:pt idx="0">
                  <c:v>GE</c:v>
                </c:pt>
              </c:strCache>
            </c:strRef>
          </c:tx>
          <c:spPr>
            <a:solidFill>
              <a:srgbClr val="D48600"/>
            </a:solidFill>
            <a:ln>
              <a:solidFill>
                <a:srgbClr val="D48600"/>
              </a:solidFill>
            </a:ln>
          </c:spPr>
          <c:invertIfNegative val="0"/>
          <c:dLbls>
            <c:delete val="1"/>
          </c:dLbls>
          <c:cat>
            <c:numRef>
              <c:f>Perioden!$Q$11</c:f>
              <c:numCache>
                <c:formatCode>General</c:formatCode>
                <c:ptCount val="1"/>
                <c:pt idx="0">
                  <c:v>2000</c:v>
                </c:pt>
              </c:numCache>
            </c:numRef>
          </c:cat>
          <c:val>
            <c:numRef>
              <c:f>Perioden!$Q$15</c:f>
              <c:numCache>
                <c:formatCode>0%</c:formatCode>
                <c:ptCount val="1"/>
                <c:pt idx="0">
                  <c:v>0.12004952966787161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18762112"/>
        <c:axId val="118763904"/>
      </c:barChart>
      <c:catAx>
        <c:axId val="118762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763904"/>
        <c:crosses val="autoZero"/>
        <c:auto val="1"/>
        <c:lblAlgn val="ctr"/>
        <c:lblOffset val="100"/>
        <c:noMultiLvlLbl val="0"/>
      </c:catAx>
      <c:valAx>
        <c:axId val="118763904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18762112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Perioden!$R$12</c:f>
              <c:strCache>
                <c:ptCount val="1"/>
                <c:pt idx="0">
                  <c:v>Bauinvestitionen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B7B9BC"/>
              </a:solidFill>
            </c:spPr>
          </c:dPt>
          <c:dLbls>
            <c:delete val="1"/>
          </c:dLbls>
          <c:cat>
            <c:numRef>
              <c:f>Perioden!$S$11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Perioden!$S$12</c:f>
              <c:numCache>
                <c:formatCode>0%</c:formatCode>
                <c:ptCount val="1"/>
                <c:pt idx="0">
                  <c:v>0.45732245868810506</c:v>
                </c:pt>
              </c:numCache>
            </c:numRef>
          </c:val>
        </c:ser>
        <c:ser>
          <c:idx val="1"/>
          <c:order val="1"/>
          <c:tx>
            <c:strRef>
              <c:f>Perioden!$R$13</c:f>
              <c:strCache>
                <c:ptCount val="1"/>
                <c:pt idx="0">
                  <c:v>Ausrüstungsinvestitionen</c:v>
                </c:pt>
              </c:strCache>
            </c:strRef>
          </c:tx>
          <c:spPr>
            <a:solidFill>
              <a:srgbClr val="004872"/>
            </a:solidFill>
          </c:spPr>
          <c:invertIfNegative val="0"/>
          <c:dLbls>
            <c:delete val="1"/>
          </c:dLbls>
          <c:cat>
            <c:numRef>
              <c:f>Perioden!$S$11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Perioden!$S$13</c:f>
              <c:numCache>
                <c:formatCode>0%</c:formatCode>
                <c:ptCount val="1"/>
                <c:pt idx="0">
                  <c:v>0.34258193149323296</c:v>
                </c:pt>
              </c:numCache>
            </c:numRef>
          </c:val>
        </c:ser>
        <c:ser>
          <c:idx val="2"/>
          <c:order val="2"/>
          <c:tx>
            <c:strRef>
              <c:f>Perioden!$R$14</c:f>
              <c:strCache>
                <c:ptCount val="1"/>
                <c:pt idx="0">
                  <c:v>Nutztiere und Kulturpflanzen</c:v>
                </c:pt>
              </c:strCache>
            </c:strRef>
          </c:tx>
          <c:invertIfNegative val="0"/>
          <c:dLbls>
            <c:delete val="1"/>
          </c:dLbls>
          <c:cat>
            <c:numRef>
              <c:f>Perioden!$S$11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Perioden!$S$14</c:f>
              <c:numCache>
                <c:formatCode>0%</c:formatCode>
                <c:ptCount val="1"/>
                <c:pt idx="0">
                  <c:v>1.6775442268284662E-3</c:v>
                </c:pt>
              </c:numCache>
            </c:numRef>
          </c:val>
        </c:ser>
        <c:ser>
          <c:idx val="3"/>
          <c:order val="3"/>
          <c:tx>
            <c:strRef>
              <c:f>Perioden!$R$15</c:f>
              <c:strCache>
                <c:ptCount val="1"/>
                <c:pt idx="0">
                  <c:v>Geistiges Eigentum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D48600"/>
              </a:solidFill>
              <a:ln>
                <a:solidFill>
                  <a:srgbClr val="D48600"/>
                </a:solidFill>
              </a:ln>
            </c:spPr>
          </c:dPt>
          <c:dLbls>
            <c:delete val="1"/>
          </c:dLbls>
          <c:cat>
            <c:numRef>
              <c:f>Perioden!$S$11</c:f>
              <c:numCache>
                <c:formatCode>General</c:formatCode>
                <c:ptCount val="1"/>
                <c:pt idx="0">
                  <c:v>2014</c:v>
                </c:pt>
              </c:numCache>
            </c:numRef>
          </c:cat>
          <c:val>
            <c:numRef>
              <c:f>Perioden!$S$15</c:f>
              <c:numCache>
                <c:formatCode>0%</c:formatCode>
                <c:ptCount val="1"/>
                <c:pt idx="0">
                  <c:v>0.19872850600913539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18790784"/>
        <c:axId val="118808960"/>
      </c:barChart>
      <c:catAx>
        <c:axId val="11879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8808960"/>
        <c:crosses val="autoZero"/>
        <c:auto val="1"/>
        <c:lblAlgn val="ctr"/>
        <c:lblOffset val="100"/>
        <c:noMultiLvlLbl val="0"/>
      </c:catAx>
      <c:valAx>
        <c:axId val="118808960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one"/>
        <c:crossAx val="11879078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0513070541129"/>
          <c:y val="7.3142642664199883E-2"/>
          <c:w val="0.75023378269666752"/>
          <c:h val="0.616111881385098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T_3!$G$30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T_3!$F$31:$F$40</c:f>
              <c:strCache>
                <c:ptCount val="10"/>
                <c:pt idx="0">
                  <c:v>Ver. Gewerbe</c:v>
                </c:pt>
                <c:pt idx="1">
                  <c:v>Energievers.</c:v>
                </c:pt>
                <c:pt idx="2">
                  <c:v>Wasserver.</c:v>
                </c:pt>
                <c:pt idx="3">
                  <c:v>Baugewerbe</c:v>
                </c:pt>
                <c:pt idx="4">
                  <c:v>Verkehr</c:v>
                </c:pt>
                <c:pt idx="5">
                  <c:v>IK DL</c:v>
                </c:pt>
                <c:pt idx="6">
                  <c:v>Finanz DL</c:v>
                </c:pt>
                <c:pt idx="7">
                  <c:v>Immobilien</c:v>
                </c:pt>
                <c:pt idx="8">
                  <c:v>Unternehmens DL</c:v>
                </c:pt>
                <c:pt idx="9">
                  <c:v>Sonstige wirt. DL</c:v>
                </c:pt>
              </c:strCache>
            </c:strRef>
          </c:cat>
          <c:val>
            <c:numRef>
              <c:f>T_3!$G$31:$G$40</c:f>
              <c:numCache>
                <c:formatCode>General</c:formatCode>
                <c:ptCount val="10"/>
                <c:pt idx="0">
                  <c:v>14.03</c:v>
                </c:pt>
                <c:pt idx="1">
                  <c:v>2.19</c:v>
                </c:pt>
                <c:pt idx="2">
                  <c:v>2.63</c:v>
                </c:pt>
                <c:pt idx="3">
                  <c:v>3.01</c:v>
                </c:pt>
                <c:pt idx="4">
                  <c:v>8.26</c:v>
                </c:pt>
                <c:pt idx="5">
                  <c:v>5.21</c:v>
                </c:pt>
                <c:pt idx="6">
                  <c:v>3.46</c:v>
                </c:pt>
                <c:pt idx="7">
                  <c:v>33.130000000000003</c:v>
                </c:pt>
                <c:pt idx="8">
                  <c:v>1.79</c:v>
                </c:pt>
                <c:pt idx="9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T_3!$H$30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T_3!$F$31:$F$40</c:f>
              <c:strCache>
                <c:ptCount val="10"/>
                <c:pt idx="0">
                  <c:v>Ver. Gewerbe</c:v>
                </c:pt>
                <c:pt idx="1">
                  <c:v>Energievers.</c:v>
                </c:pt>
                <c:pt idx="2">
                  <c:v>Wasserver.</c:v>
                </c:pt>
                <c:pt idx="3">
                  <c:v>Baugewerbe</c:v>
                </c:pt>
                <c:pt idx="4">
                  <c:v>Verkehr</c:v>
                </c:pt>
                <c:pt idx="5">
                  <c:v>IK DL</c:v>
                </c:pt>
                <c:pt idx="6">
                  <c:v>Finanz DL</c:v>
                </c:pt>
                <c:pt idx="7">
                  <c:v>Immobilien</c:v>
                </c:pt>
                <c:pt idx="8">
                  <c:v>Unternehmens DL</c:v>
                </c:pt>
                <c:pt idx="9">
                  <c:v>Sonstige wirt. DL</c:v>
                </c:pt>
              </c:strCache>
            </c:strRef>
          </c:cat>
          <c:val>
            <c:numRef>
              <c:f>T_3!$H$31:$H$40</c:f>
              <c:numCache>
                <c:formatCode>General</c:formatCode>
                <c:ptCount val="10"/>
                <c:pt idx="0">
                  <c:v>17.21</c:v>
                </c:pt>
                <c:pt idx="1">
                  <c:v>3.38</c:v>
                </c:pt>
                <c:pt idx="2">
                  <c:v>1.1700000000000013</c:v>
                </c:pt>
                <c:pt idx="3">
                  <c:v>1.82</c:v>
                </c:pt>
                <c:pt idx="4">
                  <c:v>7.63</c:v>
                </c:pt>
                <c:pt idx="5">
                  <c:v>4.0199999999999996</c:v>
                </c:pt>
                <c:pt idx="6">
                  <c:v>2.8299999999999987</c:v>
                </c:pt>
                <c:pt idx="7">
                  <c:v>28.479999999999986</c:v>
                </c:pt>
                <c:pt idx="8">
                  <c:v>2.9</c:v>
                </c:pt>
                <c:pt idx="9">
                  <c:v>7.21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0"/>
        <c:axId val="119137024"/>
        <c:axId val="119138944"/>
      </c:barChart>
      <c:scatterChart>
        <c:scatterStyle val="lineMarker"/>
        <c:varyColors val="0"/>
        <c:ser>
          <c:idx val="2"/>
          <c:order val="2"/>
          <c:tx>
            <c:strRef>
              <c:f>T_3!$I$30</c:f>
              <c:strCache>
                <c:ptCount val="1"/>
                <c:pt idx="0">
                  <c:v>Veränderung (rechte Achse)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</c:spPr>
          </c:marker>
          <c:xVal>
            <c:strRef>
              <c:f>T_3!$F$31:$F$40</c:f>
              <c:strCache>
                <c:ptCount val="10"/>
                <c:pt idx="0">
                  <c:v>Ver. Gewerbe</c:v>
                </c:pt>
                <c:pt idx="1">
                  <c:v>Energievers.</c:v>
                </c:pt>
                <c:pt idx="2">
                  <c:v>Wasserver.</c:v>
                </c:pt>
                <c:pt idx="3">
                  <c:v>Baugewerbe</c:v>
                </c:pt>
                <c:pt idx="4">
                  <c:v>Verkehr</c:v>
                </c:pt>
                <c:pt idx="5">
                  <c:v>IK DL</c:v>
                </c:pt>
                <c:pt idx="6">
                  <c:v>Finanz DL</c:v>
                </c:pt>
                <c:pt idx="7">
                  <c:v>Immobilien</c:v>
                </c:pt>
                <c:pt idx="8">
                  <c:v>Unternehmens DL</c:v>
                </c:pt>
                <c:pt idx="9">
                  <c:v>Sonstige wirt. DL</c:v>
                </c:pt>
              </c:strCache>
            </c:strRef>
          </c:xVal>
          <c:yVal>
            <c:numRef>
              <c:f>T_3!$I$31:$I$40</c:f>
              <c:numCache>
                <c:formatCode>General</c:formatCode>
                <c:ptCount val="10"/>
                <c:pt idx="0">
                  <c:v>3.1800000000000015</c:v>
                </c:pt>
                <c:pt idx="1">
                  <c:v>1.1900000000000013</c:v>
                </c:pt>
                <c:pt idx="2">
                  <c:v>-1.46</c:v>
                </c:pt>
                <c:pt idx="3">
                  <c:v>-1.1899999999999984</c:v>
                </c:pt>
                <c:pt idx="4">
                  <c:v>-0.63000000000000056</c:v>
                </c:pt>
                <c:pt idx="5">
                  <c:v>-1.1900000000000017</c:v>
                </c:pt>
                <c:pt idx="6">
                  <c:v>-0.63000000000000056</c:v>
                </c:pt>
                <c:pt idx="7">
                  <c:v>-4.6499999999999995</c:v>
                </c:pt>
                <c:pt idx="8">
                  <c:v>1.1099999999999985</c:v>
                </c:pt>
                <c:pt idx="9">
                  <c:v>3.27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9143040"/>
        <c:axId val="119141120"/>
      </c:scatterChart>
      <c:catAx>
        <c:axId val="119137024"/>
        <c:scaling>
          <c:orientation val="minMax"/>
        </c:scaling>
        <c:delete val="0"/>
        <c:axPos val="b"/>
        <c:majorGridlines/>
        <c:majorTickMark val="out"/>
        <c:minorTickMark val="none"/>
        <c:tickLblPos val="low"/>
        <c:crossAx val="119138944"/>
        <c:crosses val="autoZero"/>
        <c:auto val="1"/>
        <c:lblAlgn val="ctr"/>
        <c:lblOffset val="100"/>
        <c:noMultiLvlLbl val="0"/>
      </c:catAx>
      <c:valAx>
        <c:axId val="119138944"/>
        <c:scaling>
          <c:orientation val="minMax"/>
          <c:max val="40"/>
          <c:min val="-4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Anteil in 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137024"/>
        <c:crosses val="autoZero"/>
        <c:crossBetween val="between"/>
        <c:majorUnit val="20"/>
      </c:valAx>
      <c:valAx>
        <c:axId val="119141120"/>
        <c:scaling>
          <c:orientation val="minMax"/>
          <c:max val="6"/>
          <c:min val="-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Veränderung in P.p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9143040"/>
        <c:crosses val="max"/>
        <c:crossBetween val="midCat"/>
        <c:majorUnit val="3"/>
      </c:valAx>
      <c:valAx>
        <c:axId val="119143040"/>
        <c:scaling>
          <c:orientation val="minMax"/>
        </c:scaling>
        <c:delete val="1"/>
        <c:axPos val="b"/>
        <c:majorTickMark val="out"/>
        <c:minorTickMark val="none"/>
        <c:tickLblPos val="none"/>
        <c:crossAx val="119141120"/>
        <c:crossesAt val="0"/>
        <c:crossBetween val="midCat"/>
      </c:valAx>
      <c:spPr>
        <a:noFill/>
      </c:spPr>
    </c:plotArea>
    <c:legend>
      <c:legendPos val="t"/>
      <c:layout>
        <c:manualLayout>
          <c:xMode val="edge"/>
          <c:yMode val="edge"/>
          <c:x val="0.17471961515646492"/>
          <c:y val="3.2560028386191676E-3"/>
          <c:w val="0.6505606071686868"/>
          <c:h val="7.462425214485982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T_5!$H$6</c:f>
              <c:strCache>
                <c:ptCount val="1"/>
                <c:pt idx="0">
                  <c:v>AT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T_5!$I$6:$J$6</c:f>
              <c:numCache>
                <c:formatCode>0.0%</c:formatCode>
                <c:ptCount val="2"/>
                <c:pt idx="0">
                  <c:v>8.5239900000000021E-2</c:v>
                </c:pt>
                <c:pt idx="1">
                  <c:v>4.9979500000000003E-2</c:v>
                </c:pt>
              </c:numCache>
            </c:numRef>
          </c:val>
        </c:ser>
        <c:ser>
          <c:idx val="1"/>
          <c:order val="1"/>
          <c:tx>
            <c:strRef>
              <c:f>T_5!$H$7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T_5!$I$7:$J$7</c:f>
              <c:numCache>
                <c:formatCode>0.0%</c:formatCode>
                <c:ptCount val="2"/>
                <c:pt idx="0">
                  <c:v>0.12310130000000002</c:v>
                </c:pt>
                <c:pt idx="1">
                  <c:v>3.6495500000000028E-2</c:v>
                </c:pt>
              </c:numCache>
            </c:numRef>
          </c:val>
        </c:ser>
        <c:ser>
          <c:idx val="2"/>
          <c:order val="2"/>
          <c:tx>
            <c:strRef>
              <c:f>T_5!$H$8</c:f>
              <c:strCache>
                <c:ptCount val="1"/>
                <c:pt idx="0">
                  <c:v>DE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T_5!$I$8:$J$8</c:f>
              <c:numCache>
                <c:formatCode>0.0%</c:formatCode>
                <c:ptCount val="2"/>
                <c:pt idx="0">
                  <c:v>8.0134500000000067E-2</c:v>
                </c:pt>
                <c:pt idx="1">
                  <c:v>3.85268E-2</c:v>
                </c:pt>
              </c:numCache>
            </c:numRef>
          </c:val>
        </c:ser>
        <c:ser>
          <c:idx val="3"/>
          <c:order val="3"/>
          <c:tx>
            <c:strRef>
              <c:f>T_5!$H$9</c:f>
              <c:strCache>
                <c:ptCount val="1"/>
                <c:pt idx="0">
                  <c:v>FI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T_5!$I$9:$J$9</c:f>
              <c:numCache>
                <c:formatCode>0.0%</c:formatCode>
                <c:ptCount val="2"/>
                <c:pt idx="0">
                  <c:v>5.6448400000000003E-2</c:v>
                </c:pt>
                <c:pt idx="1">
                  <c:v>5.2429999999999997E-2</c:v>
                </c:pt>
              </c:numCache>
            </c:numRef>
          </c:val>
        </c:ser>
        <c:ser>
          <c:idx val="4"/>
          <c:order val="4"/>
          <c:tx>
            <c:strRef>
              <c:f>T_5!$H$10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T_5!$I$10:$J$10</c:f>
              <c:numCache>
                <c:formatCode>0.0%</c:formatCode>
                <c:ptCount val="2"/>
                <c:pt idx="0">
                  <c:v>5.3368700000000033E-2</c:v>
                </c:pt>
                <c:pt idx="1">
                  <c:v>5.5285399999999985E-2</c:v>
                </c:pt>
              </c:numCache>
            </c:numRef>
          </c:val>
        </c:ser>
        <c:ser>
          <c:idx val="5"/>
          <c:order val="5"/>
          <c:tx>
            <c:strRef>
              <c:f>T_5!$H$11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T_5!$I$11:$J$11</c:f>
              <c:numCache>
                <c:formatCode>0.0%</c:formatCode>
                <c:ptCount val="2"/>
                <c:pt idx="0">
                  <c:v>9.9587400000000048E-2</c:v>
                </c:pt>
                <c:pt idx="1">
                  <c:v>2.7588999999999999E-2</c:v>
                </c:pt>
              </c:numCache>
            </c:numRef>
          </c:val>
        </c:ser>
        <c:ser>
          <c:idx val="6"/>
          <c:order val="6"/>
          <c:tx>
            <c:strRef>
              <c:f>T_5!$H$12</c:f>
              <c:strCache>
                <c:ptCount val="1"/>
                <c:pt idx="0">
                  <c:v>NL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T_5!$I$12:$J$12</c:f>
              <c:numCache>
                <c:formatCode>0.0%</c:formatCode>
                <c:ptCount val="2"/>
                <c:pt idx="0">
                  <c:v>6.4586200000000052E-2</c:v>
                </c:pt>
                <c:pt idx="1">
                  <c:v>4.7085700000000001E-2</c:v>
                </c:pt>
              </c:numCache>
            </c:numRef>
          </c:val>
        </c:ser>
        <c:ser>
          <c:idx val="7"/>
          <c:order val="7"/>
          <c:tx>
            <c:strRef>
              <c:f>T_5!$H$13</c:f>
              <c:strCache>
                <c:ptCount val="1"/>
                <c:pt idx="0">
                  <c:v>SE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T_5!$I$13:$J$13</c:f>
              <c:numCache>
                <c:formatCode>0.0%</c:formatCode>
                <c:ptCount val="2"/>
                <c:pt idx="0">
                  <c:v>9.069930000000008E-2</c:v>
                </c:pt>
                <c:pt idx="1">
                  <c:v>7.0207000000000019E-2</c:v>
                </c:pt>
              </c:numCache>
            </c:numRef>
          </c:val>
        </c:ser>
        <c:ser>
          <c:idx val="8"/>
          <c:order val="8"/>
          <c:tx>
            <c:strRef>
              <c:f>T_5!$H$14</c:f>
              <c:strCache>
                <c:ptCount val="1"/>
                <c:pt idx="0">
                  <c:v>SK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T_5!$I$14:$J$14</c:f>
              <c:numCache>
                <c:formatCode>0.0%</c:formatCode>
                <c:ptCount val="2"/>
                <c:pt idx="0">
                  <c:v>0.1113792</c:v>
                </c:pt>
                <c:pt idx="1">
                  <c:v>1.6407999999999999E-2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0"/>
        <c:axId val="117648384"/>
        <c:axId val="117662464"/>
      </c:barChart>
      <c:catAx>
        <c:axId val="11764838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17662464"/>
        <c:crosses val="autoZero"/>
        <c:auto val="1"/>
        <c:lblAlgn val="ctr"/>
        <c:lblOffset val="100"/>
        <c:noMultiLvlLbl val="0"/>
      </c:catAx>
      <c:valAx>
        <c:axId val="117662464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17648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6914424158561"/>
          <c:y val="3.0492603518899795E-2"/>
          <c:w val="8.0241844769403825E-2"/>
          <c:h val="0.8724683942809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T_5!$H$6</c:f>
              <c:strCache>
                <c:ptCount val="1"/>
                <c:pt idx="0">
                  <c:v>AT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T_5!$I$6:$J$6</c:f>
              <c:numCache>
                <c:formatCode>0.0%</c:formatCode>
                <c:ptCount val="2"/>
                <c:pt idx="0">
                  <c:v>8.5239900000000021E-2</c:v>
                </c:pt>
                <c:pt idx="1">
                  <c:v>4.9979500000000003E-2</c:v>
                </c:pt>
              </c:numCache>
            </c:numRef>
          </c:val>
        </c:ser>
        <c:ser>
          <c:idx val="1"/>
          <c:order val="1"/>
          <c:tx>
            <c:strRef>
              <c:f>T_5!$H$7</c:f>
              <c:strCache>
                <c:ptCount val="1"/>
                <c:pt idx="0">
                  <c:v>CZ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T_5!$I$7:$J$7</c:f>
              <c:numCache>
                <c:formatCode>0.0%</c:formatCode>
                <c:ptCount val="2"/>
                <c:pt idx="0">
                  <c:v>0.12310130000000002</c:v>
                </c:pt>
                <c:pt idx="1">
                  <c:v>3.6495500000000028E-2</c:v>
                </c:pt>
              </c:numCache>
            </c:numRef>
          </c:val>
        </c:ser>
        <c:ser>
          <c:idx val="2"/>
          <c:order val="2"/>
          <c:tx>
            <c:strRef>
              <c:f>T_5!$H$8</c:f>
              <c:strCache>
                <c:ptCount val="1"/>
                <c:pt idx="0">
                  <c:v>DE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T_5!$I$8:$J$8</c:f>
              <c:numCache>
                <c:formatCode>0.0%</c:formatCode>
                <c:ptCount val="2"/>
                <c:pt idx="0">
                  <c:v>8.0134500000000067E-2</c:v>
                </c:pt>
                <c:pt idx="1">
                  <c:v>3.85268E-2</c:v>
                </c:pt>
              </c:numCache>
            </c:numRef>
          </c:val>
        </c:ser>
        <c:ser>
          <c:idx val="3"/>
          <c:order val="3"/>
          <c:tx>
            <c:strRef>
              <c:f>T_5!$H$9</c:f>
              <c:strCache>
                <c:ptCount val="1"/>
                <c:pt idx="0">
                  <c:v>FI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T_5!$I$9:$J$9</c:f>
              <c:numCache>
                <c:formatCode>0.0%</c:formatCode>
                <c:ptCount val="2"/>
                <c:pt idx="0">
                  <c:v>5.6448400000000003E-2</c:v>
                </c:pt>
                <c:pt idx="1">
                  <c:v>5.2429999999999997E-2</c:v>
                </c:pt>
              </c:numCache>
            </c:numRef>
          </c:val>
        </c:ser>
        <c:ser>
          <c:idx val="4"/>
          <c:order val="4"/>
          <c:tx>
            <c:strRef>
              <c:f>T_5!$H$10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T_5!$I$10:$J$10</c:f>
              <c:numCache>
                <c:formatCode>0.0%</c:formatCode>
                <c:ptCount val="2"/>
                <c:pt idx="0">
                  <c:v>5.3368700000000033E-2</c:v>
                </c:pt>
                <c:pt idx="1">
                  <c:v>5.5285399999999985E-2</c:v>
                </c:pt>
              </c:numCache>
            </c:numRef>
          </c:val>
        </c:ser>
        <c:ser>
          <c:idx val="5"/>
          <c:order val="5"/>
          <c:tx>
            <c:strRef>
              <c:f>T_5!$H$11</c:f>
              <c:strCache>
                <c:ptCount val="1"/>
                <c:pt idx="0">
                  <c:v>HU</c:v>
                </c:pt>
              </c:strCache>
            </c:strRef>
          </c:tx>
          <c:spPr>
            <a:blipFill>
              <a:blip xmlns:r="http://schemas.openxmlformats.org/officeDocument/2006/relationships" r:embed="rId4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T_5!$I$11:$J$11</c:f>
              <c:numCache>
                <c:formatCode>0.0%</c:formatCode>
                <c:ptCount val="2"/>
                <c:pt idx="0">
                  <c:v>9.9587400000000048E-2</c:v>
                </c:pt>
                <c:pt idx="1">
                  <c:v>2.7588999999999999E-2</c:v>
                </c:pt>
              </c:numCache>
            </c:numRef>
          </c:val>
        </c:ser>
        <c:ser>
          <c:idx val="6"/>
          <c:order val="6"/>
          <c:tx>
            <c:strRef>
              <c:f>T_5!$H$12</c:f>
              <c:strCache>
                <c:ptCount val="1"/>
                <c:pt idx="0">
                  <c:v>NL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T_5!$I$12:$J$12</c:f>
              <c:numCache>
                <c:formatCode>0.0%</c:formatCode>
                <c:ptCount val="2"/>
                <c:pt idx="0">
                  <c:v>6.4586200000000052E-2</c:v>
                </c:pt>
                <c:pt idx="1">
                  <c:v>4.7085700000000001E-2</c:v>
                </c:pt>
              </c:numCache>
            </c:numRef>
          </c:val>
        </c:ser>
        <c:ser>
          <c:idx val="7"/>
          <c:order val="7"/>
          <c:tx>
            <c:strRef>
              <c:f>T_5!$H$13</c:f>
              <c:strCache>
                <c:ptCount val="1"/>
                <c:pt idx="0">
                  <c:v>SE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T_5!$I$13:$J$13</c:f>
              <c:numCache>
                <c:formatCode>0.0%</c:formatCode>
                <c:ptCount val="2"/>
                <c:pt idx="0">
                  <c:v>9.069930000000008E-2</c:v>
                </c:pt>
                <c:pt idx="1">
                  <c:v>7.0207000000000019E-2</c:v>
                </c:pt>
              </c:numCache>
            </c:numRef>
          </c:val>
        </c:ser>
        <c:ser>
          <c:idx val="8"/>
          <c:order val="8"/>
          <c:tx>
            <c:strRef>
              <c:f>T_5!$H$14</c:f>
              <c:strCache>
                <c:ptCount val="1"/>
                <c:pt idx="0">
                  <c:v>SK</c:v>
                </c:pt>
              </c:strCache>
            </c:strRef>
          </c:tx>
          <c:spPr>
            <a:blipFill>
              <a:blip xmlns:r="http://schemas.openxmlformats.org/officeDocument/2006/relationships" r:embed="rId5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T_5!$I$14:$J$14</c:f>
              <c:numCache>
                <c:formatCode>0.0%</c:formatCode>
                <c:ptCount val="2"/>
                <c:pt idx="0">
                  <c:v>0.1113792</c:v>
                </c:pt>
                <c:pt idx="1">
                  <c:v>1.6407999999999999E-2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0"/>
        <c:axId val="117755904"/>
        <c:axId val="117757440"/>
      </c:barChart>
      <c:catAx>
        <c:axId val="1177559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17757440"/>
        <c:crosses val="autoZero"/>
        <c:auto val="1"/>
        <c:lblAlgn val="ctr"/>
        <c:lblOffset val="100"/>
        <c:noMultiLvlLbl val="0"/>
      </c:catAx>
      <c:valAx>
        <c:axId val="117757440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17755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6914424158561"/>
          <c:y val="3.0492603518899795E-2"/>
          <c:w val="8.0241844769403825E-2"/>
          <c:h val="0.8724683942809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6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T_5!$H$6</c:f>
              <c:strCache>
                <c:ptCount val="1"/>
                <c:pt idx="0">
                  <c:v>AT</c:v>
                </c:pt>
              </c:strCache>
            </c:strRef>
          </c:tx>
          <c:spPr>
            <a:blipFill>
              <a:blip xmlns:r="http://schemas.openxmlformats.org/officeDocument/2006/relationships" r:embed="rId2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T_5!$I$6:$J$6</c:f>
              <c:numCache>
                <c:formatCode>0.0%</c:formatCode>
                <c:ptCount val="2"/>
                <c:pt idx="0">
                  <c:v>8.5239900000000021E-2</c:v>
                </c:pt>
                <c:pt idx="1">
                  <c:v>4.9979500000000003E-2</c:v>
                </c:pt>
              </c:numCache>
            </c:numRef>
          </c:val>
        </c:ser>
        <c:ser>
          <c:idx val="1"/>
          <c:order val="1"/>
          <c:tx>
            <c:strRef>
              <c:f>T_5!$H$7</c:f>
              <c:strCache>
                <c:ptCount val="1"/>
                <c:pt idx="0">
                  <c:v>CZ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T_5!$I$7:$J$7</c:f>
              <c:numCache>
                <c:formatCode>0.0%</c:formatCode>
                <c:ptCount val="2"/>
                <c:pt idx="0">
                  <c:v>0.12310130000000002</c:v>
                </c:pt>
                <c:pt idx="1">
                  <c:v>3.6495500000000028E-2</c:v>
                </c:pt>
              </c:numCache>
            </c:numRef>
          </c:val>
        </c:ser>
        <c:ser>
          <c:idx val="2"/>
          <c:order val="2"/>
          <c:tx>
            <c:strRef>
              <c:f>T_5!$H$8</c:f>
              <c:strCache>
                <c:ptCount val="1"/>
                <c:pt idx="0">
                  <c:v>DE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T_5!$I$8:$J$8</c:f>
              <c:numCache>
                <c:formatCode>0.0%</c:formatCode>
                <c:ptCount val="2"/>
                <c:pt idx="0">
                  <c:v>8.0134500000000067E-2</c:v>
                </c:pt>
                <c:pt idx="1">
                  <c:v>3.85268E-2</c:v>
                </c:pt>
              </c:numCache>
            </c:numRef>
          </c:val>
        </c:ser>
        <c:ser>
          <c:idx val="3"/>
          <c:order val="3"/>
          <c:tx>
            <c:strRef>
              <c:f>T_5!$H$9</c:f>
              <c:strCache>
                <c:ptCount val="1"/>
                <c:pt idx="0">
                  <c:v>FI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T_5!$I$9:$J$9</c:f>
              <c:numCache>
                <c:formatCode>0.0%</c:formatCode>
                <c:ptCount val="2"/>
                <c:pt idx="0">
                  <c:v>5.6448400000000003E-2</c:v>
                </c:pt>
                <c:pt idx="1">
                  <c:v>5.2429999999999997E-2</c:v>
                </c:pt>
              </c:numCache>
            </c:numRef>
          </c:val>
        </c:ser>
        <c:ser>
          <c:idx val="4"/>
          <c:order val="4"/>
          <c:tx>
            <c:strRef>
              <c:f>T_5!$H$10</c:f>
              <c:strCache>
                <c:ptCount val="1"/>
                <c:pt idx="0">
                  <c:v>FR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T_5!$I$10:$J$10</c:f>
              <c:numCache>
                <c:formatCode>0.0%</c:formatCode>
                <c:ptCount val="2"/>
                <c:pt idx="0">
                  <c:v>5.3368700000000033E-2</c:v>
                </c:pt>
                <c:pt idx="1">
                  <c:v>5.5285399999999985E-2</c:v>
                </c:pt>
              </c:numCache>
            </c:numRef>
          </c:val>
        </c:ser>
        <c:ser>
          <c:idx val="5"/>
          <c:order val="5"/>
          <c:tx>
            <c:strRef>
              <c:f>T_5!$H$11</c:f>
              <c:strCache>
                <c:ptCount val="1"/>
                <c:pt idx="0">
                  <c:v>HU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T_5!$I$11:$J$11</c:f>
              <c:numCache>
                <c:formatCode>0.0%</c:formatCode>
                <c:ptCount val="2"/>
                <c:pt idx="0">
                  <c:v>9.9587400000000048E-2</c:v>
                </c:pt>
                <c:pt idx="1">
                  <c:v>2.7588999999999999E-2</c:v>
                </c:pt>
              </c:numCache>
            </c:numRef>
          </c:val>
        </c:ser>
        <c:ser>
          <c:idx val="6"/>
          <c:order val="6"/>
          <c:tx>
            <c:strRef>
              <c:f>T_5!$H$12</c:f>
              <c:strCache>
                <c:ptCount val="1"/>
                <c:pt idx="0">
                  <c:v>NL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T_5!$I$12:$J$12</c:f>
              <c:numCache>
                <c:formatCode>0.0%</c:formatCode>
                <c:ptCount val="2"/>
                <c:pt idx="0">
                  <c:v>6.4586200000000052E-2</c:v>
                </c:pt>
                <c:pt idx="1">
                  <c:v>4.7085700000000001E-2</c:v>
                </c:pt>
              </c:numCache>
            </c:numRef>
          </c:val>
        </c:ser>
        <c:ser>
          <c:idx val="7"/>
          <c:order val="7"/>
          <c:tx>
            <c:strRef>
              <c:f>T_5!$H$13</c:f>
              <c:strCache>
                <c:ptCount val="1"/>
                <c:pt idx="0">
                  <c:v>SE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T_5!$I$13:$J$13</c:f>
              <c:numCache>
                <c:formatCode>0.0%</c:formatCode>
                <c:ptCount val="2"/>
                <c:pt idx="0">
                  <c:v>9.069930000000008E-2</c:v>
                </c:pt>
                <c:pt idx="1">
                  <c:v>7.0207000000000019E-2</c:v>
                </c:pt>
              </c:numCache>
            </c:numRef>
          </c:val>
        </c:ser>
        <c:ser>
          <c:idx val="8"/>
          <c:order val="8"/>
          <c:tx>
            <c:strRef>
              <c:f>T_5!$H$14</c:f>
              <c:strCache>
                <c:ptCount val="1"/>
                <c:pt idx="0">
                  <c:v>SK</c:v>
                </c:pt>
              </c:strCache>
            </c:strRef>
          </c:tx>
          <c:invertIfNegative val="0"/>
          <c:cat>
            <c:strRef>
              <c:f>T_5!$I$5:$J$5</c:f>
              <c:strCache>
                <c:ptCount val="2"/>
                <c:pt idx="0">
                  <c:v>Ausrüstungen</c:v>
                </c:pt>
                <c:pt idx="1">
                  <c:v>Geistiges Eigentum</c:v>
                </c:pt>
              </c:strCache>
            </c:strRef>
          </c:cat>
          <c:val>
            <c:numRef>
              <c:f>T_5!$I$14:$J$14</c:f>
              <c:numCache>
                <c:formatCode>0.0%</c:formatCode>
                <c:ptCount val="2"/>
                <c:pt idx="0">
                  <c:v>0.1113792</c:v>
                </c:pt>
                <c:pt idx="1">
                  <c:v>1.6407999999999999E-2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0"/>
        <c:axId val="131085056"/>
        <c:axId val="131086592"/>
      </c:barChart>
      <c:catAx>
        <c:axId val="131085056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131086592"/>
        <c:crosses val="autoZero"/>
        <c:auto val="1"/>
        <c:lblAlgn val="ctr"/>
        <c:lblOffset val="100"/>
        <c:noMultiLvlLbl val="0"/>
      </c:catAx>
      <c:valAx>
        <c:axId val="131086592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13108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876914424158561"/>
          <c:y val="3.0492603518899795E-2"/>
          <c:w val="8.0241844769403825E-2"/>
          <c:h val="0.87246839428090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9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01" tIns="46051" rIns="92101" bIns="46051" numCol="1" anchor="t" anchorCtr="0" compatLnSpc="1">
            <a:prstTxWarp prst="textNoShape">
              <a:avLst/>
            </a:prstTxWarp>
          </a:bodyPr>
          <a:lstStyle>
            <a:lvl1pPr defTabSz="920601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01" tIns="46051" rIns="92101" bIns="46051" numCol="1" anchor="t" anchorCtr="0" compatLnSpc="1">
            <a:prstTxWarp prst="textNoShape">
              <a:avLst/>
            </a:prstTxWarp>
          </a:bodyPr>
          <a:lstStyle>
            <a:lvl1pPr algn="r" defTabSz="920601">
              <a:defRPr kumimoji="0" sz="12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ECA45012-2210-4072-88B1-2CFCCF9EA76D}" type="datetime1">
              <a:rPr lang="de-DE"/>
              <a:pPr>
                <a:defRPr/>
              </a:pPr>
              <a:t>28.04.2016</a:t>
            </a:fld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7" y="4714877"/>
            <a:ext cx="498792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01" tIns="46051" rIns="92101" bIns="460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Textformatierung des Masters zu bearbeiten.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01" tIns="46051" rIns="92101" bIns="46051" numCol="1" anchor="b" anchorCtr="0" compatLnSpc="1">
            <a:prstTxWarp prst="textNoShape">
              <a:avLst/>
            </a:prstTxWarp>
          </a:bodyPr>
          <a:lstStyle>
            <a:lvl1pPr defTabSz="920601">
              <a:defRPr kumimoji="0" sz="12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2101" tIns="46051" rIns="92101" bIns="46051" numCol="1" anchor="b" anchorCtr="0" compatLnSpc="1">
            <a:prstTxWarp prst="textNoShape">
              <a:avLst/>
            </a:prstTxWarp>
          </a:bodyPr>
          <a:lstStyle>
            <a:lvl1pPr algn="r" defTabSz="920601">
              <a:defRPr kumimoji="0" sz="1200">
                <a:solidFill>
                  <a:schemeClr val="tx1"/>
                </a:solidFill>
                <a:latin typeface="Times New Roman" pitchFamily="-105" charset="0"/>
                <a:ea typeface="ＭＳ Ｐゴシック" pitchFamily="-105" charset="-128"/>
              </a:defRPr>
            </a:lvl1pPr>
          </a:lstStyle>
          <a:p>
            <a:pPr>
              <a:defRPr/>
            </a:pPr>
            <a:fld id="{6125E286-CA68-4089-85CD-6B07CF006E9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06405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DDBE51-28E1-48E9-A1FE-D09D809B48A0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4C217B4-BF52-44FD-9E3A-809420F88FEF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1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b="0" i="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10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11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12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13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14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15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52228" name="Datumsplatzhalt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66CD64-C8CB-4701-BF70-3F5BF32636B7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6E015-AFC4-441A-94E0-38F4A66B8037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17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18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dirty="0">
              <a:effectLst/>
            </a:endParaRPr>
          </a:p>
        </p:txBody>
      </p:sp>
      <p:sp>
        <p:nvSpPr>
          <p:cNvPr id="52228" name="Datumsplatzhalt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66CD64-C8CB-4701-BF70-3F5BF32636B7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6E015-AFC4-441A-94E0-38F4A66B8037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19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20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21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22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ea typeface="ＭＳ Ｐゴシック" pitchFamily="34" charset="-128"/>
            </a:endParaRPr>
          </a:p>
        </p:txBody>
      </p:sp>
      <p:sp>
        <p:nvSpPr>
          <p:cNvPr id="52228" name="Datumsplatzhalt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66CD64-C8CB-4701-BF70-3F5BF32636B7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6E015-AFC4-441A-94E0-38F4A66B8037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23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dirty="0">
              <a:effectLst/>
            </a:endParaRPr>
          </a:p>
        </p:txBody>
      </p:sp>
      <p:sp>
        <p:nvSpPr>
          <p:cNvPr id="52228" name="Datumsplatzhalt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66CD64-C8CB-4701-BF70-3F5BF32636B7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6E015-AFC4-441A-94E0-38F4A66B8037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24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25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27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29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3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30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b="1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31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4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52228" name="Datumsplatzhalter 3"/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66CD64-C8CB-4701-BF70-3F5BF32636B7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22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828" indent="-28570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2814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599940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065" indent="-228562" defTabSz="920601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191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31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8443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5568" indent="-228562" defTabSz="92060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66E015-AFC4-441A-94E0-38F4A66B8037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7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8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i="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7892" name="Datumsplatzhalter 3"/>
          <p:cNvSpPr txBox="1">
            <a:spLocks noGrp="1"/>
          </p:cNvSpPr>
          <p:nvPr/>
        </p:nvSpPr>
        <p:spPr bwMode="auto">
          <a:xfrm>
            <a:off x="3851275" y="2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1DF10596-52BF-4409-9B91-9CD211625D6D}" type="datetime1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28.04.2016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7893" name="Foliennummernplatzhalter 4"/>
          <p:cNvSpPr txBox="1">
            <a:spLocks noGrp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01" tIns="46051" rIns="92101" bIns="46051" anchor="b"/>
          <a:lstStyle>
            <a:lvl1pPr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20750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73E05E0D-1E89-4604-A75E-79BC4BECA5AD}" type="slidenum">
              <a:rPr kumimoji="0" lang="de-DE" sz="1200">
                <a:solidFill>
                  <a:schemeClr val="tx1"/>
                </a:solidFill>
                <a:latin typeface="Times New Roman" pitchFamily="18" charset="0"/>
              </a:rPr>
              <a:pPr algn="r"/>
              <a:t>9</a:t>
            </a:fld>
            <a:endParaRPr kumimoji="0" lang="de-DE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test_hintergrund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11018" r="2115" b="5676"/>
          <a:stretch>
            <a:fillRect/>
          </a:stretch>
        </p:blipFill>
        <p:spPr bwMode="auto">
          <a:xfrm>
            <a:off x="3175" y="0"/>
            <a:ext cx="91392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142875"/>
            <a:ext cx="9144000" cy="10429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2" descr="wiiw_logo-far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50825"/>
            <a:ext cx="1438275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98750" y="257175"/>
            <a:ext cx="1651000" cy="639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2pPr>
            <a:lvl3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3pPr>
            <a:lvl4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4pPr>
            <a:lvl5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de-DE" sz="1200" smtClean="0">
                <a:solidFill>
                  <a:schemeClr val="bg2"/>
                </a:solidFill>
              </a:rPr>
              <a:t>Wiener Institut für Internationale Wirtschaftsvergleiche</a:t>
            </a:r>
            <a:endParaRPr kumimoji="0" lang="de-AT" sz="1200" smtClean="0">
              <a:solidFill>
                <a:schemeClr val="bg2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4640263" y="266700"/>
            <a:ext cx="1989137" cy="6397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2pPr>
            <a:lvl3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3pPr>
            <a:lvl4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4pPr>
            <a:lvl5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de-AT" sz="1200" smtClean="0">
                <a:solidFill>
                  <a:schemeClr val="bg2"/>
                </a:solidFill>
              </a:rPr>
              <a:t>The Vienna Institute for International Economic </a:t>
            </a:r>
            <a:r>
              <a:rPr kumimoji="0" lang="de-DE" sz="1200" smtClean="0">
                <a:solidFill>
                  <a:schemeClr val="bg2"/>
                </a:solidFill>
              </a:rPr>
              <a:t>Studies</a:t>
            </a:r>
            <a:endParaRPr kumimoji="0" lang="de-AT" sz="1200" smtClean="0">
              <a:solidFill>
                <a:schemeClr val="bg2"/>
              </a:solidFill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7235825" y="350838"/>
            <a:ext cx="2613025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2pPr>
            <a:lvl3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3pPr>
            <a:lvl4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4pPr>
            <a:lvl5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0" lang="de-DE" sz="1600" smtClean="0">
                <a:solidFill>
                  <a:schemeClr val="bg2"/>
                </a:solidFill>
              </a:rPr>
              <a:t>www.wiiw.ac.at</a:t>
            </a:r>
            <a:endParaRPr kumimoji="0" lang="de-AT" sz="1600" smtClean="0">
              <a:solidFill>
                <a:schemeClr val="bg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85838" y="3421063"/>
            <a:ext cx="7921625" cy="1752600"/>
          </a:xfrm>
        </p:spPr>
        <p:txBody>
          <a:bodyPr lIns="92075" tIns="46038" rIns="92075" bIns="46038"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/>
              <a:t>Hier klicken, um Master-Untertitelformat zu bearbeiten.</a:t>
            </a:r>
          </a:p>
        </p:txBody>
      </p:sp>
      <p:sp>
        <p:nvSpPr>
          <p:cNvPr id="1742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981075" y="2047875"/>
            <a:ext cx="77724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e-AT"/>
              <a:t>Klicken Sie, um das Titelformat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757001356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14832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77000" y="804863"/>
            <a:ext cx="1981200" cy="52911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28638" y="804863"/>
            <a:ext cx="5795962" cy="52911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09569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513" y="2052734"/>
            <a:ext cx="7913687" cy="4063394"/>
          </a:xfrm>
        </p:spPr>
        <p:txBody>
          <a:bodyPr/>
          <a:lstStyle>
            <a:lvl1pPr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2760277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7408367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4513" y="2192338"/>
            <a:ext cx="3879850" cy="3903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6763" y="2192338"/>
            <a:ext cx="3881437" cy="3903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01538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271177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545327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36746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76086321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3505498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9" descr="test_hintergrund"/>
          <p:cNvPicPr>
            <a:picLocks noChangeAspect="1" noChangeArrowheads="1"/>
          </p:cNvPicPr>
          <p:nvPr/>
        </p:nvPicPr>
        <p:blipFill>
          <a:blip r:embed="rId13" cstate="print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7" t="11018" r="2115" b="5676"/>
          <a:stretch>
            <a:fillRect/>
          </a:stretch>
        </p:blipFill>
        <p:spPr bwMode="auto">
          <a:xfrm>
            <a:off x="11113" y="0"/>
            <a:ext cx="9139237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528638" y="804863"/>
            <a:ext cx="7985125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grpSp>
        <p:nvGrpSpPr>
          <p:cNvPr id="1028" name="Group 36"/>
          <p:cNvGrpSpPr>
            <a:grpSpLocks/>
          </p:cNvGrpSpPr>
          <p:nvPr/>
        </p:nvGrpSpPr>
        <p:grpSpPr bwMode="auto">
          <a:xfrm>
            <a:off x="2587625" y="1143000"/>
            <a:ext cx="2060575" cy="4632325"/>
            <a:chOff x="1630" y="720"/>
            <a:chExt cx="1298" cy="2918"/>
          </a:xfrm>
        </p:grpSpPr>
        <p:sp>
          <p:nvSpPr>
            <p:cNvPr id="1035" name="Rectangle 37"/>
            <p:cNvSpPr>
              <a:spLocks noChangeArrowheads="1"/>
            </p:cNvSpPr>
            <p:nvPr/>
          </p:nvSpPr>
          <p:spPr bwMode="auto">
            <a:xfrm rot="1314767">
              <a:off x="1630" y="2918"/>
              <a:ext cx="3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36" name="Rectangle 38"/>
            <p:cNvSpPr>
              <a:spLocks noChangeArrowheads="1"/>
            </p:cNvSpPr>
            <p:nvPr/>
          </p:nvSpPr>
          <p:spPr bwMode="auto">
            <a:xfrm rot="1314767">
              <a:off x="2544" y="720"/>
              <a:ext cx="38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29" name="Rectangle 50"/>
          <p:cNvSpPr>
            <a:spLocks noChangeArrowheads="1"/>
          </p:cNvSpPr>
          <p:nvPr/>
        </p:nvSpPr>
        <p:spPr bwMode="auto">
          <a:xfrm>
            <a:off x="0" y="-19050"/>
            <a:ext cx="9144000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0" name="Picture 51" descr="wiiw_logo-farb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55588"/>
            <a:ext cx="1039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66"/>
          <p:cNvSpPr>
            <a:spLocks noChangeArrowheads="1"/>
          </p:cNvSpPr>
          <p:nvPr/>
        </p:nvSpPr>
        <p:spPr bwMode="auto">
          <a:xfrm>
            <a:off x="7727950" y="6430963"/>
            <a:ext cx="844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5F5F5F"/>
                </a:solidFill>
                <a:latin typeface="Symbol" pitchFamily="18" charset="2"/>
              </a:rPr>
              <a:t>Ó</a:t>
            </a:r>
            <a:r>
              <a:rPr lang="de-DE" sz="1600" dirty="0">
                <a:solidFill>
                  <a:srgbClr val="5F5F5F"/>
                </a:solidFill>
                <a:latin typeface="Symbol" pitchFamily="18" charset="2"/>
              </a:rPr>
              <a:t> </a:t>
            </a:r>
            <a:r>
              <a:rPr lang="de-DE" sz="1600" b="1" dirty="0" err="1">
                <a:solidFill>
                  <a:srgbClr val="5F5F5F"/>
                </a:solidFill>
                <a:latin typeface="Arial Rounded MT Bold" pitchFamily="34" charset="0"/>
              </a:rPr>
              <a:t>wiiw</a:t>
            </a:r>
            <a:endParaRPr lang="de-DE" sz="1600" b="1" dirty="0">
              <a:solidFill>
                <a:srgbClr val="5F5F5F"/>
              </a:solidFill>
              <a:latin typeface="Arial Rounded MT Bold" pitchFamily="34" charset="0"/>
            </a:endParaRPr>
          </a:p>
        </p:txBody>
      </p:sp>
      <p:sp>
        <p:nvSpPr>
          <p:cNvPr id="1032" name="Text Box 68"/>
          <p:cNvSpPr txBox="1">
            <a:spLocks noChangeArrowheads="1"/>
          </p:cNvSpPr>
          <p:nvPr/>
        </p:nvSpPr>
        <p:spPr bwMode="auto">
          <a:xfrm>
            <a:off x="7858125" y="311150"/>
            <a:ext cx="6858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1pPr>
            <a:lvl2pPr marL="37931725" indent="-37474525"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2pPr>
            <a:lvl3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3pPr>
            <a:lvl4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4pPr>
            <a:lvl5pPr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808080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A7CD445F-BB97-42C4-BDFA-5D4649CF56C3}" type="slidenum">
              <a:rPr lang="de-AT" sz="1200" smtClean="0">
                <a:solidFill>
                  <a:srgbClr val="000000"/>
                </a:solidFill>
              </a:rPr>
              <a:pPr>
                <a:spcBef>
                  <a:spcPct val="50000"/>
                </a:spcBef>
                <a:defRPr/>
              </a:pPr>
              <a:t>‹Nr.›</a:t>
            </a:fld>
            <a:endParaRPr lang="de-AT" sz="1200" dirty="0" smtClean="0">
              <a:solidFill>
                <a:srgbClr val="000000"/>
              </a:solidFill>
            </a:endParaRPr>
          </a:p>
        </p:txBody>
      </p:sp>
      <p:sp>
        <p:nvSpPr>
          <p:cNvPr id="1033" name="Rectangle 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2190750"/>
            <a:ext cx="7913687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Klicken Sie, um die Formate des Vorlagentextes zu bearbeiten</a:t>
            </a:r>
          </a:p>
          <a:p>
            <a:pPr lvl="1"/>
            <a:r>
              <a:rPr lang="de-AT" dirty="0" smtClean="0"/>
              <a:t>Zweite Ebene</a:t>
            </a:r>
            <a:endParaRPr lang="de-DE" dirty="0" smtClean="0"/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</a:p>
        </p:txBody>
      </p:sp>
      <p:cxnSp>
        <p:nvCxnSpPr>
          <p:cNvPr id="12" name="Gerade Verbindung 11"/>
          <p:cNvCxnSpPr/>
          <p:nvPr userDrawn="1"/>
        </p:nvCxnSpPr>
        <p:spPr bwMode="auto">
          <a:xfrm>
            <a:off x="525463" y="1517650"/>
            <a:ext cx="7970837" cy="1588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3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ransition>
    <p:zoom/>
  </p:transition>
  <p:txStyles>
    <p:title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+mj-lt"/>
          <a:ea typeface="ＭＳ Ｐゴシック" pitchFamily="-105" charset="-128"/>
          <a:cs typeface="+mj-cs"/>
        </a:defRPr>
      </a:lvl1pPr>
      <a:lvl2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5" charset="-128"/>
        </a:defRPr>
      </a:lvl2pPr>
      <a:lvl3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5" charset="-128"/>
        </a:defRPr>
      </a:lvl3pPr>
      <a:lvl4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5" charset="-128"/>
        </a:defRPr>
      </a:lvl4pPr>
      <a:lvl5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  <a:ea typeface="ＭＳ Ｐゴシック" pitchFamily="-105" charset="-128"/>
        </a:defRPr>
      </a:lvl5pPr>
      <a:lvl6pPr marL="4572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6pPr>
      <a:lvl7pPr marL="9144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7pPr>
      <a:lvl8pPr marL="1371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8pPr>
      <a:lvl9pPr marL="18288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Clr>
          <a:srgbClr val="F8CA1B"/>
        </a:buClr>
        <a:buSzPct val="120000"/>
        <a:buFont typeface="Wingdings" pitchFamily="2" charset="2"/>
        <a:buChar char="§"/>
        <a:tabLst>
          <a:tab pos="1046163" algn="l"/>
        </a:tabLst>
        <a:defRPr kumimoji="1" sz="2400">
          <a:solidFill>
            <a:srgbClr val="000000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FFA700"/>
        </a:buClr>
        <a:buChar char="-"/>
        <a:tabLst>
          <a:tab pos="1046163" algn="l"/>
        </a:tabLst>
        <a:defRPr kumimoji="1" sz="2000">
          <a:solidFill>
            <a:srgbClr val="000000"/>
          </a:solidFill>
          <a:latin typeface="+mn-lt"/>
          <a:ea typeface="ＭＳ Ｐゴシック" pitchFamily="-105" charset="-128"/>
        </a:defRPr>
      </a:lvl2pPr>
      <a:lvl3pPr marL="11620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•"/>
        <a:tabLst>
          <a:tab pos="1046163" algn="l"/>
        </a:tabLst>
        <a:defRPr kumimoji="1" sz="2000">
          <a:solidFill>
            <a:srgbClr val="000000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–"/>
        <a:tabLst>
          <a:tab pos="1046163" algn="l"/>
        </a:tabLst>
        <a:defRPr kumimoji="1" sz="2000">
          <a:solidFill>
            <a:srgbClr val="000000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»"/>
        <a:tabLst>
          <a:tab pos="1046163" algn="l"/>
        </a:tabLst>
        <a:defRPr kumimoji="1" sz="2000">
          <a:solidFill>
            <a:srgbClr val="000000"/>
          </a:solidFill>
          <a:latin typeface="+mn-lt"/>
          <a:ea typeface="ＭＳ Ｐゴシック" pitchFamily="-105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tabLst>
          <a:tab pos="1046163" algn="l"/>
        </a:tabLst>
        <a:defRPr kumimoji="1" sz="2000">
          <a:solidFill>
            <a:srgbClr val="000000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chart" Target="../charts/char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8813" y="1718441"/>
            <a:ext cx="7904162" cy="1472434"/>
          </a:xfrm>
        </p:spPr>
        <p:txBody>
          <a:bodyPr/>
          <a:lstStyle/>
          <a:p>
            <a:pPr algn="ctr"/>
            <a:r>
              <a:rPr lang="de-DE" dirty="0"/>
              <a:t>Investitionen in Österreich: </a:t>
            </a:r>
            <a:r>
              <a:rPr lang="de-DE" dirty="0" smtClean="0"/>
              <a:t>Entwicklungen</a:t>
            </a:r>
            <a:r>
              <a:rPr lang="de-DE" dirty="0"/>
              <a:t>, Ursachen, Politikempfehlungen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83724"/>
            <a:ext cx="7921625" cy="2647239"/>
          </a:xfrm>
        </p:spPr>
        <p:txBody>
          <a:bodyPr/>
          <a:lstStyle/>
          <a:p>
            <a:pPr algn="ctr"/>
            <a:r>
              <a:rPr lang="de-DE" sz="2400" dirty="0" smtClean="0">
                <a:ea typeface="ＭＳ Ｐゴシック" pitchFamily="34" charset="-128"/>
              </a:rPr>
              <a:t>Roman </a:t>
            </a:r>
            <a:r>
              <a:rPr lang="de-DE" sz="2400" dirty="0" err="1" smtClean="0">
                <a:ea typeface="ＭＳ Ｐゴシック" pitchFamily="34" charset="-128"/>
              </a:rPr>
              <a:t>Stöllinger</a:t>
            </a:r>
            <a:endParaRPr lang="de-DE" sz="2400" dirty="0" smtClean="0">
              <a:ea typeface="ＭＳ Ｐゴシック" pitchFamily="34" charset="-128"/>
            </a:endParaRPr>
          </a:p>
          <a:p>
            <a:pPr algn="ctr"/>
            <a:r>
              <a:rPr lang="de-DE" sz="1800" i="1" dirty="0" smtClean="0">
                <a:ea typeface="ＭＳ Ｐゴシック" pitchFamily="34" charset="-128"/>
              </a:rPr>
              <a:t>Wiener Institut für Internationale Wirtschaftsvergleiche (</a:t>
            </a:r>
            <a:r>
              <a:rPr lang="de-DE" sz="1800" i="1" dirty="0" err="1" smtClean="0">
                <a:ea typeface="ＭＳ Ｐゴシック" pitchFamily="34" charset="-128"/>
              </a:rPr>
              <a:t>wiiw</a:t>
            </a:r>
            <a:r>
              <a:rPr lang="de-DE" sz="1800" i="1" dirty="0" smtClean="0">
                <a:ea typeface="ＭＳ Ｐゴシック" pitchFamily="34" charset="-128"/>
              </a:rPr>
              <a:t>)</a:t>
            </a:r>
          </a:p>
          <a:p>
            <a:pPr algn="ctr"/>
            <a:endParaRPr lang="de-DE" sz="1800" i="1" dirty="0" smtClean="0">
              <a:ea typeface="ＭＳ Ｐゴシック" pitchFamily="34" charset="-128"/>
            </a:endParaRPr>
          </a:p>
          <a:p>
            <a:pPr algn="ctr"/>
            <a:endParaRPr lang="de-DE" sz="1800" i="1" dirty="0" smtClean="0">
              <a:ea typeface="ＭＳ Ｐゴシック" pitchFamily="34" charset="-128"/>
            </a:endParaRPr>
          </a:p>
          <a:p>
            <a:pPr algn="ctr"/>
            <a:r>
              <a:rPr lang="de-AT" sz="2400" dirty="0" smtClean="0"/>
              <a:t>20. AW-Vorlesung</a:t>
            </a:r>
            <a:br>
              <a:rPr lang="de-AT" sz="2400" dirty="0" smtClean="0"/>
            </a:br>
            <a:r>
              <a:rPr lang="en-GB" sz="2400" dirty="0" smtClean="0"/>
              <a:t>28. </a:t>
            </a:r>
            <a:r>
              <a:rPr lang="en-GB" sz="2400" dirty="0"/>
              <a:t>April </a:t>
            </a:r>
            <a:r>
              <a:rPr lang="en-GB" sz="2400" dirty="0" smtClean="0"/>
              <a:t>2016</a:t>
            </a:r>
            <a:endParaRPr lang="de-DE" sz="2400" i="1" dirty="0" smtClean="0">
              <a:ea typeface="ＭＳ Ｐゴシック" pitchFamily="34" charset="-128"/>
            </a:endParaRPr>
          </a:p>
          <a:p>
            <a:pPr algn="ctr"/>
            <a:endParaRPr lang="de-DE" sz="1800" i="1" dirty="0" smtClean="0">
              <a:ea typeface="ＭＳ Ｐゴシック" pitchFamily="34" charset="-128"/>
            </a:endParaRPr>
          </a:p>
          <a:p>
            <a:endParaRPr lang="en-GB" sz="2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32268"/>
              </p:ext>
            </p:extLst>
          </p:nvPr>
        </p:nvGraphicFramePr>
        <p:xfrm>
          <a:off x="904875" y="2133601"/>
          <a:ext cx="7467600" cy="451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Branchen und Wettbewerbsfähigkeit 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699489"/>
            <a:ext cx="8267367" cy="39995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000" b="1" dirty="0"/>
              <a:t>Fakt </a:t>
            </a:r>
            <a:r>
              <a:rPr lang="de-AT" sz="2000" b="1" dirty="0" smtClean="0"/>
              <a:t>6</a:t>
            </a:r>
            <a:r>
              <a:rPr lang="de-AT" sz="2000" dirty="0" smtClean="0"/>
              <a:t>: Entwicklung des „handelbaren Sektors“ vergleichsweise gut</a:t>
            </a: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514349" y="6485751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1885950" y="2590800"/>
            <a:ext cx="571500" cy="25812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6362700" y="2581275"/>
            <a:ext cx="571500" cy="25812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4124325" y="2581275"/>
            <a:ext cx="571500" cy="25812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362075" y="4461912"/>
            <a:ext cx="447675" cy="96733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Ellipse 13"/>
          <p:cNvSpPr/>
          <p:nvPr/>
        </p:nvSpPr>
        <p:spPr bwMode="auto">
          <a:xfrm>
            <a:off x="4686300" y="2581275"/>
            <a:ext cx="571500" cy="2581275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175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GB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873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751249"/>
              </p:ext>
            </p:extLst>
          </p:nvPr>
        </p:nvGraphicFramePr>
        <p:xfrm>
          <a:off x="447674" y="2000250"/>
          <a:ext cx="8258176" cy="44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Investitionen im internationalen Vergleich (2014)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447674" y="6438126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05363" y="2543175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Verarbeitendes Gewerbe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4" name="Inhaltsplatzhalter 2"/>
          <p:cNvSpPr>
            <a:spLocks noGrp="1"/>
          </p:cNvSpPr>
          <p:nvPr>
            <p:ph idx="4294967295"/>
          </p:nvPr>
        </p:nvSpPr>
        <p:spPr>
          <a:xfrm>
            <a:off x="577087" y="1632814"/>
            <a:ext cx="8267367" cy="4520336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de-AT" sz="2000" dirty="0" smtClean="0"/>
              <a:t>Investitionsquoten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813059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934545"/>
              </p:ext>
            </p:extLst>
          </p:nvPr>
        </p:nvGraphicFramePr>
        <p:xfrm>
          <a:off x="447674" y="2000250"/>
          <a:ext cx="8258176" cy="44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…zu den mittelosteuropäischen Nachbarn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447674" y="6438126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05363" y="2543175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Verarbeitendes Gewerbe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577087" y="1632814"/>
            <a:ext cx="8267367" cy="4520336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de-AT" sz="2000" dirty="0" smtClean="0"/>
              <a:t>Investitionsquoten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411456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098712"/>
              </p:ext>
            </p:extLst>
          </p:nvPr>
        </p:nvGraphicFramePr>
        <p:xfrm>
          <a:off x="447674" y="2000250"/>
          <a:ext cx="8258176" cy="44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…zu Deutschland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447674" y="6438126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05363" y="2543175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Verarbeitendes Gewerbe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577087" y="1632814"/>
            <a:ext cx="8267367" cy="4520336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de-AT" sz="2000" dirty="0" smtClean="0"/>
              <a:t>Investitionsquoten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427526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799903"/>
              </p:ext>
            </p:extLst>
          </p:nvPr>
        </p:nvGraphicFramePr>
        <p:xfrm>
          <a:off x="447674" y="2000250"/>
          <a:ext cx="8258176" cy="4437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…zu skandinavischen Ländern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447674" y="6438126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805363" y="2543175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Verarbeitendes Gewerbe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4294967295"/>
          </p:nvPr>
        </p:nvSpPr>
        <p:spPr>
          <a:xfrm>
            <a:off x="577087" y="1632814"/>
            <a:ext cx="8267367" cy="4520336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de-AT" sz="2000" dirty="0" smtClean="0"/>
              <a:t>Investitionsquoten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680445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Investitionen im internationalen Vergleich (2014)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632814"/>
            <a:ext cx="8267367" cy="452033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AT" sz="2000" b="1" dirty="0"/>
              <a:t>Fakt </a:t>
            </a:r>
            <a:r>
              <a:rPr lang="de-AT" sz="2000" b="1" dirty="0" smtClean="0"/>
              <a:t>7</a:t>
            </a:r>
            <a:r>
              <a:rPr lang="de-AT" sz="2000" dirty="0" smtClean="0"/>
              <a:t>: AT hat hohe Investitionsquoten im handelbaren Sektor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e-AT" sz="2000" b="1" dirty="0"/>
              <a:t>Fakt 8</a:t>
            </a:r>
            <a:r>
              <a:rPr lang="de-AT" sz="2000" dirty="0"/>
              <a:t>: Bessere Investitionsentwicklung im verarbeitenden Gewerbe als in Deutschland, insbesondere bei Investitionen in geistiges Eigentum </a:t>
            </a: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0" name="Textfeld 9"/>
          <p:cNvSpPr txBox="1"/>
          <p:nvPr/>
        </p:nvSpPr>
        <p:spPr>
          <a:xfrm>
            <a:off x="8346281" y="2492274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3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0638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528638" y="709613"/>
            <a:ext cx="7985125" cy="6270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sz="2800" dirty="0">
                <a:ea typeface="ＭＳ Ｐゴシック" pitchFamily="34" charset="-128"/>
              </a:rPr>
              <a:t>Entwicklung </a:t>
            </a:r>
            <a:r>
              <a:rPr lang="de-AT" sz="2800" dirty="0" smtClean="0">
                <a:ea typeface="ＭＳ Ｐゴシック" pitchFamily="34" charset="-128"/>
              </a:rPr>
              <a:t> der öffentlichen Investitionen</a:t>
            </a:r>
            <a:br>
              <a:rPr lang="de-AT" sz="2800" dirty="0" smtClean="0">
                <a:ea typeface="ＭＳ Ｐゴシック" pitchFamily="34" charset="-128"/>
              </a:rPr>
            </a:br>
            <a:r>
              <a:rPr lang="de-AT" sz="2000" dirty="0" smtClean="0">
                <a:ea typeface="ＭＳ Ｐゴシック" pitchFamily="34" charset="-128"/>
              </a:rPr>
              <a:t>(absolut und relativ)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775689"/>
            <a:ext cx="8267367" cy="39995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000" b="1" dirty="0" smtClean="0"/>
              <a:t>Fakt</a:t>
            </a:r>
            <a:r>
              <a:rPr lang="de-AT" sz="2000" b="1" dirty="0"/>
              <a:t> </a:t>
            </a:r>
            <a:r>
              <a:rPr lang="de-AT" sz="2000" b="1" dirty="0" smtClean="0"/>
              <a:t>9:</a:t>
            </a:r>
            <a:r>
              <a:rPr lang="de-AT" sz="2000" dirty="0" smtClean="0"/>
              <a:t> Die öffentlichen Investitionsausgaben haben die Entwicklung der Bruttoanlageinvestitionen negativ beeinflusst.</a:t>
            </a:r>
            <a:endParaRPr lang="en-GB" sz="2000" dirty="0"/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390648" y="6468753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126217"/>
              </p:ext>
            </p:extLst>
          </p:nvPr>
        </p:nvGraphicFramePr>
        <p:xfrm>
          <a:off x="1390648" y="2627441"/>
          <a:ext cx="5886450" cy="384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762157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544513" y="1512888"/>
            <a:ext cx="7913687" cy="317023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AT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AT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AT" sz="3600" b="1" dirty="0" smtClean="0">
                <a:ea typeface="ＭＳ Ｐゴシック" pitchFamily="34" charset="-128"/>
              </a:rPr>
              <a:t>4 Erklärungsversuche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14350" y="4824413"/>
            <a:ext cx="7970838" cy="1587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3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763476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Erklärungen für die Investitionsschwäche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457199" y="1547089"/>
            <a:ext cx="8406305" cy="495848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800"/>
              </a:spcBef>
              <a:spcAft>
                <a:spcPts val="400"/>
              </a:spcAft>
              <a:tabLst>
                <a:tab pos="1076325" algn="l"/>
              </a:tabLst>
            </a:pPr>
            <a:r>
              <a:rPr lang="de-AT" sz="2000" b="1" dirty="0" smtClean="0"/>
              <a:t>Erklärung 1</a:t>
            </a:r>
            <a:r>
              <a:rPr lang="de-AT" sz="2000" dirty="0"/>
              <a:t>: </a:t>
            </a:r>
            <a:r>
              <a:rPr lang="de-AT" sz="2000" dirty="0" smtClean="0"/>
              <a:t>Schwache Konjunkturaussichten und längerfristige Wachstumstrends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 err="1" smtClean="0"/>
              <a:t>Outputlücke</a:t>
            </a:r>
            <a:r>
              <a:rPr lang="de-AT" sz="1800" dirty="0" smtClean="0"/>
              <a:t> in Höhe von 1,2%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 smtClean="0"/>
              <a:t>'Säkulare Stagnation</a:t>
            </a:r>
            <a:r>
              <a:rPr lang="de-AT" sz="1800" dirty="0"/>
              <a:t>'</a:t>
            </a:r>
            <a:r>
              <a:rPr lang="de-AT" sz="1800" dirty="0" smtClean="0"/>
              <a:t> als globales Phänomen  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tabLst>
                <a:tab pos="1076325" algn="l"/>
              </a:tabLst>
            </a:pPr>
            <a:r>
              <a:rPr lang="de-AT" sz="2000" b="1" dirty="0"/>
              <a:t>Erklärung </a:t>
            </a:r>
            <a:r>
              <a:rPr lang="de-AT" sz="2000" b="1" dirty="0" smtClean="0"/>
              <a:t>2</a:t>
            </a:r>
            <a:r>
              <a:rPr lang="de-AT" sz="2000" dirty="0" smtClean="0"/>
              <a:t>: Strukturelle Veränderungen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/>
              <a:t>Verschiebung der Wirtschaftsstruktur hin zu weniger </a:t>
            </a:r>
            <a:r>
              <a:rPr lang="de-AT" sz="1800" dirty="0" smtClean="0"/>
              <a:t>investitions- intensiven Branchen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tabLst>
                <a:tab pos="1076325" algn="l"/>
              </a:tabLst>
            </a:pPr>
            <a:r>
              <a:rPr lang="de-AT" sz="2000" b="1" dirty="0" smtClean="0"/>
              <a:t>Erklärung 3</a:t>
            </a:r>
            <a:r>
              <a:rPr lang="de-AT" sz="2000" dirty="0" smtClean="0"/>
              <a:t>: Verschlechterung des Wirtschaftsstandorts Österreich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 smtClean="0"/>
              <a:t>Kein erkennbarer Zusammenhang zwischen Investitionsquoten und internationaler Wettbewerbsfähigkeit (CGI – Index)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 smtClean="0"/>
              <a:t>Kein Anstieg der Neuinvestitionen im Ausland</a:t>
            </a:r>
            <a:endParaRPr lang="de-AT" sz="1800" dirty="0"/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400"/>
              </a:spcAft>
              <a:tabLst>
                <a:tab pos="1076325" algn="l"/>
              </a:tabLst>
            </a:pPr>
            <a:r>
              <a:rPr lang="de-AT" sz="2000" b="1" dirty="0" smtClean="0"/>
              <a:t>Erklärung 4</a:t>
            </a:r>
            <a:r>
              <a:rPr lang="de-AT" sz="2000" dirty="0" smtClean="0"/>
              <a:t>: Kreditvergabe und Investitionskosten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/>
              <a:t>Zugang zu Finanzierungen spielt </a:t>
            </a:r>
            <a:r>
              <a:rPr lang="de-AT" sz="1800" dirty="0" smtClean="0"/>
              <a:t>untergeordnete </a:t>
            </a:r>
            <a:r>
              <a:rPr lang="de-AT" sz="1800" dirty="0"/>
              <a:t>Rolle </a:t>
            </a:r>
            <a:r>
              <a:rPr lang="de-AT" sz="1600" dirty="0"/>
              <a:t>(Fenz et al., 2015)</a:t>
            </a:r>
          </a:p>
          <a:p>
            <a:pPr lvl="1">
              <a:spcBef>
                <a:spcPts val="0"/>
              </a:spcBef>
              <a:spcAft>
                <a:spcPts val="300"/>
              </a:spcAft>
              <a:tabLst>
                <a:tab pos="1076325" algn="l"/>
              </a:tabLst>
            </a:pPr>
            <a:r>
              <a:rPr lang="de-AT" sz="1800" dirty="0"/>
              <a:t>64% der Unternehmen planten für 2015 keinen Kreditantrag </a:t>
            </a:r>
            <a:r>
              <a:rPr lang="de-AT" sz="1600" dirty="0"/>
              <a:t>(</a:t>
            </a:r>
            <a:r>
              <a:rPr lang="de-AT" sz="1600" dirty="0" smtClean="0"/>
              <a:t>KSV, 2015)</a:t>
            </a:r>
            <a:endParaRPr lang="de-AT" sz="1600" dirty="0"/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3324225" y="3737491"/>
            <a:ext cx="528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dirty="0">
                <a:solidFill>
                  <a:srgbClr val="000000"/>
                </a:solidFill>
                <a:latin typeface="+mn-lt"/>
                <a:ea typeface="ＭＳ Ｐゴシック" pitchFamily="-105" charset="-128"/>
              </a:rPr>
              <a:t>– nicht zutreffend für Österreich</a:t>
            </a:r>
            <a:endParaRPr lang="en-GB" sz="1800" dirty="0">
              <a:solidFill>
                <a:srgbClr val="000000"/>
              </a:solidFill>
              <a:latin typeface="+mn-lt"/>
              <a:ea typeface="ＭＳ Ｐゴシック" pitchFamily="-105" charset="-128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8343900" y="3100685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EAEAEA"/>
                </a:solidFill>
                <a:hlinkClick r:id="rId3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8343901" y="4529435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4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257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544513" y="1512888"/>
            <a:ext cx="7913687" cy="317023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600" b="1" dirty="0" smtClean="0">
                <a:ea typeface="ＭＳ Ｐゴシック" pitchFamily="34" charset="-128"/>
              </a:rPr>
              <a:t>Schlussfolgerung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14350" y="4824413"/>
            <a:ext cx="7970838" cy="1587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3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118453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Die Investitionsquote - Langzeitbetrachtung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138000"/>
              </p:ext>
            </p:extLst>
          </p:nvPr>
        </p:nvGraphicFramePr>
        <p:xfrm>
          <a:off x="548812" y="1597819"/>
          <a:ext cx="7880813" cy="4793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438149" y="6438126"/>
            <a:ext cx="5876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 smtClean="0">
                <a:solidFill>
                  <a:schemeClr val="tx1"/>
                </a:solidFill>
              </a:rPr>
              <a:t>: World bank (WDI); 2015: Eurostat (</a:t>
            </a:r>
            <a:r>
              <a:rPr lang="en-GB" sz="1200" dirty="0" err="1" smtClean="0">
                <a:solidFill>
                  <a:schemeClr val="tx1"/>
                </a:solidFill>
              </a:rPr>
              <a:t>Prognose</a:t>
            </a:r>
            <a:r>
              <a:rPr lang="en-GB" sz="1200" dirty="0" smtClean="0">
                <a:solidFill>
                  <a:schemeClr val="tx1"/>
                </a:solidFill>
              </a:rPr>
              <a:t>)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9" name="Textfeld 5"/>
          <p:cNvSpPr txBox="1"/>
          <p:nvPr/>
        </p:nvSpPr>
        <p:spPr>
          <a:xfrm>
            <a:off x="5898896" y="3213526"/>
            <a:ext cx="2083053" cy="87708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 smtClean="0"/>
              <a:t>Abschaffung</a:t>
            </a:r>
          </a:p>
          <a:p>
            <a:r>
              <a:rPr lang="de-AT" sz="1400" dirty="0" smtClean="0"/>
              <a:t>Investitionsfreibetrag</a:t>
            </a:r>
            <a:br>
              <a:rPr lang="de-AT" sz="1400" dirty="0" smtClean="0"/>
            </a:br>
            <a:r>
              <a:rPr lang="de-AT" sz="1400" dirty="0" smtClean="0"/>
              <a:t>(2001)</a:t>
            </a:r>
          </a:p>
          <a:p>
            <a:endParaRPr lang="de-AT" sz="1400" dirty="0"/>
          </a:p>
        </p:txBody>
      </p:sp>
      <p:sp>
        <p:nvSpPr>
          <p:cNvPr id="22" name="Textfeld 6"/>
          <p:cNvSpPr txBox="1"/>
          <p:nvPr/>
        </p:nvSpPr>
        <p:spPr>
          <a:xfrm>
            <a:off x="1479091" y="1880620"/>
            <a:ext cx="1892759" cy="72295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 smtClean="0"/>
              <a:t>Einführung </a:t>
            </a:r>
          </a:p>
          <a:p>
            <a:r>
              <a:rPr lang="de-AT" sz="1400" dirty="0" smtClean="0"/>
              <a:t>Investitionsfreibetrag (1972)</a:t>
            </a:r>
          </a:p>
          <a:p>
            <a:endParaRPr lang="de-AT" sz="1400" dirty="0"/>
          </a:p>
        </p:txBody>
      </p:sp>
      <p:sp>
        <p:nvSpPr>
          <p:cNvPr id="23" name="Textfeld 7"/>
          <p:cNvSpPr txBox="1"/>
          <p:nvPr/>
        </p:nvSpPr>
        <p:spPr>
          <a:xfrm>
            <a:off x="1990725" y="4980131"/>
            <a:ext cx="1656978" cy="76674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 smtClean="0"/>
              <a:t>Einführung </a:t>
            </a:r>
          </a:p>
          <a:p>
            <a:pPr algn="r"/>
            <a:r>
              <a:rPr lang="de-AT" sz="1400" dirty="0" smtClean="0"/>
              <a:t>Investitionsprämie</a:t>
            </a:r>
            <a:br>
              <a:rPr lang="de-AT" sz="1400" dirty="0" smtClean="0"/>
            </a:br>
            <a:r>
              <a:rPr lang="de-AT" sz="1400" dirty="0" smtClean="0"/>
              <a:t>(1982-1983)</a:t>
            </a:r>
          </a:p>
          <a:p>
            <a:pPr algn="r"/>
            <a:endParaRPr lang="de-AT" sz="1400" dirty="0"/>
          </a:p>
        </p:txBody>
      </p:sp>
      <p:sp>
        <p:nvSpPr>
          <p:cNvPr id="24" name="Textfeld 8"/>
          <p:cNvSpPr txBox="1"/>
          <p:nvPr/>
        </p:nvSpPr>
        <p:spPr>
          <a:xfrm>
            <a:off x="6009788" y="5077158"/>
            <a:ext cx="1486871" cy="82811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 smtClean="0"/>
              <a:t>Investitions-</a:t>
            </a:r>
            <a:br>
              <a:rPr lang="de-AT" sz="1400" dirty="0" smtClean="0"/>
            </a:br>
            <a:r>
              <a:rPr lang="de-AT" sz="1400" dirty="0" err="1" smtClean="0"/>
              <a:t>zuwachsprämie</a:t>
            </a:r>
            <a:r>
              <a:rPr lang="de-AT" sz="1400" dirty="0" smtClean="0"/>
              <a:t/>
            </a:r>
            <a:br>
              <a:rPr lang="de-AT" sz="1400" dirty="0" smtClean="0"/>
            </a:br>
            <a:r>
              <a:rPr lang="de-AT" sz="1400" dirty="0" smtClean="0"/>
              <a:t>(2002-2004)</a:t>
            </a:r>
          </a:p>
          <a:p>
            <a:endParaRPr lang="de-AT" sz="1400" dirty="0"/>
          </a:p>
        </p:txBody>
      </p:sp>
      <p:sp>
        <p:nvSpPr>
          <p:cNvPr id="25" name="Textfeld 9"/>
          <p:cNvSpPr txBox="1"/>
          <p:nvPr/>
        </p:nvSpPr>
        <p:spPr>
          <a:xfrm>
            <a:off x="6221758" y="4230877"/>
            <a:ext cx="1912591" cy="59163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de-AT" sz="1400" dirty="0" smtClean="0"/>
              <a:t>"Investitionsoffensive"</a:t>
            </a:r>
            <a:br>
              <a:rPr lang="de-AT" sz="1400" dirty="0" smtClean="0"/>
            </a:br>
            <a:r>
              <a:rPr lang="de-AT" sz="1400" dirty="0" smtClean="0"/>
              <a:t>(2009)</a:t>
            </a:r>
          </a:p>
          <a:p>
            <a:pPr algn="r"/>
            <a:endParaRPr lang="de-AT" sz="1400" dirty="0"/>
          </a:p>
        </p:txBody>
      </p:sp>
      <p:sp>
        <p:nvSpPr>
          <p:cNvPr id="26" name="Textfeld 10"/>
          <p:cNvSpPr txBox="1"/>
          <p:nvPr/>
        </p:nvSpPr>
        <p:spPr>
          <a:xfrm>
            <a:off x="5818917" y="2406212"/>
            <a:ext cx="1886808" cy="78594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 smtClean="0"/>
              <a:t>Reform der Forschungsförderung</a:t>
            </a:r>
            <a:br>
              <a:rPr lang="de-AT" sz="1400" dirty="0" smtClean="0"/>
            </a:br>
            <a:r>
              <a:rPr lang="de-AT" sz="1400" dirty="0" smtClean="0"/>
              <a:t>(2000)</a:t>
            </a:r>
          </a:p>
          <a:p>
            <a:endParaRPr lang="de-AT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1355266" y="3761579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27,4%</a:t>
            </a:r>
            <a:endParaRPr lang="en-GB" sz="1600" i="1" dirty="0"/>
          </a:p>
        </p:txBody>
      </p:sp>
      <p:sp>
        <p:nvSpPr>
          <p:cNvPr id="27" name="Textfeld 26"/>
          <p:cNvSpPr txBox="1"/>
          <p:nvPr/>
        </p:nvSpPr>
        <p:spPr>
          <a:xfrm>
            <a:off x="7975141" y="5031706"/>
            <a:ext cx="885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1" dirty="0" smtClean="0"/>
              <a:t>22,1%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7383891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857250" y="5983337"/>
            <a:ext cx="728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1" dirty="0" smtClean="0">
                <a:solidFill>
                  <a:schemeClr val="tx1"/>
                </a:solidFill>
              </a:rPr>
              <a:t>Y = C + I(</a:t>
            </a:r>
            <a:r>
              <a:rPr lang="el-GR" b="1" i="1" dirty="0" smtClean="0">
                <a:solidFill>
                  <a:schemeClr val="tx1"/>
                </a:solidFill>
                <a:latin typeface="Arial"/>
                <a:cs typeface="Arial"/>
              </a:rPr>
              <a:t>Π</a:t>
            </a:r>
            <a:r>
              <a:rPr lang="de-AT" b="1" i="1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Y, r),</a:t>
            </a:r>
            <a:r>
              <a:rPr lang="el-GR" b="1" i="1" dirty="0" smtClean="0">
                <a:solidFill>
                  <a:schemeClr val="tx1"/>
                </a:solidFill>
                <a:latin typeface="Arial"/>
                <a:cs typeface="Arial"/>
              </a:rPr>
              <a:t>Π</a:t>
            </a:r>
            <a:r>
              <a:rPr lang="de-AT" b="1" i="1" baseline="30000" dirty="0" smtClean="0">
                <a:solidFill>
                  <a:schemeClr val="tx1"/>
                </a:solidFill>
                <a:latin typeface="Arial"/>
                <a:cs typeface="Arial"/>
              </a:rPr>
              <a:t>e</a:t>
            </a:r>
            <a:r>
              <a:rPr lang="de-AT" b="1" i="1" dirty="0" smtClean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GB" b="1" i="1" dirty="0" smtClean="0">
                <a:solidFill>
                  <a:schemeClr val="tx1"/>
                </a:solidFill>
              </a:rPr>
              <a:t>Y</a:t>
            </a:r>
            <a:r>
              <a:rPr lang="en-GB" b="1" i="1" baseline="30000" dirty="0" smtClean="0">
                <a:solidFill>
                  <a:schemeClr val="tx1"/>
                </a:solidFill>
              </a:rPr>
              <a:t>e</a:t>
            </a:r>
            <a:r>
              <a:rPr lang="en-GB" b="1" i="1" dirty="0" smtClean="0">
                <a:solidFill>
                  <a:schemeClr val="tx1"/>
                </a:solidFill>
              </a:rPr>
              <a:t>, r</a:t>
            </a:r>
            <a:r>
              <a:rPr lang="en-GB" b="1" i="1" baseline="30000" dirty="0" smtClean="0">
                <a:solidFill>
                  <a:schemeClr val="tx1"/>
                </a:solidFill>
              </a:rPr>
              <a:t>e</a:t>
            </a:r>
            <a:r>
              <a:rPr lang="en-GB" b="1" i="1" dirty="0" smtClean="0">
                <a:solidFill>
                  <a:schemeClr val="tx1"/>
                </a:solidFill>
              </a:rPr>
              <a:t>))+ G</a:t>
            </a:r>
            <a:r>
              <a:rPr lang="en-GB" b="1" i="1" baseline="30000" dirty="0" smtClean="0">
                <a:solidFill>
                  <a:schemeClr val="tx1"/>
                </a:solidFill>
              </a:rPr>
              <a:t>C</a:t>
            </a:r>
            <a:r>
              <a:rPr lang="en-GB" b="1" i="1" dirty="0" smtClean="0">
                <a:solidFill>
                  <a:schemeClr val="tx1"/>
                </a:solidFill>
              </a:rPr>
              <a:t> + G</a:t>
            </a:r>
            <a:r>
              <a:rPr lang="en-GB" b="1" i="1" baseline="30000" dirty="0" smtClean="0">
                <a:solidFill>
                  <a:schemeClr val="tx1"/>
                </a:solidFill>
              </a:rPr>
              <a:t>I</a:t>
            </a:r>
            <a:r>
              <a:rPr lang="en-GB" b="1" i="1" dirty="0" smtClean="0">
                <a:solidFill>
                  <a:schemeClr val="tx1"/>
                </a:solidFill>
              </a:rPr>
              <a:t> + (X-M)  </a:t>
            </a:r>
            <a:endParaRPr lang="en-GB" b="1" i="1" dirty="0">
              <a:solidFill>
                <a:schemeClr val="tx1"/>
              </a:solidFill>
            </a:endParaRPr>
          </a:p>
        </p:txBody>
      </p:sp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Mögliche wirtschaftspolitische Implikationen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851889"/>
            <a:ext cx="8267367" cy="399956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Schwache Investitionsentwicklung ist primär ein Nachfrageproblem</a:t>
            </a:r>
          </a:p>
          <a:p>
            <a:pPr>
              <a:spcBef>
                <a:spcPts val="2400"/>
              </a:spcBef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'Klassische</a:t>
            </a:r>
            <a:r>
              <a:rPr lang="de-AT" sz="2000" dirty="0">
                <a:solidFill>
                  <a:schemeClr val="tx1"/>
                </a:solidFill>
                <a:ea typeface="ＭＳ Ｐゴシック" pitchFamily="34" charset="-128"/>
              </a:rPr>
              <a:t>' </a:t>
            </a: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Politikoptionen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AT" sz="1800" dirty="0"/>
              <a:t>Zusätzliche geldpolitische Lockerung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r>
              <a:rPr lang="de-AT" sz="1800" dirty="0"/>
              <a:t>Fiskalpolitische </a:t>
            </a:r>
            <a:r>
              <a:rPr lang="de-AT" sz="1800" dirty="0" smtClean="0"/>
              <a:t>Expansion</a:t>
            </a:r>
          </a:p>
          <a:p>
            <a:pPr lvl="1">
              <a:spcBef>
                <a:spcPts val="300"/>
              </a:spcBef>
              <a:spcAft>
                <a:spcPts val="600"/>
              </a:spcAft>
            </a:pPr>
            <a:endParaRPr lang="de-AT" sz="1800" dirty="0"/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Positive Effekte: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de-AT" sz="1800" u="sng" dirty="0"/>
              <a:t>Direkt</a:t>
            </a:r>
            <a:r>
              <a:rPr lang="de-AT" sz="1800" dirty="0"/>
              <a:t>: öffentliche Investitionen erhöhen die gesamtwirtschaftlichen </a:t>
            </a:r>
            <a:r>
              <a:rPr lang="de-AT" sz="1800" dirty="0" smtClean="0"/>
              <a:t>Nachfrage</a:t>
            </a:r>
            <a:endParaRPr lang="de-AT" sz="1800" dirty="0"/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de-AT" sz="1800" u="sng" dirty="0"/>
              <a:t>Indirekt:</a:t>
            </a:r>
            <a:r>
              <a:rPr lang="de-AT" sz="1800" dirty="0"/>
              <a:t> öffentliche Investitionen stoßen private Investitionen </a:t>
            </a:r>
            <a:r>
              <a:rPr lang="de-AT" sz="1800" dirty="0" smtClean="0"/>
              <a:t>an</a:t>
            </a:r>
            <a:endParaRPr lang="de-AT" sz="2200" dirty="0" smtClean="0"/>
          </a:p>
          <a:p>
            <a:pPr>
              <a:spcBef>
                <a:spcPts val="300"/>
              </a:spcBef>
              <a:spcAft>
                <a:spcPts val="600"/>
              </a:spcAft>
            </a:pPr>
            <a:endParaRPr lang="de-AT" sz="22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7" name="Textfeld 6"/>
          <p:cNvSpPr txBox="1"/>
          <p:nvPr/>
        </p:nvSpPr>
        <p:spPr>
          <a:xfrm>
            <a:off x="1357312" y="3706773"/>
            <a:ext cx="667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800" b="1" dirty="0" smtClean="0">
                <a:solidFill>
                  <a:srgbClr val="000000"/>
                </a:solidFill>
                <a:latin typeface="+mn-lt"/>
                <a:ea typeface="ＭＳ Ｐゴシック" pitchFamily="-105" charset="-128"/>
              </a:rPr>
              <a:t>→ zusätzliche öffentliche Investitionsausgaben</a:t>
            </a:r>
            <a:endParaRPr lang="en-GB" sz="1800" b="1" dirty="0">
              <a:solidFill>
                <a:srgbClr val="000000"/>
              </a:solidFill>
              <a:latin typeface="+mn-lt"/>
              <a:ea typeface="ＭＳ Ｐゴシック" pitchFamily="-105" charset="-128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81650" y="6397377"/>
            <a:ext cx="1323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/>
              <a:t>direkter Effekt</a:t>
            </a:r>
            <a:endParaRPr lang="de-AT" sz="1400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114676" y="6406902"/>
            <a:ext cx="1528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i="1" dirty="0" smtClean="0"/>
              <a:t>indirekter Effekt</a:t>
            </a:r>
            <a:endParaRPr lang="de-AT" sz="1400" i="1" dirty="0"/>
          </a:p>
        </p:txBody>
      </p:sp>
      <p:sp>
        <p:nvSpPr>
          <p:cNvPr id="13" name="Pfeil nach oben 12"/>
          <p:cNvSpPr/>
          <p:nvPr/>
        </p:nvSpPr>
        <p:spPr bwMode="auto">
          <a:xfrm>
            <a:off x="6381750" y="5934075"/>
            <a:ext cx="104775" cy="400050"/>
          </a:xfrm>
          <a:prstGeom prst="upArrow">
            <a:avLst/>
          </a:prstGeom>
          <a:solidFill>
            <a:srgbClr val="0070C0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AT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5" name="Pfeil nach oben 14"/>
          <p:cNvSpPr/>
          <p:nvPr/>
        </p:nvSpPr>
        <p:spPr bwMode="auto">
          <a:xfrm>
            <a:off x="2543175" y="5924550"/>
            <a:ext cx="104775" cy="400050"/>
          </a:xfrm>
          <a:prstGeom prst="upArrow">
            <a:avLst/>
          </a:prstGeom>
          <a:solidFill>
            <a:srgbClr val="0070C0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AT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6" name="Pfeil nach oben 15"/>
          <p:cNvSpPr/>
          <p:nvPr/>
        </p:nvSpPr>
        <p:spPr bwMode="auto">
          <a:xfrm>
            <a:off x="1676400" y="5810250"/>
            <a:ext cx="104775" cy="540000"/>
          </a:xfrm>
          <a:prstGeom prst="upArrow">
            <a:avLst/>
          </a:prstGeom>
          <a:solidFill>
            <a:srgbClr val="0070C0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AT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  <p:sp>
        <p:nvSpPr>
          <p:cNvPr id="17" name="Pfeil nach oben 16"/>
          <p:cNvSpPr/>
          <p:nvPr/>
        </p:nvSpPr>
        <p:spPr bwMode="auto">
          <a:xfrm>
            <a:off x="1676400" y="5953125"/>
            <a:ext cx="104775" cy="400050"/>
          </a:xfrm>
          <a:prstGeom prst="upArrow">
            <a:avLst/>
          </a:prstGeom>
          <a:solidFill>
            <a:srgbClr val="0070C0"/>
          </a:solidFill>
          <a:ln w="9525" cap="sq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AT" sz="2400" b="0" i="0" u="none" strike="noStrike" cap="none" normalizeH="0" baseline="0" smtClean="0">
              <a:ln>
                <a:noFill/>
              </a:ln>
              <a:solidFill>
                <a:srgbClr val="80808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509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5" grpId="0"/>
      <p:bldP spid="14" grpId="0"/>
      <p:bldP spid="13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>
          <a:xfrm>
            <a:off x="528638" y="804863"/>
            <a:ext cx="8386762" cy="627062"/>
          </a:xfrm>
        </p:spPr>
        <p:txBody>
          <a:bodyPr/>
          <a:lstStyle/>
          <a:p>
            <a:r>
              <a:rPr lang="de-AT" sz="2600" dirty="0">
                <a:ea typeface="ＭＳ Ｐゴシック" pitchFamily="34" charset="-128"/>
              </a:rPr>
              <a:t>Guter Zeitpunkt für öffentliche Investitionsausweitung</a:t>
            </a:r>
            <a:endParaRPr lang="de-AT" sz="2600" dirty="0" smtClean="0">
              <a:ea typeface="ＭＳ Ｐゴシック" pitchFamily="34" charset="-128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2" name="Inhaltsplatzhalter 2"/>
          <p:cNvSpPr>
            <a:spLocks noGrp="1"/>
          </p:cNvSpPr>
          <p:nvPr>
            <p:ph idx="4294967295"/>
          </p:nvPr>
        </p:nvSpPr>
        <p:spPr>
          <a:xfrm>
            <a:off x="643762" y="5675105"/>
            <a:ext cx="8267367" cy="1211469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Staatsausgabenmultiplikator schwankt über den Konjunkturzyklus </a:t>
            </a:r>
            <a:r>
              <a:rPr lang="de-AT" sz="1600" dirty="0" smtClean="0">
                <a:solidFill>
                  <a:schemeClr val="tx1"/>
                </a:solidFill>
                <a:ea typeface="ＭＳ Ｐゴシック" pitchFamily="34" charset="-128"/>
              </a:rPr>
              <a:t>(Auerbach und </a:t>
            </a:r>
            <a:r>
              <a:rPr lang="de-AT" sz="1600" dirty="0" err="1" smtClean="0">
                <a:solidFill>
                  <a:schemeClr val="tx1"/>
                </a:solidFill>
                <a:ea typeface="ＭＳ Ｐゴシック" pitchFamily="34" charset="-128"/>
              </a:rPr>
              <a:t>Gorodnichenko</a:t>
            </a:r>
            <a:r>
              <a:rPr lang="de-AT" sz="1600" dirty="0" smtClean="0">
                <a:solidFill>
                  <a:schemeClr val="tx1"/>
                </a:solidFill>
                <a:ea typeface="ＭＳ Ｐゴシック" pitchFamily="34" charset="-128"/>
              </a:rPr>
              <a:t>, 2012)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Gegenwärtig </a:t>
            </a:r>
            <a:r>
              <a:rPr lang="de-A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crowding</a:t>
            </a: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-in statt </a:t>
            </a:r>
            <a:r>
              <a:rPr lang="de-AT" sz="2000" dirty="0" err="1" smtClean="0">
                <a:solidFill>
                  <a:schemeClr val="tx1"/>
                </a:solidFill>
                <a:ea typeface="ＭＳ Ｐゴシック" pitchFamily="34" charset="-128"/>
              </a:rPr>
              <a:t>crowding</a:t>
            </a: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-out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666" y="2186419"/>
            <a:ext cx="4442549" cy="3274436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208137" y="1596508"/>
            <a:ext cx="2999735" cy="63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dirty="0" smtClean="0">
                <a:solidFill>
                  <a:schemeClr val="tx2"/>
                </a:solidFill>
              </a:rPr>
              <a:t>(a) Vorkrisenperiode</a:t>
            </a:r>
            <a:br>
              <a:rPr lang="de-AT" sz="1800" dirty="0" smtClean="0">
                <a:solidFill>
                  <a:schemeClr val="tx2"/>
                </a:solidFill>
              </a:rPr>
            </a:br>
            <a:r>
              <a:rPr lang="de-AT" sz="1800" dirty="0" smtClean="0">
                <a:solidFill>
                  <a:schemeClr val="tx2"/>
                </a:solidFill>
              </a:rPr>
              <a:t>(2000-2007)</a:t>
            </a:r>
            <a:endParaRPr lang="de-AT" sz="1800" dirty="0">
              <a:solidFill>
                <a:schemeClr val="tx2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707741" y="1596507"/>
            <a:ext cx="2999735" cy="639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dirty="0" smtClean="0">
                <a:solidFill>
                  <a:schemeClr val="tx2"/>
                </a:solidFill>
              </a:rPr>
              <a:t>(b) Nachkrisenperiode</a:t>
            </a:r>
            <a:br>
              <a:rPr lang="de-AT" sz="1800" dirty="0" smtClean="0">
                <a:solidFill>
                  <a:schemeClr val="tx2"/>
                </a:solidFill>
              </a:rPr>
            </a:br>
            <a:r>
              <a:rPr lang="de-AT" sz="1800" dirty="0" smtClean="0">
                <a:solidFill>
                  <a:schemeClr val="tx2"/>
                </a:solidFill>
              </a:rPr>
              <a:t>(2010-2014)</a:t>
            </a:r>
            <a:endParaRPr lang="de-AT" sz="1800" dirty="0">
              <a:solidFill>
                <a:schemeClr val="tx2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14263" y="5412461"/>
            <a:ext cx="7864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Eurostat, </a:t>
            </a:r>
            <a:r>
              <a:rPr lang="en-GB" sz="1200" dirty="0" err="1" smtClean="0">
                <a:solidFill>
                  <a:schemeClr val="tx1"/>
                </a:solidFill>
              </a:rPr>
              <a:t>wiiw</a:t>
            </a:r>
            <a:r>
              <a:rPr lang="en-GB" sz="1200" dirty="0" smtClean="0">
                <a:solidFill>
                  <a:schemeClr val="tx1"/>
                </a:solidFill>
              </a:rPr>
              <a:t> ADB. </a:t>
            </a:r>
            <a:r>
              <a:rPr lang="en-GB" sz="1200" dirty="0" err="1" smtClean="0">
                <a:solidFill>
                  <a:schemeClr val="tx1"/>
                </a:solidFill>
              </a:rPr>
              <a:t>Jährliche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Veränderungsraten</a:t>
            </a:r>
            <a:r>
              <a:rPr lang="en-GB" sz="1200" dirty="0" smtClean="0">
                <a:solidFill>
                  <a:schemeClr val="tx1"/>
                </a:solidFill>
              </a:rPr>
              <a:t> der EU </a:t>
            </a:r>
            <a:r>
              <a:rPr lang="en-GB" sz="1200" dirty="0" err="1" smtClean="0">
                <a:solidFill>
                  <a:schemeClr val="tx1"/>
                </a:solidFill>
              </a:rPr>
              <a:t>Mitgliedstaaten</a:t>
            </a:r>
            <a:r>
              <a:rPr lang="en-GB" sz="1200" dirty="0" smtClean="0">
                <a:solidFill>
                  <a:schemeClr val="tx1"/>
                </a:solidFill>
              </a:rPr>
              <a:t>. BAI = </a:t>
            </a:r>
            <a:r>
              <a:rPr lang="en-GB" sz="1200" dirty="0" err="1" smtClean="0">
                <a:solidFill>
                  <a:schemeClr val="tx1"/>
                </a:solidFill>
              </a:rPr>
              <a:t>Bruttoanlageinvestitionen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92714" y="2190132"/>
            <a:ext cx="4465182" cy="327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09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Fazit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14350" y="1661389"/>
            <a:ext cx="8458199" cy="490133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Schwache Investitionsentwicklung, auch bedingt durch geringere Bauinvestitionen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>
                <a:solidFill>
                  <a:schemeClr val="tx1"/>
                </a:solidFill>
                <a:ea typeface="ＭＳ Ｐゴシック" pitchFamily="34" charset="-128"/>
              </a:rPr>
              <a:t>Keine unmittelbare Gefahr für die internationale Wettbewerbsfähigkeit Österreichs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Verschlechterung </a:t>
            </a:r>
            <a:r>
              <a:rPr lang="de-AT" sz="2000" dirty="0">
                <a:solidFill>
                  <a:schemeClr val="tx1"/>
                </a:solidFill>
                <a:ea typeface="ＭＳ Ｐゴシック" pitchFamily="34" charset="-128"/>
              </a:rPr>
              <a:t>des Wirtschaftsstandorts Österreich keine ausreichende </a:t>
            </a: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Erklärung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Investitionsschwäche stark nachfragebedingt (schwache Konjunkturaussichten)</a:t>
            </a:r>
            <a:endParaRPr lang="de-AT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Kurswechsel in der Fiskalpolitik erforderlich: zusätzliche öffentliche Investitionen und zusätzliche öffentliche Aufträge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de-AT" sz="2000" dirty="0" smtClean="0">
                <a:solidFill>
                  <a:schemeClr val="tx1"/>
                </a:solidFill>
                <a:ea typeface="ＭＳ Ｐゴシック" pitchFamily="34" charset="-128"/>
              </a:rPr>
              <a:t>Schwerpunktsetzung muss sich an den gesellschaftlichen Herausforderungen orientieren (Umwelt, Bildung, Infrastruktur/ Daseinsvorsorge) </a:t>
            </a:r>
            <a:endParaRPr lang="de-AT" sz="2200" dirty="0" smtClean="0"/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de-AT" sz="22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0317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544513" y="1512888"/>
            <a:ext cx="7913687" cy="317023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600" b="1" dirty="0" smtClean="0">
                <a:ea typeface="ＭＳ Ｐゴシック" pitchFamily="34" charset="-128"/>
              </a:rPr>
              <a:t>Diskussion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14350" y="4824413"/>
            <a:ext cx="7970838" cy="1587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3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646415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544513" y="1512888"/>
            <a:ext cx="7913687" cy="317023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600" b="1" dirty="0" smtClean="0">
                <a:ea typeface="ＭＳ Ｐゴシック" pitchFamily="34" charset="-128"/>
              </a:rPr>
              <a:t>Add </a:t>
            </a:r>
            <a:r>
              <a:rPr lang="de-DE" sz="3600" b="1" dirty="0" err="1" smtClean="0">
                <a:ea typeface="ＭＳ Ｐゴシック" pitchFamily="34" charset="-128"/>
              </a:rPr>
              <a:t>ons</a:t>
            </a:r>
            <a:r>
              <a:rPr lang="de-DE" sz="3600" b="1" dirty="0" smtClean="0">
                <a:ea typeface="ＭＳ Ｐゴシック" pitchFamily="34" charset="-128"/>
              </a:rPr>
              <a:t> (upon </a:t>
            </a:r>
            <a:r>
              <a:rPr lang="de-DE" sz="3600" b="1" dirty="0" err="1" smtClean="0">
                <a:ea typeface="ＭＳ Ｐゴシック" pitchFamily="34" charset="-128"/>
              </a:rPr>
              <a:t>request</a:t>
            </a:r>
            <a:r>
              <a:rPr lang="de-DE" sz="3600" b="1" dirty="0" smtClean="0">
                <a:ea typeface="ＭＳ Ｐゴシック" pitchFamily="34" charset="-128"/>
              </a:rPr>
              <a:t>)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14350" y="4824413"/>
            <a:ext cx="7970838" cy="1587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3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20376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de-AT" sz="2800" dirty="0" smtClean="0">
              <a:ea typeface="ＭＳ Ｐゴシック" pitchFamily="34" charset="-128"/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14350" y="2047875"/>
            <a:ext cx="7629525" cy="4514850"/>
          </a:xfrm>
        </p:spPr>
        <p:txBody>
          <a:bodyPr/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de-AT" sz="2000" i="1" dirty="0" smtClean="0">
                <a:solidFill>
                  <a:schemeClr val="tx1"/>
                </a:solidFill>
                <a:ea typeface="ＭＳ Ｐゴシック" pitchFamily="34" charset="-128"/>
              </a:rPr>
              <a:t>	„…sollten wir viel mehr realwirtschaftliche Politiken verfolgen, die öffentliche und private Investitionen fördern, auch wenn das heißen könnte, dass wir den Stabilitäts- und Wachstumspakt wieder aufschnüren müssen…“</a:t>
            </a:r>
            <a:endParaRPr lang="de-AT" sz="2200" i="1" dirty="0" smtClean="0"/>
          </a:p>
          <a:p>
            <a:pPr lvl="4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1046163" algn="l"/>
                <a:tab pos="2962275" algn="l"/>
              </a:tabLst>
            </a:pPr>
            <a:r>
              <a:rPr lang="de-AT" sz="1800" i="1" dirty="0" smtClean="0"/>
              <a:t>		</a:t>
            </a:r>
            <a:r>
              <a:rPr lang="de-AT" sz="1400" i="1" dirty="0" smtClean="0"/>
              <a:t>Mario Monti im Interview mit Relevant (</a:t>
            </a:r>
            <a:r>
              <a:rPr lang="de-AT" sz="1400" i="1" dirty="0" err="1" smtClean="0"/>
              <a:t>OeKB</a:t>
            </a:r>
            <a:r>
              <a:rPr lang="de-AT" sz="1400" i="1" dirty="0" smtClean="0"/>
              <a:t>, 1/2016)</a:t>
            </a:r>
            <a:endParaRPr lang="de-AT" sz="1400" i="1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40317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Rezente Entwicklungen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7" name="Diagramm 6"/>
          <p:cNvGraphicFramePr/>
          <p:nvPr/>
        </p:nvGraphicFramePr>
        <p:xfrm>
          <a:off x="601662" y="1642269"/>
          <a:ext cx="7770442" cy="4604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390648" y="6468753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WIFO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0317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2853772"/>
              </p:ext>
            </p:extLst>
          </p:nvPr>
        </p:nvGraphicFramePr>
        <p:xfrm>
          <a:off x="542925" y="1555750"/>
          <a:ext cx="7639050" cy="517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Investitionslücke – EU-28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419101" y="6457950"/>
            <a:ext cx="732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Eurostat, European Commission Autumn Forecast (2015). </a:t>
            </a:r>
            <a:r>
              <a:rPr lang="en-GB" sz="1200" dirty="0" err="1">
                <a:solidFill>
                  <a:schemeClr val="tx1"/>
                </a:solidFill>
              </a:rPr>
              <a:t>wiiw-Schätzungen</a:t>
            </a:r>
            <a:r>
              <a:rPr lang="en-GB" sz="1200" dirty="0">
                <a:solidFill>
                  <a:schemeClr val="tx1"/>
                </a:solidFill>
              </a:rPr>
              <a:t>. 2015 = </a:t>
            </a:r>
            <a:r>
              <a:rPr lang="en-GB" sz="1200" dirty="0" err="1">
                <a:solidFill>
                  <a:schemeClr val="tx1"/>
                </a:solidFill>
              </a:rPr>
              <a:t>Prognose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686675" y="3212431"/>
            <a:ext cx="1368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 smtClean="0">
                <a:solidFill>
                  <a:schemeClr val="tx1"/>
                </a:solidFill>
              </a:rPr>
              <a:t>Investitions-</a:t>
            </a:r>
            <a:br>
              <a:rPr lang="de-AT" sz="1400" i="1" dirty="0" smtClean="0">
                <a:solidFill>
                  <a:schemeClr val="tx1"/>
                </a:solidFill>
              </a:rPr>
            </a:br>
            <a:r>
              <a:rPr lang="de-AT" sz="1400" i="1" dirty="0" err="1" smtClean="0">
                <a:solidFill>
                  <a:schemeClr val="tx1"/>
                </a:solidFill>
              </a:rPr>
              <a:t>lücke</a:t>
            </a:r>
            <a:r>
              <a:rPr lang="de-AT" sz="1400" i="1" dirty="0" smtClean="0">
                <a:solidFill>
                  <a:schemeClr val="tx1"/>
                </a:solidFill>
              </a:rPr>
              <a:t> 2015:  EUR 150 Mrd.</a:t>
            </a:r>
            <a:endParaRPr lang="de-AT" sz="1400" i="1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346281" y="5686156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4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5950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Investitionsentwicklung    AUT – DEU  1:0  (0:0)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447674" y="6438126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036094" y="1666875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Verarbeitendes Gewerbe</a:t>
            </a:r>
            <a:endParaRPr lang="de-AT" sz="20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467372"/>
              </p:ext>
            </p:extLst>
          </p:nvPr>
        </p:nvGraphicFramePr>
        <p:xfrm>
          <a:off x="142875" y="2676524"/>
          <a:ext cx="4229099" cy="309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721519" y="2152650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Ausrüstungen</a:t>
            </a:r>
            <a:endParaRPr lang="de-AT" sz="2000" dirty="0">
              <a:solidFill>
                <a:schemeClr val="tx1"/>
              </a:solidFill>
            </a:endParaRPr>
          </a:p>
        </p:txBody>
      </p:sp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7641"/>
              </p:ext>
            </p:extLst>
          </p:nvPr>
        </p:nvGraphicFramePr>
        <p:xfrm>
          <a:off x="4572000" y="2686110"/>
          <a:ext cx="4410076" cy="308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5160169" y="2152650"/>
            <a:ext cx="307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2000" dirty="0" smtClean="0">
                <a:solidFill>
                  <a:schemeClr val="tx1"/>
                </a:solidFill>
              </a:rPr>
              <a:t>Geistiges Eigentum</a:t>
            </a:r>
            <a:endParaRPr lang="de-AT" sz="2000" dirty="0">
              <a:solidFill>
                <a:schemeClr val="tx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346281" y="5686156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5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225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200" dirty="0" smtClean="0">
                <a:ea typeface="ＭＳ Ｐゴシック" pitchFamily="34" charset="-128"/>
              </a:rPr>
              <a:t>Beiträge zum Rückgang der Investitionsquote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1000124" y="6299626"/>
            <a:ext cx="529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Eurostat. </a:t>
            </a:r>
            <a:r>
              <a:rPr lang="en-GB" sz="1200" dirty="0" err="1" smtClean="0">
                <a:solidFill>
                  <a:schemeClr val="tx1"/>
                </a:solidFill>
              </a:rPr>
              <a:t>wiiw-Berechnungen</a:t>
            </a:r>
            <a:r>
              <a:rPr lang="en-GB" sz="1200" dirty="0" smtClean="0">
                <a:solidFill>
                  <a:schemeClr val="tx1"/>
                </a:solidFill>
              </a:rPr>
              <a:t>. BAI = </a:t>
            </a:r>
            <a:r>
              <a:rPr lang="en-GB" sz="1200" dirty="0" err="1" smtClean="0">
                <a:solidFill>
                  <a:schemeClr val="tx1"/>
                </a:solidFill>
              </a:rPr>
              <a:t>Bruttoanlageinvestitionen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feld 4">
            <a:hlinkClick r:id="rId3" action="ppaction://hlinksldjump"/>
          </p:cNvPr>
          <p:cNvSpPr txBox="1"/>
          <p:nvPr/>
        </p:nvSpPr>
        <p:spPr>
          <a:xfrm>
            <a:off x="8346281" y="5686156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3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362847"/>
              </p:ext>
            </p:extLst>
          </p:nvPr>
        </p:nvGraphicFramePr>
        <p:xfrm>
          <a:off x="517922" y="1685925"/>
          <a:ext cx="8108156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689653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Motivation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699489"/>
            <a:ext cx="8267367" cy="3999562"/>
          </a:xfrm>
        </p:spPr>
        <p:txBody>
          <a:bodyPr/>
          <a:lstStyle/>
          <a:p>
            <a:pPr marL="0" indent="0">
              <a:lnSpc>
                <a:spcPct val="200000"/>
              </a:lnSpc>
              <a:spcAft>
                <a:spcPts val="1200"/>
              </a:spcAft>
              <a:buNone/>
            </a:pPr>
            <a:r>
              <a:rPr lang="de-AT" sz="2600" dirty="0" smtClean="0"/>
              <a:t>Investitionsschwäche in Österreich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de-AT" sz="2600" dirty="0" smtClean="0"/>
              <a:t>belastet Konjunkturentwicklung</a:t>
            </a:r>
          </a:p>
          <a:p>
            <a:pPr>
              <a:lnSpc>
                <a:spcPct val="200000"/>
              </a:lnSpc>
              <a:spcAft>
                <a:spcPts val="1200"/>
              </a:spcAft>
            </a:pPr>
            <a:r>
              <a:rPr lang="de-AT" sz="2600" dirty="0" smtClean="0"/>
              <a:t>schadet der internationalen Wettbewerbsfähigkeit</a:t>
            </a:r>
            <a:endParaRPr lang="en-GB" sz="26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3893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200" dirty="0" smtClean="0">
                <a:ea typeface="ＭＳ Ｐゴシック" pitchFamily="34" charset="-128"/>
              </a:rPr>
              <a:t>Investitionsquote und Wettbewerbsfähigkeit (GCI)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209550" y="6438126"/>
            <a:ext cx="7677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smtClean="0">
                <a:solidFill>
                  <a:schemeClr val="tx1"/>
                </a:solidFill>
              </a:rPr>
              <a:t>WEF (</a:t>
            </a:r>
            <a:r>
              <a:rPr lang="en-GB" sz="1200" dirty="0" err="1" smtClean="0">
                <a:solidFill>
                  <a:schemeClr val="tx1"/>
                </a:solidFill>
              </a:rPr>
              <a:t>Berichte</a:t>
            </a:r>
            <a:r>
              <a:rPr lang="en-GB" sz="1200" dirty="0" smtClean="0">
                <a:solidFill>
                  <a:schemeClr val="tx1"/>
                </a:solidFill>
              </a:rPr>
              <a:t> 2006/2007-2015/2016, Eurostat, </a:t>
            </a:r>
            <a:r>
              <a:rPr lang="en-GB" sz="1200" dirty="0" err="1" smtClean="0">
                <a:solidFill>
                  <a:schemeClr val="tx1"/>
                </a:solidFill>
              </a:rPr>
              <a:t>wiiw-schätzung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basierend</a:t>
            </a:r>
            <a:r>
              <a:rPr lang="en-GB" sz="1200" dirty="0" smtClean="0">
                <a:solidFill>
                  <a:schemeClr val="tx1"/>
                </a:solidFill>
              </a:rPr>
              <a:t> auf EU und EFTA </a:t>
            </a:r>
            <a:r>
              <a:rPr lang="en-GB" sz="1200" dirty="0" err="1" smtClean="0">
                <a:solidFill>
                  <a:schemeClr val="tx1"/>
                </a:solidFill>
              </a:rPr>
              <a:t>Ländern</a:t>
            </a:r>
            <a:r>
              <a:rPr lang="en-GB" sz="1200" dirty="0" smtClean="0">
                <a:solidFill>
                  <a:schemeClr val="tx1"/>
                </a:solidFill>
              </a:rPr>
              <a:t>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hlinkClick r:id="rId3" action="ppaction://hlinksldjump"/>
          </p:cNvPr>
          <p:cNvSpPr txBox="1"/>
          <p:nvPr/>
        </p:nvSpPr>
        <p:spPr>
          <a:xfrm>
            <a:off x="8346281" y="5686156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3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7140" y="1660146"/>
            <a:ext cx="6396278" cy="46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85212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200" dirty="0" smtClean="0">
                <a:ea typeface="ＭＳ Ｐゴシック" pitchFamily="34" charset="-128"/>
              </a:rPr>
              <a:t>Grenzüberschreitende Investitionen auf der grünen Wiese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8" name="Textfeld 7"/>
          <p:cNvSpPr txBox="1"/>
          <p:nvPr/>
        </p:nvSpPr>
        <p:spPr>
          <a:xfrm>
            <a:off x="447674" y="6438126"/>
            <a:ext cx="47815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err="1" smtClean="0">
                <a:solidFill>
                  <a:schemeClr val="tx1"/>
                </a:solidFill>
              </a:rPr>
              <a:t>fDi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</a:rPr>
              <a:t>Crossborder</a:t>
            </a:r>
            <a:r>
              <a:rPr lang="en-GB" sz="1200" dirty="0" smtClean="0">
                <a:solidFill>
                  <a:schemeClr val="tx1"/>
                </a:solidFill>
              </a:rPr>
              <a:t> Investment Monitor 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6642138"/>
              </p:ext>
            </p:extLst>
          </p:nvPr>
        </p:nvGraphicFramePr>
        <p:xfrm>
          <a:off x="695325" y="2057400"/>
          <a:ext cx="7650956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feld 15">
            <a:hlinkClick r:id="rId4" action="ppaction://hlinksldjump"/>
          </p:cNvPr>
          <p:cNvSpPr txBox="1"/>
          <p:nvPr/>
        </p:nvSpPr>
        <p:spPr>
          <a:xfrm>
            <a:off x="8346281" y="5686156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4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704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Inhalt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86612" y="1943601"/>
            <a:ext cx="8267367" cy="3840068"/>
          </a:xfrm>
        </p:spPr>
        <p:txBody>
          <a:bodyPr/>
          <a:lstStyle/>
          <a:p>
            <a:pPr>
              <a:lnSpc>
                <a:spcPct val="180000"/>
              </a:lnSpc>
              <a:spcBef>
                <a:spcPts val="1000"/>
              </a:spcBef>
            </a:pPr>
            <a:r>
              <a:rPr lang="de-AT" sz="2600" dirty="0" smtClean="0">
                <a:solidFill>
                  <a:srgbClr val="0070C0"/>
                </a:solidFill>
                <a:ea typeface="ＭＳ Ｐゴシック" pitchFamily="34" charset="-128"/>
              </a:rPr>
              <a:t>9</a:t>
            </a:r>
            <a:r>
              <a:rPr lang="de-AT" sz="2600" dirty="0" smtClean="0">
                <a:solidFill>
                  <a:schemeClr val="tx1"/>
                </a:solidFill>
                <a:ea typeface="ＭＳ Ｐゴシック" pitchFamily="34" charset="-128"/>
              </a:rPr>
              <a:t> Fakten</a:t>
            </a:r>
          </a:p>
          <a:p>
            <a:pPr>
              <a:lnSpc>
                <a:spcPct val="180000"/>
              </a:lnSpc>
              <a:spcBef>
                <a:spcPts val="1000"/>
              </a:spcBef>
            </a:pPr>
            <a:r>
              <a:rPr lang="de-AT" sz="2600" dirty="0" smtClean="0">
                <a:solidFill>
                  <a:srgbClr val="0070C0"/>
                </a:solidFill>
                <a:ea typeface="ＭＳ Ｐゴシック" pitchFamily="34" charset="-128"/>
              </a:rPr>
              <a:t>4</a:t>
            </a:r>
            <a:r>
              <a:rPr lang="de-AT" sz="2600" dirty="0" smtClean="0">
                <a:solidFill>
                  <a:schemeClr val="tx1"/>
                </a:solidFill>
                <a:ea typeface="ＭＳ Ｐゴシック" pitchFamily="34" charset="-128"/>
              </a:rPr>
              <a:t> Erklärungsversuche</a:t>
            </a:r>
          </a:p>
          <a:p>
            <a:pPr>
              <a:lnSpc>
                <a:spcPct val="180000"/>
              </a:lnSpc>
              <a:spcBef>
                <a:spcPts val="1000"/>
              </a:spcBef>
            </a:pPr>
            <a:r>
              <a:rPr lang="de-AT" sz="2600" dirty="0" smtClean="0">
                <a:solidFill>
                  <a:srgbClr val="0070C0"/>
                </a:solidFill>
                <a:ea typeface="ＭＳ Ｐゴシック" pitchFamily="34" charset="-128"/>
              </a:rPr>
              <a:t>1</a:t>
            </a:r>
            <a:r>
              <a:rPr lang="de-AT" sz="2600" dirty="0" smtClean="0">
                <a:solidFill>
                  <a:schemeClr val="tx1"/>
                </a:solidFill>
                <a:ea typeface="ＭＳ Ｐゴシック" pitchFamily="34" charset="-128"/>
              </a:rPr>
              <a:t> Schlussfolgerung </a:t>
            </a:r>
          </a:p>
          <a:p>
            <a:pPr>
              <a:lnSpc>
                <a:spcPct val="180000"/>
              </a:lnSpc>
              <a:spcBef>
                <a:spcPts val="1000"/>
              </a:spcBef>
            </a:pPr>
            <a:r>
              <a:rPr lang="de-AT" sz="2600" dirty="0" smtClean="0">
                <a:solidFill>
                  <a:srgbClr val="0070C0"/>
                </a:solidFill>
                <a:ea typeface="ＭＳ Ｐゴシック" pitchFamily="34" charset="-128"/>
              </a:rPr>
              <a:t>Viel</a:t>
            </a:r>
            <a:r>
              <a:rPr lang="de-AT" sz="2600" dirty="0" smtClean="0">
                <a:solidFill>
                  <a:schemeClr val="tx1"/>
                </a:solidFill>
                <a:ea typeface="ＭＳ Ｐゴシック" pitchFamily="34" charset="-128"/>
              </a:rPr>
              <a:t> Diskussion </a:t>
            </a:r>
            <a:endParaRPr lang="de-AT" sz="2600" dirty="0" smtClean="0">
              <a:ea typeface="ＭＳ Ｐゴシック" pitchFamily="34" charset="-128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17001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Inhaltsplatzhalter 2"/>
          <p:cNvSpPr>
            <a:spLocks noGrp="1"/>
          </p:cNvSpPr>
          <p:nvPr>
            <p:ph idx="1"/>
          </p:nvPr>
        </p:nvSpPr>
        <p:spPr>
          <a:xfrm>
            <a:off x="544513" y="1512888"/>
            <a:ext cx="7913687" cy="3170237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600" b="1" dirty="0" smtClean="0">
              <a:ea typeface="ＭＳ Ｐゴシック" pitchFamily="34" charset="-128"/>
            </a:endParaRP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600" b="1" dirty="0" smtClean="0">
                <a:ea typeface="ＭＳ Ｐゴシック" pitchFamily="34" charset="-128"/>
              </a:rPr>
              <a:t>Fakten </a:t>
            </a: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600" b="1" dirty="0" smtClean="0">
                <a:ea typeface="ＭＳ Ｐゴシック" pitchFamily="34" charset="-128"/>
              </a:rPr>
              <a:t>zur Investitionsentwicklung </a:t>
            </a:r>
          </a:p>
          <a:p>
            <a:pPr algn="ctr">
              <a:spcBef>
                <a:spcPts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600" b="1" dirty="0" smtClean="0">
                <a:ea typeface="ＭＳ Ｐゴシック" pitchFamily="34" charset="-128"/>
              </a:rPr>
              <a:t>in Österreich</a:t>
            </a:r>
          </a:p>
        </p:txBody>
      </p:sp>
      <p:cxnSp>
        <p:nvCxnSpPr>
          <p:cNvPr id="4" name="Gerade Verbindung 3"/>
          <p:cNvCxnSpPr/>
          <p:nvPr/>
        </p:nvCxnSpPr>
        <p:spPr bwMode="auto">
          <a:xfrm>
            <a:off x="514350" y="4824413"/>
            <a:ext cx="7970838" cy="1587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chemeClr val="accent3">
                <a:alpha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421842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Gesamtwirtschaftliche Investitionsentwicklung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775689"/>
            <a:ext cx="8267367" cy="39995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000" b="1" dirty="0"/>
              <a:t>Fakt 1</a:t>
            </a:r>
            <a:r>
              <a:rPr lang="de-AT" sz="2000" dirty="0"/>
              <a:t>: </a:t>
            </a:r>
            <a:r>
              <a:rPr lang="de-AT" sz="2000" dirty="0" smtClean="0"/>
              <a:t>Geringes </a:t>
            </a:r>
            <a:r>
              <a:rPr lang="de-AT" sz="2000" dirty="0"/>
              <a:t>mittelfristiges (2000-2014) </a:t>
            </a:r>
            <a:r>
              <a:rPr lang="de-AT" sz="2000" dirty="0" smtClean="0"/>
              <a:t> Wachstum </a:t>
            </a:r>
            <a:r>
              <a:rPr lang="de-AT" sz="2000" dirty="0"/>
              <a:t>der österreichischen </a:t>
            </a:r>
            <a:r>
              <a:rPr lang="de-AT" sz="2000" dirty="0" smtClean="0"/>
              <a:t>Bruttoanlageinvestitionen (0,38%)</a:t>
            </a:r>
          </a:p>
          <a:p>
            <a:pPr>
              <a:spcAft>
                <a:spcPts val="1200"/>
              </a:spcAft>
            </a:pPr>
            <a:r>
              <a:rPr lang="de-AT" sz="2000" b="1" dirty="0"/>
              <a:t>Fakt 2:</a:t>
            </a:r>
            <a:r>
              <a:rPr lang="de-AT" sz="2000" dirty="0"/>
              <a:t> </a:t>
            </a:r>
            <a:r>
              <a:rPr lang="de-AT" sz="2000" dirty="0" smtClean="0"/>
              <a:t>Verschärfung in der ‘Nachkrisenphase‘ (2013-2014</a:t>
            </a:r>
            <a:r>
              <a:rPr lang="de-AT" sz="2000" dirty="0"/>
              <a:t>): </a:t>
            </a:r>
            <a:r>
              <a:rPr lang="de-AT" sz="2000" dirty="0" smtClean="0"/>
              <a:t>rückläufige Bruttoanlageinvestitionen (real -0,3%). </a:t>
            </a:r>
            <a:br>
              <a:rPr lang="de-AT" sz="2000" dirty="0" smtClean="0"/>
            </a:br>
            <a:r>
              <a:rPr lang="de-AT" sz="2000" dirty="0" smtClean="0"/>
              <a:t>→ Investitionslücke (2015: EUR </a:t>
            </a:r>
            <a:r>
              <a:rPr lang="de-AT" sz="2000" dirty="0"/>
              <a:t>800 </a:t>
            </a:r>
            <a:r>
              <a:rPr lang="de-AT" sz="2000" dirty="0" smtClean="0"/>
              <a:t>Mio.)</a:t>
            </a: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997342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Investitionslücke - Österreich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3" name="Textfeld 2"/>
          <p:cNvSpPr txBox="1"/>
          <p:nvPr/>
        </p:nvSpPr>
        <p:spPr>
          <a:xfrm>
            <a:off x="419101" y="6457950"/>
            <a:ext cx="7324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Eurostat, European Commission Autumn Forecast (2015). </a:t>
            </a:r>
            <a:r>
              <a:rPr lang="en-GB" sz="1200" dirty="0" err="1">
                <a:solidFill>
                  <a:schemeClr val="tx1"/>
                </a:solidFill>
              </a:rPr>
              <a:t>wiiw-Schätzungen</a:t>
            </a:r>
            <a:r>
              <a:rPr lang="en-GB" sz="1200" dirty="0">
                <a:solidFill>
                  <a:schemeClr val="tx1"/>
                </a:solidFill>
              </a:rPr>
              <a:t>. 2015 = </a:t>
            </a:r>
            <a:r>
              <a:rPr lang="en-GB" sz="1200" dirty="0" err="1">
                <a:solidFill>
                  <a:schemeClr val="tx1"/>
                </a:solidFill>
              </a:rPr>
              <a:t>Prognose</a:t>
            </a:r>
            <a:r>
              <a:rPr lang="en-GB" sz="12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8" name="Diagram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544001"/>
              </p:ext>
            </p:extLst>
          </p:nvPr>
        </p:nvGraphicFramePr>
        <p:xfrm>
          <a:off x="547686" y="1571625"/>
          <a:ext cx="7586663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feld 19"/>
          <p:cNvSpPr txBox="1"/>
          <p:nvPr/>
        </p:nvSpPr>
        <p:spPr>
          <a:xfrm>
            <a:off x="7689391" y="2574256"/>
            <a:ext cx="12926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i="1" dirty="0" smtClean="0">
                <a:solidFill>
                  <a:schemeClr val="tx1"/>
                </a:solidFill>
              </a:rPr>
              <a:t>Investitions-</a:t>
            </a:r>
            <a:br>
              <a:rPr lang="de-AT" sz="1400" i="1" dirty="0" smtClean="0">
                <a:solidFill>
                  <a:schemeClr val="tx1"/>
                </a:solidFill>
              </a:rPr>
            </a:br>
            <a:r>
              <a:rPr lang="de-AT" sz="1400" i="1" dirty="0" err="1" smtClean="0">
                <a:solidFill>
                  <a:schemeClr val="tx1"/>
                </a:solidFill>
              </a:rPr>
              <a:t>lücke</a:t>
            </a:r>
            <a:r>
              <a:rPr lang="de-AT" sz="1400" i="1" dirty="0" smtClean="0">
                <a:solidFill>
                  <a:schemeClr val="tx1"/>
                </a:solidFill>
              </a:rPr>
              <a:t> 2015:  EUR 786 Mio.</a:t>
            </a:r>
            <a:endParaRPr lang="de-AT" sz="1400" i="1" dirty="0">
              <a:solidFill>
                <a:schemeClr val="tx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8346281" y="5686156"/>
            <a:ext cx="895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EAEAEA"/>
                </a:solidFill>
                <a:hlinkClick r:id="rId4" action="ppaction://hlinksldjump"/>
              </a:rPr>
              <a:t>►</a:t>
            </a:r>
            <a:endParaRPr lang="en-GB" sz="6000" dirty="0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022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Gesamtwirtschaftliche Investitionsentwicklung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775689"/>
            <a:ext cx="8267367" cy="399956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AT" sz="2000" b="1" dirty="0"/>
              <a:t>Fakt 1</a:t>
            </a:r>
            <a:r>
              <a:rPr lang="de-AT" sz="2000" dirty="0"/>
              <a:t>: </a:t>
            </a:r>
            <a:r>
              <a:rPr lang="de-AT" sz="2000" dirty="0" smtClean="0"/>
              <a:t>Geringes </a:t>
            </a:r>
            <a:r>
              <a:rPr lang="de-AT" sz="2000" dirty="0"/>
              <a:t>mittelfristiges (2000-2014) </a:t>
            </a:r>
            <a:r>
              <a:rPr lang="de-AT" sz="2000" dirty="0" smtClean="0"/>
              <a:t> Wachstum </a:t>
            </a:r>
            <a:r>
              <a:rPr lang="de-AT" sz="2000" dirty="0"/>
              <a:t>der österreichischen </a:t>
            </a:r>
            <a:r>
              <a:rPr lang="de-AT" sz="2000" dirty="0" smtClean="0"/>
              <a:t>Bruttoanlageinvestitionen (0,38%)</a:t>
            </a:r>
          </a:p>
          <a:p>
            <a:pPr>
              <a:spcAft>
                <a:spcPts val="1200"/>
              </a:spcAft>
            </a:pPr>
            <a:r>
              <a:rPr lang="de-AT" sz="2000" b="1" dirty="0"/>
              <a:t>Fakt 2:</a:t>
            </a:r>
            <a:r>
              <a:rPr lang="de-AT" sz="2000" dirty="0"/>
              <a:t> </a:t>
            </a:r>
            <a:r>
              <a:rPr lang="de-AT" sz="2000" dirty="0" smtClean="0"/>
              <a:t>Verschärfung in der ‘Nachkrisenphase‘ (2013-2014</a:t>
            </a:r>
            <a:r>
              <a:rPr lang="de-AT" sz="2000" dirty="0"/>
              <a:t>): </a:t>
            </a:r>
            <a:r>
              <a:rPr lang="de-AT" sz="2000" dirty="0" smtClean="0"/>
              <a:t>rückläufige Bruttoanlageinvestitionen (real -0,3%). </a:t>
            </a:r>
            <a:br>
              <a:rPr lang="de-AT" sz="2000" dirty="0" smtClean="0"/>
            </a:br>
            <a:r>
              <a:rPr lang="de-AT" sz="2000" dirty="0" smtClean="0"/>
              <a:t>→ Investitionslücke (2015: EUR </a:t>
            </a:r>
            <a:r>
              <a:rPr lang="de-AT" sz="2000"/>
              <a:t>800 </a:t>
            </a:r>
            <a:r>
              <a:rPr lang="de-AT" sz="2000" smtClean="0"/>
              <a:t>Mio.)</a:t>
            </a:r>
            <a:endParaRPr lang="de-AT" sz="2000" dirty="0" smtClean="0"/>
          </a:p>
          <a:p>
            <a:pPr>
              <a:spcAft>
                <a:spcPts val="1200"/>
              </a:spcAft>
            </a:pPr>
            <a:r>
              <a:rPr lang="de-AT" sz="2000" b="1" dirty="0"/>
              <a:t>Fakt 3: </a:t>
            </a:r>
            <a:r>
              <a:rPr lang="de-AT" sz="2000" dirty="0" smtClean="0"/>
              <a:t>Markanter Rückgang </a:t>
            </a:r>
            <a:r>
              <a:rPr lang="de-AT" sz="2000" dirty="0"/>
              <a:t>der Investitionsquote </a:t>
            </a:r>
            <a:r>
              <a:rPr lang="de-AT" sz="2000" dirty="0" smtClean="0"/>
              <a:t>auf </a:t>
            </a:r>
            <a:r>
              <a:rPr lang="de-AT" sz="2000" dirty="0"/>
              <a:t>22,2% </a:t>
            </a:r>
            <a:r>
              <a:rPr lang="de-AT" sz="2000" dirty="0" smtClean="0"/>
              <a:t>(2015). </a:t>
            </a:r>
            <a:endParaRPr lang="en-GB" sz="2000" dirty="0"/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542507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485982"/>
              </p:ext>
            </p:extLst>
          </p:nvPr>
        </p:nvGraphicFramePr>
        <p:xfrm>
          <a:off x="295275" y="2419350"/>
          <a:ext cx="8553449" cy="416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AT" sz="2800" dirty="0" smtClean="0">
                <a:ea typeface="ＭＳ Ｐゴシック" pitchFamily="34" charset="-128"/>
              </a:rPr>
              <a:t>Investitionen nach Arten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4294967295"/>
          </p:nvPr>
        </p:nvSpPr>
        <p:spPr>
          <a:xfrm>
            <a:off x="577087" y="1604239"/>
            <a:ext cx="8267367" cy="84368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sz="2000" b="1" dirty="0"/>
              <a:t>Fakt </a:t>
            </a:r>
            <a:r>
              <a:rPr lang="de-AT" sz="2000" b="1" dirty="0" smtClean="0"/>
              <a:t>4</a:t>
            </a:r>
            <a:r>
              <a:rPr lang="de-AT" sz="2000" dirty="0" smtClean="0"/>
              <a:t>: Schwache </a:t>
            </a:r>
            <a:r>
              <a:rPr lang="de-AT" sz="2000" dirty="0"/>
              <a:t>Investitionsdynamik </a:t>
            </a:r>
            <a:r>
              <a:rPr lang="de-AT" sz="2000" dirty="0" smtClean="0"/>
              <a:t>durch Bauinvestitionen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AT" sz="2000" b="1" dirty="0"/>
              <a:t>Fakt </a:t>
            </a:r>
            <a:r>
              <a:rPr lang="de-AT" sz="2000" b="1" dirty="0" smtClean="0"/>
              <a:t>5</a:t>
            </a:r>
            <a:r>
              <a:rPr lang="de-AT" sz="2000" dirty="0" smtClean="0"/>
              <a:t>: Investitionen in F&amp;E nehmen an Bedeutung zu</a:t>
            </a:r>
            <a:endParaRPr lang="de-AT" sz="2000" dirty="0"/>
          </a:p>
          <a:p>
            <a:pPr>
              <a:spcAft>
                <a:spcPts val="1200"/>
              </a:spcAft>
            </a:pPr>
            <a:endParaRPr lang="en-GB" sz="20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4" name="Gruppieren 3"/>
          <p:cNvGrpSpPr/>
          <p:nvPr/>
        </p:nvGrpSpPr>
        <p:grpSpPr>
          <a:xfrm>
            <a:off x="1047750" y="2771775"/>
            <a:ext cx="7924800" cy="3098006"/>
            <a:chOff x="1047750" y="3009900"/>
            <a:chExt cx="7924800" cy="3098006"/>
          </a:xfrm>
        </p:grpSpPr>
        <p:graphicFrame>
          <p:nvGraphicFramePr>
            <p:cNvPr id="11" name="Diagramm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74599778"/>
                </p:ext>
              </p:extLst>
            </p:nvPr>
          </p:nvGraphicFramePr>
          <p:xfrm>
            <a:off x="1076325" y="3019425"/>
            <a:ext cx="709613" cy="3088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2" name="Diagramm 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40993680"/>
                </p:ext>
              </p:extLst>
            </p:nvPr>
          </p:nvGraphicFramePr>
          <p:xfrm>
            <a:off x="8208168" y="3009900"/>
            <a:ext cx="709613" cy="30884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" name="Textfeld 2"/>
            <p:cNvSpPr txBox="1"/>
            <p:nvPr/>
          </p:nvSpPr>
          <p:spPr>
            <a:xfrm>
              <a:off x="1047750" y="3248025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12%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47750" y="3886200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2"/>
                  </a:solidFill>
                </a:rPr>
                <a:t>34%</a:t>
              </a:r>
              <a:endParaRPr lang="en-GB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1047750" y="5029200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55%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153400" y="3400425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20%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153400" y="4038600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bg2"/>
                  </a:solidFill>
                </a:rPr>
                <a:t>34%</a:t>
              </a:r>
              <a:endParaRPr lang="en-GB" sz="1400" b="1" dirty="0">
                <a:solidFill>
                  <a:schemeClr val="bg2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8153400" y="5181600"/>
              <a:ext cx="8191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chemeClr val="tx2"/>
                  </a:solidFill>
                </a:rPr>
                <a:t>46%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428625" y="6508521"/>
            <a:ext cx="7124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 smtClean="0">
                <a:solidFill>
                  <a:schemeClr val="tx1"/>
                </a:solidFill>
              </a:rPr>
              <a:t>Quelle</a:t>
            </a:r>
            <a:r>
              <a:rPr lang="en-GB" sz="1200" dirty="0">
                <a:solidFill>
                  <a:schemeClr val="tx1"/>
                </a:solidFill>
              </a:rPr>
              <a:t>: </a:t>
            </a:r>
            <a:r>
              <a:rPr lang="en-GB" sz="1200" dirty="0" err="1" smtClean="0">
                <a:solidFill>
                  <a:schemeClr val="tx1"/>
                </a:solidFill>
              </a:rPr>
              <a:t>Eurostat,wiiw-Berechnungen</a:t>
            </a:r>
            <a:r>
              <a:rPr lang="en-GB" sz="12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788308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yout_hell_ januar 2007">
  <a:themeElements>
    <a:clrScheme name="wiiw farbdesign_neu ordnung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86868A"/>
      </a:accent1>
      <a:accent2>
        <a:srgbClr val="D48600"/>
      </a:accent2>
      <a:accent3>
        <a:srgbClr val="004872"/>
      </a:accent3>
      <a:accent4>
        <a:srgbClr val="E9EAEB"/>
      </a:accent4>
      <a:accent5>
        <a:srgbClr val="B7B9BC"/>
      </a:accent5>
      <a:accent6>
        <a:srgbClr val="D48600"/>
      </a:accent6>
      <a:hlink>
        <a:srgbClr val="004872"/>
      </a:hlink>
      <a:folHlink>
        <a:srgbClr val="000000"/>
      </a:folHlink>
    </a:clrScheme>
    <a:fontScheme name="layout_hell_ januar 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rgbClr val="80808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out_hell_ januar 2007 1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_hell_ januar 2007 2">
        <a:dk1>
          <a:srgbClr val="333333"/>
        </a:dk1>
        <a:lt1>
          <a:srgbClr val="EAEAEA"/>
        </a:lt1>
        <a:dk2>
          <a:srgbClr val="000000"/>
        </a:dk2>
        <a:lt2>
          <a:srgbClr val="868686"/>
        </a:lt2>
        <a:accent1>
          <a:srgbClr val="A50021"/>
        </a:accent1>
        <a:accent2>
          <a:srgbClr val="CC0000"/>
        </a:accent2>
        <a:accent3>
          <a:srgbClr val="F3F3F3"/>
        </a:accent3>
        <a:accent4>
          <a:srgbClr val="2A2A2A"/>
        </a:accent4>
        <a:accent5>
          <a:srgbClr val="CFAAAB"/>
        </a:accent5>
        <a:accent6>
          <a:srgbClr val="B90000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out_hell_ januar 2007 3">
        <a:dk1>
          <a:srgbClr val="333333"/>
        </a:dk1>
        <a:lt1>
          <a:srgbClr val="EAEAEA"/>
        </a:lt1>
        <a:dk2>
          <a:srgbClr val="000000"/>
        </a:dk2>
        <a:lt2>
          <a:srgbClr val="868686"/>
        </a:lt2>
        <a:accent1>
          <a:srgbClr val="A50021"/>
        </a:accent1>
        <a:accent2>
          <a:srgbClr val="CC0000"/>
        </a:accent2>
        <a:accent3>
          <a:srgbClr val="F3F3F3"/>
        </a:accent3>
        <a:accent4>
          <a:srgbClr val="2A2A2A"/>
        </a:accent4>
        <a:accent5>
          <a:srgbClr val="CFAAAB"/>
        </a:accent5>
        <a:accent6>
          <a:srgbClr val="B90000"/>
        </a:accent6>
        <a:hlink>
          <a:srgbClr val="333333"/>
        </a:hlink>
        <a:folHlink>
          <a:srgbClr val="F8CA1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Einstellungen\muck.WIIW.000\Anwendungsdaten\Microsoft\Vorlagen\layout_hell_ januar 2007.pot</Template>
  <TotalTime>0</TotalTime>
  <Words>704</Words>
  <Application>Microsoft Office PowerPoint</Application>
  <PresentationFormat>Bildschirmpräsentation (4:3)</PresentationFormat>
  <Paragraphs>234</Paragraphs>
  <Slides>31</Slides>
  <Notes>31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layout_hell_ januar 2007</vt:lpstr>
      <vt:lpstr>Investitionen in Österreich: Entwicklungen, Ursachen, Politikempfehlungen</vt:lpstr>
      <vt:lpstr>Die Investitionsquote - Langzeitbetrachtung</vt:lpstr>
      <vt:lpstr>Motivation</vt:lpstr>
      <vt:lpstr>Inhalt</vt:lpstr>
      <vt:lpstr>PowerPoint-Präsentation</vt:lpstr>
      <vt:lpstr>Gesamtwirtschaftliche Investitionsentwicklung</vt:lpstr>
      <vt:lpstr>Investitionslücke - Österreich</vt:lpstr>
      <vt:lpstr>Gesamtwirtschaftliche Investitionsentwicklung</vt:lpstr>
      <vt:lpstr>Investitionen nach Arten</vt:lpstr>
      <vt:lpstr>Branchen und Wettbewerbsfähigkeit </vt:lpstr>
      <vt:lpstr>Investitionen im internationalen Vergleich (2014)</vt:lpstr>
      <vt:lpstr>…zu den mittelosteuropäischen Nachbarn</vt:lpstr>
      <vt:lpstr>…zu Deutschland</vt:lpstr>
      <vt:lpstr>…zu skandinavischen Ländern</vt:lpstr>
      <vt:lpstr>Investitionen im internationalen Vergleich (2014)</vt:lpstr>
      <vt:lpstr>Entwicklung  der öffentlichen Investitionen (absolut und relativ)</vt:lpstr>
      <vt:lpstr>PowerPoint-Präsentation</vt:lpstr>
      <vt:lpstr>Erklärungen für die Investitionsschwäche</vt:lpstr>
      <vt:lpstr>PowerPoint-Präsentation</vt:lpstr>
      <vt:lpstr>Mögliche wirtschaftspolitische Implikationen</vt:lpstr>
      <vt:lpstr>Guter Zeitpunkt für öffentliche Investitionsausweitung</vt:lpstr>
      <vt:lpstr>Fazit</vt:lpstr>
      <vt:lpstr>PowerPoint-Präsentation</vt:lpstr>
      <vt:lpstr>PowerPoint-Präsentation</vt:lpstr>
      <vt:lpstr>PowerPoint-Präsentation</vt:lpstr>
      <vt:lpstr>Rezente Entwicklungen</vt:lpstr>
      <vt:lpstr>Investitionslücke – EU-28</vt:lpstr>
      <vt:lpstr>Investitionsentwicklung    AUT – DEU  1:0  (0:0)</vt:lpstr>
      <vt:lpstr>Beiträge zum Rückgang der Investitionsquote</vt:lpstr>
      <vt:lpstr>Investitionsquote und Wettbewerbsfähigkeit (GCI)</vt:lpstr>
      <vt:lpstr>Grenzüberschreitende Investitionen auf der grünen Wiese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TIGHTENING LABOUR MARKETS</dc:title>
  <dc:creator>muck</dc:creator>
  <cp:lastModifiedBy>Roman Stöllinger</cp:lastModifiedBy>
  <cp:revision>956</cp:revision>
  <cp:lastPrinted>2016-04-20T15:17:54Z</cp:lastPrinted>
  <dcterms:created xsi:type="dcterms:W3CDTF">2011-10-26T10:51:50Z</dcterms:created>
  <dcterms:modified xsi:type="dcterms:W3CDTF">2016-04-28T10:51:06Z</dcterms:modified>
</cp:coreProperties>
</file>