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2"/>
  </p:sldMasterIdLst>
  <p:notesMasterIdLst>
    <p:notesMasterId r:id="rId45"/>
  </p:notesMasterIdLst>
  <p:handoutMasterIdLst>
    <p:handoutMasterId r:id="rId46"/>
  </p:handoutMasterIdLst>
  <p:sldIdLst>
    <p:sldId id="268" r:id="rId3"/>
    <p:sldId id="316" r:id="rId4"/>
    <p:sldId id="317" r:id="rId5"/>
    <p:sldId id="377" r:id="rId6"/>
    <p:sldId id="379" r:id="rId7"/>
    <p:sldId id="310" r:id="rId8"/>
    <p:sldId id="312" r:id="rId9"/>
    <p:sldId id="385" r:id="rId10"/>
    <p:sldId id="389" r:id="rId11"/>
    <p:sldId id="314" r:id="rId12"/>
    <p:sldId id="271" r:id="rId13"/>
    <p:sldId id="325" r:id="rId14"/>
    <p:sldId id="330" r:id="rId15"/>
    <p:sldId id="335" r:id="rId16"/>
    <p:sldId id="318" r:id="rId17"/>
    <p:sldId id="341" r:id="rId18"/>
    <p:sldId id="349" r:id="rId19"/>
    <p:sldId id="345" r:id="rId20"/>
    <p:sldId id="397" r:id="rId21"/>
    <p:sldId id="353" r:id="rId22"/>
    <p:sldId id="320" r:id="rId23"/>
    <p:sldId id="285" r:id="rId24"/>
    <p:sldId id="286" r:id="rId25"/>
    <p:sldId id="321" r:id="rId26"/>
    <p:sldId id="356" r:id="rId27"/>
    <p:sldId id="360" r:id="rId28"/>
    <p:sldId id="361" r:id="rId29"/>
    <p:sldId id="322" r:id="rId30"/>
    <p:sldId id="374" r:id="rId31"/>
    <p:sldId id="300" r:id="rId32"/>
    <p:sldId id="301" r:id="rId33"/>
    <p:sldId id="302" r:id="rId34"/>
    <p:sldId id="402" r:id="rId35"/>
    <p:sldId id="369" r:id="rId36"/>
    <p:sldId id="372" r:id="rId37"/>
    <p:sldId id="297" r:id="rId38"/>
    <p:sldId id="406" r:id="rId39"/>
    <p:sldId id="408" r:id="rId40"/>
    <p:sldId id="407" r:id="rId41"/>
    <p:sldId id="423" r:id="rId42"/>
    <p:sldId id="366" r:id="rId43"/>
    <p:sldId id="306" r:id="rId44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3869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3"/>
    <a:srgbClr val="E63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32" autoAdjust="0"/>
    <p:restoredTop sz="94818" autoAdjust="0"/>
  </p:normalViewPr>
  <p:slideViewPr>
    <p:cSldViewPr snapToGrid="0" snapToObjects="1">
      <p:cViewPr varScale="1">
        <p:scale>
          <a:sx n="41" d="100"/>
          <a:sy n="41" d="100"/>
        </p:scale>
        <p:origin x="1290" y="42"/>
      </p:cViewPr>
      <p:guideLst>
        <p:guide orient="horz" pos="890"/>
        <p:guide orient="horz" pos="3869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418" y="78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000" baseline="0" dirty="0">
                <a:latin typeface="+mn-lt"/>
              </a:rPr>
              <a:t>EU-15 </a:t>
            </a:r>
            <a:r>
              <a:rPr lang="de-AT" sz="1000" b="1" baseline="0" dirty="0">
                <a:latin typeface="+mn-lt"/>
              </a:rPr>
              <a:t>2006</a:t>
            </a:r>
            <a:endParaRPr lang="de-AT" sz="1000" dirty="0">
              <a:latin typeface="+mn-lt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42478862215973E-2"/>
          <c:y val="2.9040576688060302E-2"/>
          <c:w val="0.89394808305001394"/>
          <c:h val="0.81353713223783219"/>
        </c:manualLayout>
      </c:layout>
      <c:scatterChart>
        <c:scatterStyle val="lineMarker"/>
        <c:varyColors val="0"/>
        <c:ser>
          <c:idx val="0"/>
          <c:order val="0"/>
          <c:tx>
            <c:v>2006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092211976447062E-2"/>
                  <c:y val="3.665974435888881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POR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F6-4390-A671-A95512D61F03}"/>
                </c:ext>
              </c:extLst>
            </c:dLbl>
            <c:dLbl>
              <c:idx val="1"/>
              <c:layout>
                <c:manualLayout>
                  <c:x val="-2.3333021040779882E-2"/>
                  <c:y val="-4.11300453795732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DK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F6-4390-A671-A95512D61F03}"/>
                </c:ext>
              </c:extLst>
            </c:dLbl>
            <c:dLbl>
              <c:idx val="2"/>
              <c:layout>
                <c:manualLayout>
                  <c:x val="-1.3915120542161982E-2"/>
                  <c:y val="-3.167062634066296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a:t>AUT</a:t>
                    </a:r>
                    <a:endParaRPr lang="en-US" dirty="0">
                      <a:solidFill>
                        <a:srgbClr val="FF0000"/>
                      </a:solidFill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9F6-4390-A671-A95512D61F03}"/>
                </c:ext>
              </c:extLst>
            </c:dLbl>
            <c:dLbl>
              <c:idx val="3"/>
              <c:layout>
                <c:manualLayout>
                  <c:x val="-7.3762741121633252E-2"/>
                  <c:y val="-2.499366167291953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GER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9F6-4390-A671-A95512D61F03}"/>
                </c:ext>
              </c:extLst>
            </c:dLbl>
            <c:dLbl>
              <c:idx val="4"/>
              <c:layout>
                <c:manualLayout>
                  <c:x val="-4.931106328152584E-2"/>
                  <c:y val="-3.208546628722163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NL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9F6-4390-A671-A95512D61F03}"/>
                </c:ext>
              </c:extLst>
            </c:dLbl>
            <c:dLbl>
              <c:idx val="5"/>
              <c:layout>
                <c:manualLayout>
                  <c:x val="-3.7342243896615133E-2"/>
                  <c:y val="4.931574554394241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SWE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9F6-4390-A671-A95512D61F03}"/>
                </c:ext>
              </c:extLst>
            </c:dLbl>
            <c:dLbl>
              <c:idx val="6"/>
              <c:layout>
                <c:manualLayout>
                  <c:x val="-2.1216962626043209E-2"/>
                  <c:y val="-4.11300453795732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UK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9F6-4390-A671-A95512D61F03}"/>
                </c:ext>
              </c:extLst>
            </c:dLbl>
            <c:dLbl>
              <c:idx val="7"/>
              <c:layout>
                <c:manualLayout>
                  <c:x val="-9.0029383136533744E-3"/>
                  <c:y val="1.765936263492090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FIN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9F6-4390-A671-A95512D61F03}"/>
                </c:ext>
              </c:extLst>
            </c:dLbl>
            <c:dLbl>
              <c:idx val="8"/>
              <c:layout>
                <c:manualLayout>
                  <c:x val="-2.1345569287494162E-2"/>
                  <c:y val="3.1230920128261057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LUX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9F6-4390-A671-A95512D61F03}"/>
                </c:ext>
              </c:extLst>
            </c:dLbl>
            <c:dLbl>
              <c:idx val="9"/>
              <c:layout>
                <c:manualLayout>
                  <c:x val="-4.2440558014283654E-2"/>
                  <c:y val="-1.8518597648694304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BEL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9F6-4390-A671-A95512D61F03}"/>
                </c:ext>
              </c:extLst>
            </c:dLbl>
            <c:dLbl>
              <c:idx val="10"/>
              <c:layout>
                <c:manualLayout>
                  <c:x val="-1.7739694736367481E-2"/>
                  <c:y val="4.1453807240621407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GR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9F6-4390-A671-A95512D61F03}"/>
                </c:ext>
              </c:extLst>
            </c:dLbl>
            <c:dLbl>
              <c:idx val="11"/>
              <c:layout>
                <c:manualLayout>
                  <c:x val="-4.1584931690840321E-2"/>
                  <c:y val="-3.208546628722164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ESP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9F6-4390-A671-A95512D61F03}"/>
                </c:ext>
              </c:extLst>
            </c:dLbl>
            <c:dLbl>
              <c:idx val="12"/>
              <c:layout>
                <c:manualLayout>
                  <c:x val="-3.8452609743196031E-2"/>
                  <c:y val="-4.11300453795732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IT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9F6-4390-A671-A95512D61F03}"/>
                </c:ext>
              </c:extLst>
            </c:dLbl>
            <c:dLbl>
              <c:idx val="13"/>
              <c:layout>
                <c:manualLayout>
                  <c:x val="-8.3962478464250246E-3"/>
                  <c:y val="-1.35939311586461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FR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9F6-4390-A671-A95512D61F03}"/>
                </c:ext>
              </c:extLst>
            </c:dLbl>
            <c:dLbl>
              <c:idx val="14"/>
              <c:layout>
                <c:manualLayout>
                  <c:x val="-2.5483901457052035E-2"/>
                  <c:y val="-3.569688837992359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IRL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39F6-4390-A671-A95512D61F03}"/>
                </c:ext>
              </c:extLst>
            </c:dLbl>
            <c:dLbl>
              <c:idx val="15"/>
              <c:layout>
                <c:manualLayout>
                  <c:x val="-1.5458688669749795E-2"/>
                  <c:y val="-2.304088719487008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rgbClr val="C00000"/>
                        </a:solidFill>
                        <a:latin typeface="Bell MT" panose="02020503060305020303" pitchFamily="18" charset="0"/>
                      </a:rPr>
                      <a:t>EU</a:t>
                    </a:r>
                    <a:endParaRPr lang="en-US" dirty="0">
                      <a:solidFill>
                        <a:srgbClr val="C00000"/>
                      </a:solidFill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39F6-4390-A671-A95512D61F03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Average!$B$2:$Q$2</c:f>
              <c:numCache>
                <c:formatCode>0.00</c:formatCode>
                <c:ptCount val="16"/>
                <c:pt idx="0">
                  <c:v>72.599999999999994</c:v>
                </c:pt>
                <c:pt idx="1">
                  <c:v>79.400000000000006</c:v>
                </c:pt>
                <c:pt idx="2">
                  <c:v>71.599999999999994</c:v>
                </c:pt>
                <c:pt idx="3">
                  <c:v>71.099999999999994</c:v>
                </c:pt>
                <c:pt idx="4">
                  <c:v>76.3</c:v>
                </c:pt>
                <c:pt idx="5">
                  <c:v>78.8</c:v>
                </c:pt>
                <c:pt idx="6">
                  <c:v>75.2</c:v>
                </c:pt>
                <c:pt idx="7">
                  <c:v>73.900000000000006</c:v>
                </c:pt>
                <c:pt idx="8">
                  <c:v>69.099999999999994</c:v>
                </c:pt>
                <c:pt idx="9">
                  <c:v>66.5</c:v>
                </c:pt>
                <c:pt idx="10">
                  <c:v>65.599999999999994</c:v>
                </c:pt>
                <c:pt idx="11">
                  <c:v>69</c:v>
                </c:pt>
                <c:pt idx="12">
                  <c:v>62.4</c:v>
                </c:pt>
                <c:pt idx="13">
                  <c:v>69.3</c:v>
                </c:pt>
                <c:pt idx="14">
                  <c:v>73.400000000000006</c:v>
                </c:pt>
                <c:pt idx="15">
                  <c:v>71.55</c:v>
                </c:pt>
              </c:numCache>
            </c:numRef>
          </c:xVal>
          <c:yVal>
            <c:numRef>
              <c:f>Average!$B$3:$Q$3</c:f>
              <c:numCache>
                <c:formatCode>General</c:formatCode>
                <c:ptCount val="16"/>
                <c:pt idx="0">
                  <c:v>81.5</c:v>
                </c:pt>
                <c:pt idx="1">
                  <c:v>88.3</c:v>
                </c:pt>
                <c:pt idx="2">
                  <c:v>87.4</c:v>
                </c:pt>
                <c:pt idx="3">
                  <c:v>87.5</c:v>
                </c:pt>
                <c:pt idx="4">
                  <c:v>90.3</c:v>
                </c:pt>
                <c:pt idx="5">
                  <c:v>87.7</c:v>
                </c:pt>
                <c:pt idx="6">
                  <c:v>81</c:v>
                </c:pt>
                <c:pt idx="7">
                  <c:v>87.4</c:v>
                </c:pt>
                <c:pt idx="8">
                  <c:v>85.9</c:v>
                </c:pt>
                <c:pt idx="9">
                  <c:v>85.3</c:v>
                </c:pt>
                <c:pt idx="10">
                  <c:v>79.5</c:v>
                </c:pt>
                <c:pt idx="11">
                  <c:v>79.7</c:v>
                </c:pt>
                <c:pt idx="12">
                  <c:v>80.400000000000006</c:v>
                </c:pt>
                <c:pt idx="13">
                  <c:v>86.8</c:v>
                </c:pt>
                <c:pt idx="14">
                  <c:v>81.5</c:v>
                </c:pt>
                <c:pt idx="15" formatCode="0.00">
                  <c:v>84.71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9F6-4390-A671-A95512D61F03}"/>
            </c:ext>
          </c:extLst>
        </c:ser>
        <c:ser>
          <c:idx val="1"/>
          <c:order val="1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Average!$G$11:$H$11</c:f>
              <c:numCache>
                <c:formatCode>General</c:formatCode>
                <c:ptCount val="2"/>
                <c:pt idx="0">
                  <c:v>50</c:v>
                </c:pt>
                <c:pt idx="1">
                  <c:v>80</c:v>
                </c:pt>
              </c:numCache>
            </c:numRef>
          </c:xVal>
          <c:yVal>
            <c:numRef>
              <c:f>Average!$G$10:$H$10</c:f>
              <c:numCache>
                <c:formatCode>General</c:formatCode>
                <c:ptCount val="2"/>
                <c:pt idx="0">
                  <c:v>84.7</c:v>
                </c:pt>
                <c:pt idx="1">
                  <c:v>84.7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9F6-4390-A671-A95512D61F03}"/>
            </c:ext>
          </c:extLst>
        </c:ser>
        <c:ser>
          <c:idx val="2"/>
          <c:order val="2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Average!$G$12:$H$12</c:f>
              <c:numCache>
                <c:formatCode>General</c:formatCode>
                <c:ptCount val="2"/>
                <c:pt idx="0">
                  <c:v>71.569999999999993</c:v>
                </c:pt>
                <c:pt idx="1">
                  <c:v>71.569999999999993</c:v>
                </c:pt>
              </c:numCache>
            </c:numRef>
          </c:xVal>
          <c:yVal>
            <c:numRef>
              <c:f>Average!$G$13:$H$13</c:f>
              <c:numCache>
                <c:formatCode>General</c:formatCode>
                <c:ptCount val="2"/>
                <c:pt idx="0">
                  <c:v>76</c:v>
                </c:pt>
                <c:pt idx="1">
                  <c:v>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39F6-4390-A671-A95512D61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65632"/>
        <c:axId val="117767552"/>
      </c:scatterChart>
      <c:valAx>
        <c:axId val="117765632"/>
        <c:scaling>
          <c:orientation val="minMax"/>
          <c:max val="80"/>
          <c:min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000" b="0" i="0" baseline="0" dirty="0">
                    <a:effectLst/>
                    <a:latin typeface="Bell MT" panose="02020503060305020303" pitchFamily="18" charset="0"/>
                  </a:rPr>
                  <a:t>Beschäftigungsrate [%]</a:t>
                </a:r>
                <a:endParaRPr lang="de-AT" sz="1000" dirty="0">
                  <a:effectLst/>
                  <a:latin typeface="Bell MT" panose="02020503060305020303" pitchFamily="18" charset="0"/>
                </a:endParaRPr>
              </a:p>
            </c:rich>
          </c:tx>
          <c:layout>
            <c:manualLayout>
              <c:xMode val="edge"/>
              <c:yMode val="edge"/>
              <c:x val="0.40468927996391774"/>
              <c:y val="0.9304562750603467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Bell MT"/>
                <a:ea typeface="Bell MT"/>
                <a:cs typeface="Bell MT"/>
              </a:defRPr>
            </a:pPr>
            <a:endParaRPr lang="en-US"/>
          </a:p>
        </c:txPr>
        <c:crossAx val="117767552"/>
        <c:crosses val="autoZero"/>
        <c:crossBetween val="midCat"/>
        <c:majorUnit val="5"/>
      </c:valAx>
      <c:valAx>
        <c:axId val="117767552"/>
        <c:scaling>
          <c:orientation val="minMax"/>
          <c:max val="92"/>
          <c:min val="7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pPr>
                <a:r>
                  <a:rPr lang="de-AT" sz="1000" dirty="0">
                    <a:latin typeface="Bell MT" panose="02020503060305020303" pitchFamily="18" charset="0"/>
                  </a:rPr>
                  <a:t>1-</a:t>
                </a:r>
                <a:r>
                  <a:rPr lang="de-AT" sz="1000" baseline="0" dirty="0">
                    <a:latin typeface="Bell MT" panose="02020503060305020303" pitchFamily="18" charset="0"/>
                  </a:rPr>
                  <a:t> Armutsrate [%]</a:t>
                </a:r>
                <a:endParaRPr lang="de-AT" sz="1000" dirty="0">
                  <a:latin typeface="Bell MT" panose="02020503060305020303" pitchFamily="18" charset="0"/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pPr>
            <a:endParaRPr lang="en-US"/>
          </a:p>
        </c:txPr>
        <c:crossAx val="117765632"/>
        <c:crosses val="autoZero"/>
        <c:crossBetween val="midCat"/>
        <c:maj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000" dirty="0">
                <a:latin typeface="+mn-lt"/>
              </a:rPr>
              <a:t>EU-15 </a:t>
            </a:r>
            <a:r>
              <a:rPr lang="de-AT" sz="1000" b="1" dirty="0">
                <a:latin typeface="+mn-lt"/>
              </a:rPr>
              <a:t>2013</a:t>
            </a:r>
            <a:endParaRPr lang="de-AT" sz="1000" dirty="0">
              <a:latin typeface="+mn-lt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66896525917968"/>
          <c:y val="0.17537126727083643"/>
          <c:w val="0.83481779645161458"/>
          <c:h val="0.59916129351755554"/>
        </c:manualLayout>
      </c:layout>
      <c:scatterChart>
        <c:scatterStyle val="lineMarker"/>
        <c:varyColors val="0"/>
        <c:ser>
          <c:idx val="0"/>
          <c:order val="0"/>
          <c:tx>
            <c:v>2013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731531463824284E-2"/>
                  <c:y val="-3.660775583339742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POR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55-4D62-ABAB-7D28F7716C25}"/>
                </c:ext>
              </c:extLst>
            </c:dLbl>
            <c:dLbl>
              <c:idx val="1"/>
              <c:layout>
                <c:manualLayout>
                  <c:x val="-1.7759225241994098E-2"/>
                  <c:y val="-2.4882784108802632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DK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55-4D62-ABAB-7D28F7716C25}"/>
                </c:ext>
              </c:extLst>
            </c:dLbl>
            <c:dLbl>
              <c:idx val="2"/>
              <c:layout>
                <c:manualLayout>
                  <c:x val="-8.1183585810726919E-2"/>
                  <c:y val="-2.205168086736805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a:t>AUT</a:t>
                    </a:r>
                    <a:endParaRPr lang="en-US" dirty="0">
                      <a:solidFill>
                        <a:srgbClr val="FF0000"/>
                      </a:solidFill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755-4D62-ABAB-7D28F7716C25}"/>
                </c:ext>
              </c:extLst>
            </c:dLbl>
            <c:dLbl>
              <c:idx val="3"/>
              <c:layout>
                <c:manualLayout>
                  <c:x val="-1.595077415411815E-2"/>
                  <c:y val="1.0736743245311564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GER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55-4D62-ABAB-7D28F7716C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NL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55-4D62-ABAB-7D28F7716C2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SWE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755-4D62-ABAB-7D28F7716C25}"/>
                </c:ext>
              </c:extLst>
            </c:dLbl>
            <c:dLbl>
              <c:idx val="6"/>
              <c:layout>
                <c:manualLayout>
                  <c:x val="-1.5039587104700785E-2"/>
                  <c:y val="4.239272559459205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UK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755-4D62-ABAB-7D28F7716C25}"/>
                </c:ext>
              </c:extLst>
            </c:dLbl>
            <c:dLbl>
              <c:idx val="7"/>
              <c:layout>
                <c:manualLayout>
                  <c:x val="-4.5181662821777879E-2"/>
                  <c:y val="-3.208546628722164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FIN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755-4D62-ABAB-7D28F7716C25}"/>
                </c:ext>
              </c:extLst>
            </c:dLbl>
            <c:dLbl>
              <c:idx val="8"/>
              <c:layout>
                <c:manualLayout>
                  <c:x val="-4.5968706622335882E-2"/>
                  <c:y val="2.600225496850336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LUX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755-4D62-ABAB-7D28F7716C25}"/>
                </c:ext>
              </c:extLst>
            </c:dLbl>
            <c:dLbl>
              <c:idx val="9"/>
              <c:layout>
                <c:manualLayout>
                  <c:x val="-1.3876997915516531E-2"/>
                  <c:y val="-9.6176730552098664E-3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BEL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755-4D62-ABAB-7D28F7716C2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GR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755-4D62-ABAB-7D28F7716C25}"/>
                </c:ext>
              </c:extLst>
            </c:dLbl>
            <c:dLbl>
              <c:idx val="11"/>
              <c:layout>
                <c:manualLayout>
                  <c:x val="-5.9213335554726576E-2"/>
                  <c:y val="-1.979428020107203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ESP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755-4D62-ABAB-7D28F7716C25}"/>
                </c:ext>
              </c:extLst>
            </c:dLbl>
            <c:dLbl>
              <c:idx val="12"/>
              <c:layout>
                <c:manualLayout>
                  <c:x val="-9.0497505001346963E-3"/>
                  <c:y val="-2.4882784108802632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IT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755-4D62-ABAB-7D28F7716C25}"/>
                </c:ext>
              </c:extLst>
            </c:dLbl>
            <c:dLbl>
              <c:idx val="13"/>
              <c:layout>
                <c:manualLayout>
                  <c:x val="-2.9950512034610532E-2"/>
                  <c:y val="-5.017462447192477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Bell MT" panose="02020503060305020303" pitchFamily="18" charset="0"/>
                      </a:rPr>
                      <a:t>FRA</a:t>
                    </a:r>
                    <a:endParaRPr lang="en-US" dirty="0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755-4D62-ABAB-7D28F7716C25}"/>
                </c:ext>
              </c:extLst>
            </c:dLbl>
            <c:dLbl>
              <c:idx val="14"/>
              <c:layout>
                <c:manualLayout>
                  <c:x val="-4.9759585536247604E-2"/>
                  <c:y val="-4.113004537957316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Bell MT" panose="02020503060305020303" pitchFamily="18" charset="0"/>
                      </a:rPr>
                      <a:t>IRL</a:t>
                    </a:r>
                    <a:endParaRPr lang="en-US"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755-4D62-ABAB-7D28F7716C25}"/>
                </c:ext>
              </c:extLst>
            </c:dLbl>
            <c:dLbl>
              <c:idx val="15"/>
              <c:layout>
                <c:manualLayout>
                  <c:x val="-1.4012536188789481E-2"/>
                  <c:y val="-2.430926478254552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rgbClr val="C00000"/>
                        </a:solidFill>
                        <a:latin typeface="Bell MT" panose="02020503060305020303" pitchFamily="18" charset="0"/>
                      </a:rPr>
                      <a:t>EU</a:t>
                    </a:r>
                    <a:endParaRPr lang="en-US" dirty="0">
                      <a:solidFill>
                        <a:srgbClr val="C00000"/>
                      </a:solidFill>
                      <a:latin typeface="Bell MT" panose="02020503060305020303" pitchFamily="18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755-4D62-ABAB-7D28F7716C2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Average!$B$6:$Q$6</c:f>
              <c:numCache>
                <c:formatCode>0.00</c:formatCode>
                <c:ptCount val="16"/>
                <c:pt idx="0">
                  <c:v>65.400000000000006</c:v>
                </c:pt>
                <c:pt idx="1">
                  <c:v>75.599999999999994</c:v>
                </c:pt>
                <c:pt idx="2">
                  <c:v>74.599999999999994</c:v>
                </c:pt>
                <c:pt idx="3">
                  <c:v>77.3</c:v>
                </c:pt>
                <c:pt idx="4">
                  <c:v>75.900000000000006</c:v>
                </c:pt>
                <c:pt idx="5">
                  <c:v>79.8</c:v>
                </c:pt>
                <c:pt idx="6">
                  <c:v>74.8</c:v>
                </c:pt>
                <c:pt idx="7">
                  <c:v>73.3</c:v>
                </c:pt>
                <c:pt idx="8">
                  <c:v>71.099999999999994</c:v>
                </c:pt>
                <c:pt idx="9">
                  <c:v>67.2</c:v>
                </c:pt>
                <c:pt idx="10">
                  <c:v>52.9</c:v>
                </c:pt>
                <c:pt idx="11">
                  <c:v>58.6</c:v>
                </c:pt>
                <c:pt idx="12">
                  <c:v>59.7</c:v>
                </c:pt>
                <c:pt idx="13">
                  <c:v>69.5</c:v>
                </c:pt>
                <c:pt idx="14">
                  <c:v>65.5</c:v>
                </c:pt>
                <c:pt idx="15">
                  <c:v>69.413333333333341</c:v>
                </c:pt>
              </c:numCache>
            </c:numRef>
          </c:xVal>
          <c:yVal>
            <c:numRef>
              <c:f>Average!$B$7:$Q$7</c:f>
              <c:numCache>
                <c:formatCode>General</c:formatCode>
                <c:ptCount val="16"/>
                <c:pt idx="0">
                  <c:v>81.3</c:v>
                </c:pt>
                <c:pt idx="1">
                  <c:v>87.7</c:v>
                </c:pt>
                <c:pt idx="2">
                  <c:v>85.6</c:v>
                </c:pt>
                <c:pt idx="3">
                  <c:v>83.9</c:v>
                </c:pt>
                <c:pt idx="4">
                  <c:v>89.6</c:v>
                </c:pt>
                <c:pt idx="5">
                  <c:v>85.2</c:v>
                </c:pt>
                <c:pt idx="6">
                  <c:v>84.1</c:v>
                </c:pt>
                <c:pt idx="7">
                  <c:v>88.2</c:v>
                </c:pt>
                <c:pt idx="8">
                  <c:v>84.1</c:v>
                </c:pt>
                <c:pt idx="9">
                  <c:v>84.9</c:v>
                </c:pt>
                <c:pt idx="10">
                  <c:v>76.900000000000006</c:v>
                </c:pt>
                <c:pt idx="11">
                  <c:v>79.599999999999994</c:v>
                </c:pt>
                <c:pt idx="12">
                  <c:v>80.900000000000006</c:v>
                </c:pt>
                <c:pt idx="13">
                  <c:v>86.3</c:v>
                </c:pt>
                <c:pt idx="14">
                  <c:v>85.9</c:v>
                </c:pt>
                <c:pt idx="15" formatCode="0.00">
                  <c:v>84.280000000000015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C755-4D62-ABAB-7D28F7716C25}"/>
            </c:ext>
          </c:extLst>
        </c:ser>
        <c:ser>
          <c:idx val="1"/>
          <c:order val="1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Average!$D$11:$E$11</c:f>
              <c:numCache>
                <c:formatCode>General</c:formatCode>
                <c:ptCount val="2"/>
                <c:pt idx="0">
                  <c:v>50</c:v>
                </c:pt>
                <c:pt idx="1">
                  <c:v>80</c:v>
                </c:pt>
              </c:numCache>
            </c:numRef>
          </c:xVal>
          <c:yVal>
            <c:numRef>
              <c:f>Average!$D$10:$E$10</c:f>
              <c:numCache>
                <c:formatCode>General</c:formatCode>
                <c:ptCount val="2"/>
                <c:pt idx="0">
                  <c:v>84.2</c:v>
                </c:pt>
                <c:pt idx="1">
                  <c:v>84.2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C755-4D62-ABAB-7D28F7716C25}"/>
            </c:ext>
          </c:extLst>
        </c:ser>
        <c:ser>
          <c:idx val="2"/>
          <c:order val="2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Average!$D$12:$E$12</c:f>
              <c:numCache>
                <c:formatCode>General</c:formatCode>
                <c:ptCount val="2"/>
                <c:pt idx="0">
                  <c:v>69.39</c:v>
                </c:pt>
                <c:pt idx="1">
                  <c:v>69.39</c:v>
                </c:pt>
              </c:numCache>
            </c:numRef>
          </c:xVal>
          <c:yVal>
            <c:numRef>
              <c:f>Average!$D$13:$E$13</c:f>
              <c:numCache>
                <c:formatCode>General</c:formatCode>
                <c:ptCount val="2"/>
                <c:pt idx="0">
                  <c:v>76</c:v>
                </c:pt>
                <c:pt idx="1">
                  <c:v>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C755-4D62-ABAB-7D28F7716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40480"/>
        <c:axId val="118742400"/>
      </c:scatterChart>
      <c:valAx>
        <c:axId val="118740480"/>
        <c:scaling>
          <c:orientation val="minMax"/>
          <c:max val="80"/>
          <c:min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pPr>
                <a:r>
                  <a:rPr lang="de-AT" sz="1000" dirty="0">
                    <a:latin typeface="Bell MT" panose="02020503060305020303" pitchFamily="18" charset="0"/>
                  </a:rPr>
                  <a:t>Beschäftigungsrate [%]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Bell MT"/>
                <a:ea typeface="Bell MT"/>
                <a:cs typeface="Bell MT"/>
              </a:defRPr>
            </a:pPr>
            <a:endParaRPr lang="en-US"/>
          </a:p>
        </c:txPr>
        <c:crossAx val="118742400"/>
        <c:crosses val="autoZero"/>
        <c:crossBetween val="midCat"/>
      </c:valAx>
      <c:valAx>
        <c:axId val="118742400"/>
        <c:scaling>
          <c:orientation val="minMax"/>
          <c:max val="92"/>
          <c:min val="7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pPr>
                <a:r>
                  <a:rPr lang="de-AT" sz="1000" dirty="0">
                    <a:latin typeface="Bell MT" panose="02020503060305020303" pitchFamily="18" charset="0"/>
                  </a:rPr>
                  <a:t>1- Armutsrate</a:t>
                </a:r>
                <a:r>
                  <a:rPr lang="de-AT" sz="1000" baseline="0" dirty="0">
                    <a:latin typeface="Bell MT" panose="02020503060305020303" pitchFamily="18" charset="0"/>
                  </a:rPr>
                  <a:t> [%]</a:t>
                </a:r>
                <a:endParaRPr lang="de-AT" sz="1000" dirty="0">
                  <a:latin typeface="Bell MT" panose="02020503060305020303" pitchFamily="18" charset="0"/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pPr>
            <a:endParaRPr lang="en-US"/>
          </a:p>
        </c:txPr>
        <c:crossAx val="118740480"/>
        <c:crosses val="autoZero"/>
        <c:crossBetween val="midCat"/>
        <c:maj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7" y="938053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29.09.2021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60" y="9378825"/>
            <a:ext cx="904784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98811"/>
            <a:ext cx="1787525" cy="4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7" y="937882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29.09.2021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27063" y="671513"/>
            <a:ext cx="5543550" cy="4157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37126"/>
            <a:ext cx="5090351" cy="41965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60" y="9378822"/>
            <a:ext cx="904784" cy="4954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427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122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C4164C7-24F6-40A2-8F20-AD08AC9DD469}"/>
              </a:ext>
            </a:extLst>
          </p:cNvPr>
          <p:cNvGrpSpPr/>
          <p:nvPr userDrawn="1"/>
        </p:nvGrpSpPr>
        <p:grpSpPr>
          <a:xfrm>
            <a:off x="540000" y="327602"/>
            <a:ext cx="7978524" cy="579600"/>
            <a:chOff x="200872" y="42555"/>
            <a:chExt cx="8309279" cy="5796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FA9BF1F-A807-4A01-BCB9-F3DE12C0E6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62270" y="112680"/>
              <a:ext cx="170935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17A0E49-07EC-4916-96B0-D0B7C4FDF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72" y="42555"/>
              <a:ext cx="1618624" cy="5796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5F95F17-62B5-4CE9-AE1B-FAD829A95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97917" y="112680"/>
              <a:ext cx="1312234" cy="49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F368-24B4-48EC-820C-FECBF04F9868}" type="datetimeFigureOut">
              <a:rPr lang="de-AT" smtClean="0"/>
              <a:t>29.09.2021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0B5C-2657-4C6F-B7F6-6733FE5626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017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61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20EC685-19B4-4994-A209-98616991C97B}"/>
              </a:ext>
            </a:extLst>
          </p:cNvPr>
          <p:cNvGrpSpPr/>
          <p:nvPr userDrawn="1"/>
        </p:nvGrpSpPr>
        <p:grpSpPr>
          <a:xfrm>
            <a:off x="540000" y="327602"/>
            <a:ext cx="7978524" cy="579600"/>
            <a:chOff x="200872" y="42555"/>
            <a:chExt cx="8309279" cy="5796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28542B3-C0DE-48C1-802A-1BC6B0958A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62270" y="112680"/>
              <a:ext cx="170935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66DDDFE-BB05-4978-85D0-311B75858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72" y="42555"/>
              <a:ext cx="1618624" cy="5796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B4350B5-F3DB-4EF3-B5BC-5901FE590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97917" y="112680"/>
              <a:ext cx="1312234" cy="49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23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6578" y="2224772"/>
            <a:ext cx="7978525" cy="622091"/>
          </a:xfrm>
        </p:spPr>
        <p:txBody>
          <a:bodyPr/>
          <a:lstStyle/>
          <a:p>
            <a:r>
              <a:rPr lang="de-AT" sz="3600" dirty="0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de-AT" sz="3600" dirty="0" err="1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</a:t>
            </a:r>
            <a:r>
              <a:rPr lang="de-AT" sz="3600" dirty="0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Matter: </a:t>
            </a:r>
            <a:br>
              <a:rPr lang="de-AT" dirty="0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AT" dirty="0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3200" dirty="0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Warum offene Märkte Wohlstand schaffen </a:t>
            </a:r>
            <a:br>
              <a:rPr lang="de-AT" sz="3200" dirty="0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3200" dirty="0">
                <a:solidFill>
                  <a:srgbClr val="FF000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wieso trotzdem so viele dagegen sind.</a:t>
            </a:r>
            <a:endParaRPr lang="de-DE" sz="3200" dirty="0">
              <a:solidFill>
                <a:srgbClr val="FF000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40002" y="3934718"/>
            <a:ext cx="7978775" cy="1099865"/>
          </a:xfrm>
        </p:spPr>
        <p:txBody>
          <a:bodyPr/>
          <a:lstStyle/>
          <a:p>
            <a:pPr marL="0" indent="0">
              <a:buNone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AT" sz="1400" dirty="0">
                <a:ea typeface="Verdana" panose="020B0604030504040204" pitchFamily="34" charset="0"/>
                <a:cs typeface="Verdana" panose="020B0604030504040204" pitchFamily="34" charset="0"/>
              </a:rPr>
              <a:t>Dr. Manfred Schekulin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AT" sz="1400" dirty="0">
                <a:ea typeface="Verdana" panose="020B0604030504040204" pitchFamily="34" charset="0"/>
                <a:cs typeface="Verdana" panose="020B0604030504040204" pitchFamily="34" charset="0"/>
              </a:rPr>
              <a:t>BMDW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AT" sz="1400" dirty="0">
                <a:ea typeface="Verdana" panose="020B0604030504040204" pitchFamily="34" charset="0"/>
                <a:cs typeface="Verdana" panose="020B0604030504040204" pitchFamily="34" charset="0"/>
              </a:rPr>
              <a:t>30.September 2021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63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Neue Handelstheorie – Handel und Marktstruktur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AT" b="1" dirty="0"/>
              <a:t>Paul </a:t>
            </a:r>
            <a:r>
              <a:rPr lang="de-AT" b="1" dirty="0" err="1"/>
              <a:t>Krugman</a:t>
            </a:r>
            <a:r>
              <a:rPr lang="de-AT" b="1" dirty="0"/>
              <a:t> (Nobelpreis 2008):</a:t>
            </a:r>
          </a:p>
          <a:p>
            <a:pPr>
              <a:spcAft>
                <a:spcPts val="600"/>
              </a:spcAft>
            </a:pPr>
            <a:r>
              <a:rPr lang="de-AT" dirty="0"/>
              <a:t>Zusätzliche „dynamische“ Wohlfahrtsgewinne durch verbesserte Marktstruktur</a:t>
            </a:r>
          </a:p>
          <a:p>
            <a:pPr>
              <a:spcAft>
                <a:spcPts val="600"/>
              </a:spcAft>
            </a:pPr>
            <a:r>
              <a:rPr lang="de-AT" dirty="0"/>
              <a:t>(Nullsummen-)Gewinne durch Protektionismus in Sektoren mit Monopoltendenz</a:t>
            </a:r>
          </a:p>
          <a:p>
            <a:pPr>
              <a:spcAft>
                <a:spcPts val="600"/>
              </a:spcAft>
            </a:pPr>
            <a:r>
              <a:rPr lang="de-AT" dirty="0"/>
              <a:t>Handel erhöht die lokale und senkt die globale Produktvariabilität</a:t>
            </a:r>
          </a:p>
        </p:txBody>
      </p:sp>
      <p:pic>
        <p:nvPicPr>
          <p:cNvPr id="2052" name="Picture 4" descr="Paul Krugman | Stone Center on Socio-Economic Inequality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b="11594"/>
          <a:stretch>
            <a:fillRect/>
          </a:stretch>
        </p:blipFill>
        <p:spPr bwMode="auto">
          <a:xfrm>
            <a:off x="1086531" y="2147080"/>
            <a:ext cx="2891427" cy="30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2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Überblick: Entwicklung ökonomischer Analyse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</p:nvPr>
        </p:nvGraphicFramePr>
        <p:xfrm>
          <a:off x="539752" y="2770355"/>
          <a:ext cx="7978775" cy="21601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941397301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3500228354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4031612626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3870067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900071302"/>
                    </a:ext>
                  </a:extLst>
                </a:gridCol>
              </a:tblGrid>
              <a:tr h="55922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Ebene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Faktoren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Markt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aseline="0" dirty="0"/>
                        <a:t>Homo Oeconomicus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95561"/>
                  </a:ext>
                </a:extLst>
              </a:tr>
              <a:tr h="400233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Klassik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Volkswirtschaft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Perfekt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99714"/>
                  </a:ext>
                </a:extLst>
              </a:tr>
              <a:tr h="400233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Volkswirtschaft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Perfekt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20499"/>
                  </a:ext>
                </a:extLst>
              </a:tr>
              <a:tr h="400233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NTT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Imperfekt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370918"/>
                  </a:ext>
                </a:extLst>
              </a:tr>
              <a:tr h="400233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NNTT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Unternehmen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Imperfekt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Nein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8394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66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02839"/>
            <a:ext cx="7978525" cy="829455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Grundsätzlich (fast) nichts Neues seit Adam Smith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0962" y="2149753"/>
            <a:ext cx="7978775" cy="32391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>
                <a:ea typeface="Verdana" panose="020B0604030504040204" pitchFamily="34" charset="0"/>
                <a:cs typeface="Verdana" panose="020B0604030504040204" pitchFamily="34" charset="0"/>
              </a:rPr>
              <a:t>Sowohl exportierende als auch importierende Länder profitieren von internationaler Arbeitsteilung.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>
                <a:ea typeface="Verdana" panose="020B0604030504040204" pitchFamily="34" charset="0"/>
                <a:cs typeface="Verdana" panose="020B0604030504040204" pitchFamily="34" charset="0"/>
              </a:rPr>
              <a:t>Aber wohlfahrtserhöhend sind in erster Linie die Importe!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>
                <a:ea typeface="Verdana" panose="020B0604030504040204" pitchFamily="34" charset="0"/>
                <a:cs typeface="Verdana" panose="020B0604030504040204" pitchFamily="34" charset="0"/>
              </a:rPr>
              <a:t>Exporte dienen vor allem dazu, Importe bezahlen zu können.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>
                <a:ea typeface="Verdana" panose="020B0604030504040204" pitchFamily="34" charset="0"/>
                <a:cs typeface="Verdana" panose="020B0604030504040204" pitchFamily="34" charset="0"/>
              </a:rPr>
              <a:t>Ausnahmen bestätigen die Regel: 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>
                <a:srgbClr val="FF0000"/>
              </a:buClr>
            </a:pPr>
            <a:r>
              <a:rPr 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Term-</a:t>
            </a:r>
            <a:r>
              <a:rPr lang="de-DE" sz="1600" dirty="0" err="1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-Trade-Argument (</a:t>
            </a:r>
            <a:r>
              <a:rPr lang="de-DE" sz="1600" dirty="0" err="1">
                <a:ea typeface="Verdana" panose="020B0604030504040204" pitchFamily="34" charset="0"/>
                <a:cs typeface="Verdana" panose="020B0604030504040204" pitchFamily="34" charset="0"/>
              </a:rPr>
              <a:t>Torrens</a:t>
            </a:r>
            <a:r>
              <a:rPr 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, Mill)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>
                <a:srgbClr val="FF0000"/>
              </a:buClr>
            </a:pPr>
            <a:r>
              <a:rPr 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Infant-</a:t>
            </a:r>
            <a:r>
              <a:rPr lang="de-DE" sz="1600" dirty="0" err="1"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r>
              <a:rPr 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-Argument (Hamilton, List)</a:t>
            </a:r>
          </a:p>
          <a:p>
            <a:pPr lvl="1"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</a:pPr>
            <a:r>
              <a:rPr lang="de-DE" sz="1600" dirty="0" err="1">
                <a:ea typeface="Verdana" panose="020B0604030504040204" pitchFamily="34" charset="0"/>
                <a:cs typeface="Verdana" panose="020B0604030504040204" pitchFamily="34" charset="0"/>
              </a:rPr>
              <a:t>Increasing</a:t>
            </a:r>
            <a:r>
              <a:rPr 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-Returns-Argument (Graham, </a:t>
            </a:r>
            <a:r>
              <a:rPr lang="de-DE" sz="1600" dirty="0" err="1">
                <a:ea typeface="Verdana" panose="020B0604030504040204" pitchFamily="34" charset="0"/>
                <a:cs typeface="Verdana" panose="020B0604030504040204" pitchFamily="34" charset="0"/>
              </a:rPr>
              <a:t>Krugman</a:t>
            </a:r>
            <a:r>
              <a:rPr 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dirty="0">
                <a:ea typeface="Verdana" panose="020B0604030504040204" pitchFamily="34" charset="0"/>
                <a:cs typeface="Verdana" panose="020B0604030504040204" pitchFamily="34" charset="0"/>
              </a:rPr>
              <a:t>(Innerhalb eines Landes gibt es Gewinner und Verlierer, die Gewinne der Gewinner sind aber größer als die Verluste der Verlierer.)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dirty="0">
                <a:ea typeface="Verdana" panose="020B0604030504040204" pitchFamily="34" charset="0"/>
                <a:cs typeface="Verdana" panose="020B0604030504040204" pitchFamily="34" charset="0"/>
              </a:rPr>
              <a:t>(Bei oligopolistischen Märkten sind die Effekte noch größer.)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>
                <a:ea typeface="Verdana" panose="020B0604030504040204" pitchFamily="34" charset="0"/>
                <a:cs typeface="Verdana" panose="020B0604030504040204" pitchFamily="34" charset="0"/>
              </a:rPr>
              <a:t>Die Grenze der Offenheit: „Landesverteidigung ist wichtiger als Opulenz.“ 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A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969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Instrumente der Handelspolitik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0002" y="2165593"/>
            <a:ext cx="7919319" cy="297612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AT" b="1" dirty="0">
                <a:ea typeface="Verdana" panose="020B0604030504040204" pitchFamily="34" charset="0"/>
                <a:cs typeface="Verdana" panose="020B0604030504040204" pitchFamily="34" charset="0"/>
              </a:rPr>
              <a:t>Wirkungsdimensionen: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br>
              <a:rPr lang="de-A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AT" b="1" dirty="0">
                <a:ea typeface="Verdana" panose="020B0604030504040204" pitchFamily="34" charset="0"/>
                <a:cs typeface="Verdana" panose="020B0604030504040204" pitchFamily="34" charset="0"/>
              </a:rPr>
              <a:t>Wirkungsweise: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77" y="2657411"/>
            <a:ext cx="4529407" cy="10110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19" y="4557630"/>
            <a:ext cx="5472031" cy="158776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850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Handelspolitische Zieldefinition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2147080"/>
            <a:ext cx="7978775" cy="3922713"/>
          </a:xfrm>
        </p:spPr>
        <p:txBody>
          <a:bodyPr/>
          <a:lstStyle/>
          <a:p>
            <a:pPr indent="-468000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Ziel: </a:t>
            </a:r>
          </a:p>
          <a:p>
            <a:pPr marL="450000" lvl="2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e-AT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Optimaler handelspolitischer </a:t>
            </a:r>
            <a:r>
              <a:rPr lang="de-AT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de-AT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Mix, d.h. maximale Wohlfahrtsgewinne bei minimierten gesamtwirtschaftlichen Kosten.</a:t>
            </a:r>
            <a:br>
              <a:rPr lang="de-AT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AT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468000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Annahmen: </a:t>
            </a:r>
          </a:p>
          <a:p>
            <a:pPr marL="720000" lvl="2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</a:pPr>
            <a:r>
              <a:rPr lang="de-AT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Diskriminierende Maßnahmen führen zu höheren gesamtwirtschaftlichen Kosten als nichtdiskriminierende.</a:t>
            </a:r>
          </a:p>
          <a:p>
            <a:pPr marL="720000" lvl="2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Importrestriktionen stellen den Großteil der handelspolitischen Instrumente dar.</a:t>
            </a:r>
            <a:br>
              <a:rPr lang="de-AT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AT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468000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Folge: </a:t>
            </a:r>
          </a:p>
          <a:p>
            <a:pPr marL="450000" lvl="2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e-AT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 Mittelpunkt der normativen Handelspolitik steht der Abbau diskriminierender Maßnahmen, insbes. diskriminierender Importrestriktionen.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448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kern="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712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252" y="1294997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Handelsabkommen: Liberalisierung als Konzession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188384"/>
            <a:ext cx="7978775" cy="298332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Die Frage nach dem Warum: „Aufgeklärter Merkantilismus“</a:t>
            </a:r>
          </a:p>
          <a:p>
            <a:pPr marL="822325" lvl="1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Terms-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of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-Trade-Argument -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Committment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-Argument - Political Economy-Argument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Reziprozität (Ausnahme: „</a:t>
            </a:r>
            <a:r>
              <a:rPr lang="de-AT" b="1" kern="0" dirty="0" err="1">
                <a:solidFill>
                  <a:srgbClr val="000000"/>
                </a:solidFill>
                <a:ea typeface="ＭＳ Ｐゴシック" pitchFamily="-72" charset="-128"/>
              </a:rPr>
              <a:t>special</a:t>
            </a: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b="1" kern="0" dirty="0" err="1">
                <a:solidFill>
                  <a:srgbClr val="000000"/>
                </a:solidFill>
                <a:ea typeface="ＭＳ Ｐゴシック" pitchFamily="-72" charset="-128"/>
              </a:rPr>
              <a:t>and</a:t>
            </a: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 differential </a:t>
            </a:r>
            <a:r>
              <a:rPr lang="de-AT" b="1" kern="0" dirty="0" err="1">
                <a:solidFill>
                  <a:srgbClr val="000000"/>
                </a:solidFill>
                <a:ea typeface="ＭＳ Ｐゴシック" pitchFamily="-72" charset="-128"/>
              </a:rPr>
              <a:t>treatment</a:t>
            </a: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“, GSP)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Nichtdiskriminierung: </a:t>
            </a:r>
          </a:p>
          <a:p>
            <a:pPr marL="825750" lvl="2" indent="-285750"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Meistbegünstigung  (MFN,  Ausnahmen: „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enabling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clause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“ und „REIO“-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clause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) </a:t>
            </a:r>
          </a:p>
          <a:p>
            <a:pPr marL="825750" lvl="2" indent="-285750"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Inländergleichbehandlung (NT)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Zeitliche Dimension:</a:t>
            </a:r>
          </a:p>
          <a:p>
            <a:pPr marL="825750" lvl="2" indent="-285750"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Standstill und Rollback</a:t>
            </a:r>
          </a:p>
          <a:p>
            <a:pPr marL="825750" lvl="2" indent="-285750"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Verhandlungsrunden und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Built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-In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Agendas</a:t>
            </a:r>
            <a:endParaRPr lang="de-AT" sz="1600" kern="0" dirty="0">
              <a:solidFill>
                <a:srgbClr val="000000"/>
              </a:solidFill>
              <a:ea typeface="ＭＳ Ｐゴシック" pitchFamily="-72" charset="-128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Rechtliche Dimension: </a:t>
            </a:r>
          </a:p>
          <a:p>
            <a:pPr lvl="2"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Bindungswirkung und Streitschlichtung </a:t>
            </a:r>
          </a:p>
          <a:p>
            <a:pPr lvl="2"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Souveränitätsverlust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Weite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(uni-/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pluri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–/multilateral) </a:t>
            </a:r>
            <a:r>
              <a:rPr lang="de-AT" sz="1400" b="1" kern="0" dirty="0">
                <a:solidFill>
                  <a:srgbClr val="000000"/>
                </a:solidFill>
                <a:ea typeface="ＭＳ Ｐゴシック" pitchFamily="-72" charset="-128"/>
              </a:rPr>
              <a:t>vs.</a:t>
            </a: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Tiefe</a:t>
            </a: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(Kooperation vs. Integration) </a:t>
            </a:r>
            <a:r>
              <a:rPr lang="de-AT" sz="1400" b="1" kern="0" dirty="0">
                <a:solidFill>
                  <a:srgbClr val="000000"/>
                </a:solidFill>
                <a:ea typeface="ＭＳ Ｐゴシック" pitchFamily="-72" charset="-128"/>
              </a:rPr>
              <a:t>vs.</a:t>
            </a: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Höhe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417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Entwicklung des globalen Handelssystems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2" y="2147080"/>
            <a:ext cx="7978775" cy="3310213"/>
          </a:xfrm>
        </p:spPr>
        <p:txBody>
          <a:bodyPr/>
          <a:lstStyle/>
          <a:p>
            <a:pPr fontAlgn="base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1860 – 1914: Das „Goldene Zeitalter des Liberalismus“</a:t>
            </a:r>
          </a:p>
          <a:p>
            <a:pPr marL="900000" lvl="2" indent="-342900" fontAlgn="base">
              <a:lnSpc>
                <a:spcPct val="100000"/>
              </a:lnSpc>
              <a:spcAft>
                <a:spcPct val="0"/>
              </a:spcAft>
              <a:buClr>
                <a:srgbClr val="E6320F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Cobden-Chevalier Abkommen (1860)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1914-1944: Neo-Merkantilismus</a:t>
            </a:r>
          </a:p>
          <a:p>
            <a:pPr marL="842850" lvl="2" indent="-285750" fontAlgn="base">
              <a:lnSpc>
                <a:spcPct val="100000"/>
              </a:lnSpc>
              <a:spcAft>
                <a:spcPct val="0"/>
              </a:spcAft>
              <a:buClr>
                <a:srgbClr val="E6320F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Völkerbundkonferenz (1927)</a:t>
            </a:r>
          </a:p>
          <a:p>
            <a:pPr marL="842850" lvl="2" indent="-285750" fontAlgn="base">
              <a:lnSpc>
                <a:spcPct val="100000"/>
              </a:lnSpc>
              <a:spcAft>
                <a:spcPct val="0"/>
              </a:spcAft>
              <a:buClr>
                <a:srgbClr val="E6320F"/>
              </a:buClr>
            </a:pP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Smoot-Hawley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Act (1930)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1944-2001: Auf dem Weg zum globalen Handelssystem</a:t>
            </a:r>
          </a:p>
          <a:p>
            <a:pPr marL="900000" lvl="2" indent="-342900" fontAlgn="base">
              <a:lnSpc>
                <a:spcPct val="100000"/>
              </a:lnSpc>
              <a:spcAft>
                <a:spcPct val="0"/>
              </a:spcAft>
              <a:buClr>
                <a:srgbClr val="E6320F"/>
              </a:buClr>
            </a:pP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Bretton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Woods: IMF und Weltbank (1944)</a:t>
            </a:r>
          </a:p>
          <a:p>
            <a:pPr marL="900000" lvl="2" indent="-342900" fontAlgn="base">
              <a:lnSpc>
                <a:spcPct val="100000"/>
              </a:lnSpc>
              <a:spcAft>
                <a:spcPct val="0"/>
              </a:spcAft>
              <a:buClr>
                <a:srgbClr val="E6320F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Havanna-Charta: Von der ITO zum GATT (1947-48)</a:t>
            </a:r>
          </a:p>
          <a:p>
            <a:pPr marL="900000" lvl="2" indent="-342900" fontAlgn="base">
              <a:lnSpc>
                <a:spcPct val="100000"/>
              </a:lnSpc>
              <a:spcAft>
                <a:spcPct val="0"/>
              </a:spcAft>
              <a:buClr>
                <a:srgbClr val="E6320F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Uruguay-Runde: Vom GATT zur WTO (1982-95)</a:t>
            </a:r>
          </a:p>
          <a:p>
            <a:pPr marL="900000" lvl="2" indent="-342900" fontAlgn="base">
              <a:lnSpc>
                <a:spcPct val="100000"/>
              </a:lnSpc>
              <a:spcAft>
                <a:spcPct val="0"/>
              </a:spcAft>
              <a:buClr>
                <a:srgbClr val="E6320F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WTO-Mitgliedschaft Chinas (2001)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2001-… </a:t>
            </a:r>
            <a:r>
              <a:rPr lang="de-AT" b="1" kern="0" dirty="0" err="1">
                <a:solidFill>
                  <a:srgbClr val="000000"/>
                </a:solidFill>
                <a:ea typeface="ＭＳ Ｐゴシック" pitchFamily="-72" charset="-128"/>
              </a:rPr>
              <a:t>What</a:t>
            </a: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b="1" kern="0" dirty="0" err="1">
                <a:solidFill>
                  <a:srgbClr val="000000"/>
                </a:solidFill>
                <a:ea typeface="ＭＳ Ｐゴシック" pitchFamily="-72" charset="-128"/>
              </a:rPr>
              <a:t>next</a:t>
            </a: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?</a:t>
            </a:r>
          </a:p>
          <a:p>
            <a:pPr marL="900000" lvl="2" indent="-285750" fontAlgn="base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Doha-Runde (2001-2013/15)</a:t>
            </a:r>
          </a:p>
          <a:p>
            <a:pPr marL="900000" lvl="2" indent="-285750" fontAlgn="base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17 neue Mitglieder (Saudi Arabien 2005, Russland 2012)</a:t>
            </a:r>
          </a:p>
          <a:p>
            <a:pPr marL="900000" lvl="2" indent="-285750" fontAlgn="base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</a:pP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Appellate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Body Krise (2020)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01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Dimensionen des globalen Handelssystems seit dem 2.WK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2160349"/>
            <a:ext cx="7978775" cy="3922713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19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Weite:   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1948:        23 GATT-Vertragsparteien</a:t>
            </a:r>
          </a:p>
          <a:p>
            <a:pPr marL="1079500" lvl="1" indent="-542925" fontAlgn="base">
              <a:lnSpc>
                <a:spcPct val="124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           Heute:  164 WTO-Mitglieder (zuletzt 2018 Afghanistan) </a:t>
            </a:r>
          </a:p>
          <a:p>
            <a:pPr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19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Höhe</a:t>
            </a: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(</a:t>
            </a:r>
            <a:r>
              <a:rPr lang="de-AT" sz="1700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durchschnittl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. Zollbelastung): </a:t>
            </a:r>
            <a:endParaRPr lang="de-AT" sz="1900" kern="0" dirty="0">
              <a:solidFill>
                <a:srgbClr val="000000"/>
              </a:solidFill>
              <a:latin typeface="+mj-lt"/>
              <a:ea typeface="ＭＳ Ｐゴシック" pitchFamily="-72" charset="-128"/>
            </a:endParaRPr>
          </a:p>
          <a:p>
            <a:pPr marL="536575" lvl="1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de-AT" sz="16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	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1948:     ca. 40%</a:t>
            </a:r>
          </a:p>
          <a:p>
            <a:pPr marL="536575" lvl="1" indent="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	 Heute:  ca.    4% (2016: 2,6%)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19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Tiefe</a:t>
            </a:r>
            <a:r>
              <a:rPr lang="de-AT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:  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1948-1961: „</a:t>
            </a:r>
            <a:r>
              <a:rPr lang="de-AT" sz="1700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Tariffs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</a:t>
            </a:r>
            <a:r>
              <a:rPr lang="de-AT" sz="1700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only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“</a:t>
            </a:r>
          </a:p>
          <a:p>
            <a:pPr marL="536575" lvl="1"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	1967 (Kennedy-Runde): Antidumping, NTBs, GSP</a:t>
            </a:r>
          </a:p>
          <a:p>
            <a:pPr marL="536575" lvl="1"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	1979 (Tokio-Runde): Zivilluftfahrt, Exportsubventionen, NTBs</a:t>
            </a:r>
          </a:p>
          <a:p>
            <a:pPr marL="536575" lvl="1"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	1995 (Uruguay-Runde): WTO, GATS, TRIPS, TRIMS, AA, ATC, DSU</a:t>
            </a:r>
          </a:p>
          <a:p>
            <a:pPr marL="536575" lvl="1"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	2013/15 (Doha-Runde): Handelserleichterungen</a:t>
            </a:r>
          </a:p>
          <a:p>
            <a:pPr marL="536575" lvl="1"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	2021?: Fischerei, </a:t>
            </a:r>
            <a:r>
              <a:rPr lang="de-AT" sz="1700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Pharma</a:t>
            </a:r>
            <a:r>
              <a:rPr lang="de-AT" sz="17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, Digitaler Handel, Investitionserleichterungen, ….</a:t>
            </a:r>
            <a:endParaRPr lang="de-DE" sz="1700" kern="0" dirty="0">
              <a:solidFill>
                <a:srgbClr val="000000"/>
              </a:solidFill>
              <a:latin typeface="+mj-lt"/>
              <a:ea typeface="ＭＳ Ｐゴシック" pitchFamily="-72" charset="-128"/>
            </a:endParaRPr>
          </a:p>
          <a:p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345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04979"/>
            <a:ext cx="7978525" cy="58478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Präferenzielle Liberalisierung: Formen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4947692"/>
              </p:ext>
            </p:extLst>
          </p:nvPr>
        </p:nvGraphicFramePr>
        <p:xfrm>
          <a:off x="539750" y="2442251"/>
          <a:ext cx="7978775" cy="30876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1863429604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314565668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3174579649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721469928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257134772"/>
                    </a:ext>
                  </a:extLst>
                </a:gridCol>
              </a:tblGrid>
              <a:tr h="82338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/>
                        <a:t>Abschaffung Binnenzölle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/>
                        <a:t>Gemeinsamer Außenzoll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/>
                        <a:t>Faktormobilität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/>
                        <a:t>Harmonisierte</a:t>
                      </a:r>
                      <a:r>
                        <a:rPr lang="de-AT" sz="1000" baseline="0" dirty="0"/>
                        <a:t>/ </a:t>
                      </a:r>
                      <a:r>
                        <a:rPr lang="de-AT" sz="1000" dirty="0"/>
                        <a:t>Gemeinsame  Wirtschaftspolitik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452320"/>
                  </a:ext>
                </a:extLst>
              </a:tr>
              <a:tr h="556547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/>
                        <a:t>Freihandelsabkommen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315375"/>
                  </a:ext>
                </a:extLst>
              </a:tr>
              <a:tr h="556547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/>
                        <a:t>Zollunion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26819"/>
                  </a:ext>
                </a:extLst>
              </a:tr>
              <a:tr h="594666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/>
                        <a:t>Gemeinsamer Markt</a:t>
                      </a:r>
                    </a:p>
                    <a:p>
                      <a:pPr algn="ctr"/>
                      <a:r>
                        <a:rPr lang="de-AT" sz="1100" b="1" dirty="0"/>
                        <a:t>(Binnenmarkt)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18241"/>
                  </a:ext>
                </a:extLst>
              </a:tr>
              <a:tr h="556547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/>
                        <a:t>Wirtschaftsunion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72461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666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830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Präferenzielle Liberalisierung: Überblick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2151640"/>
            <a:ext cx="7978775" cy="3922713"/>
          </a:xfrm>
        </p:spPr>
        <p:txBody>
          <a:bodyPr/>
          <a:lstStyle/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Verhältnis zur WTO: </a:t>
            </a:r>
          </a:p>
          <a:p>
            <a:pPr marL="540000" lvl="2" fontAlgn="base">
              <a:lnSpc>
                <a:spcPct val="100000"/>
              </a:lnSpc>
              <a:spcAft>
                <a:spcPts val="300"/>
              </a:spcAft>
              <a:buClr>
                <a:srgbClr val="FF0000"/>
              </a:buClr>
            </a:pP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Rechtlich: 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MFN-Verstoß, daher GATT Art. XXIV „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Waiver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“</a:t>
            </a:r>
          </a:p>
          <a:p>
            <a:pPr marL="540000" lvl="2" fontAlgn="base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Inhaltlich: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ambivalent, kann positiv oder negativ („Spaghetti Bowl“-Effekt) sein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Historische Entwicklung: </a:t>
            </a:r>
          </a:p>
          <a:p>
            <a:pPr marL="536575" lvl="1" indent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None/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1948: 0      1985: 27      1995: 80      Heute: 450+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Weite: 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Von bilateralen FTAs über regionale Integration (EU, RCEP, ANZCERTA,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AfCFTA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) bis zu „Mega-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Regionals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“ (CPTPP)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ea typeface="ＭＳ Ｐゴシック" pitchFamily="-72" charset="-128"/>
              </a:rPr>
              <a:t>Ökonomisch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(J.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Viner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1950: „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Theory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of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the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2nd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best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“):</a:t>
            </a:r>
          </a:p>
          <a:p>
            <a:pPr marL="630000" lvl="2" indent="-34290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</a:pP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Trade </a:t>
            </a:r>
            <a:r>
              <a:rPr lang="de-AT" sz="1600" b="1" kern="0" dirty="0" err="1">
                <a:solidFill>
                  <a:srgbClr val="000000"/>
                </a:solidFill>
                <a:ea typeface="ＭＳ Ｐゴシック" pitchFamily="-72" charset="-128"/>
              </a:rPr>
              <a:t>Creation</a:t>
            </a: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   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- Wohlstandsplus durch Handelsschaffung</a:t>
            </a:r>
          </a:p>
          <a:p>
            <a:pPr marL="630000" lvl="2" indent="-34290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</a:pP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Trade Diversion 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- Wohlstandsminus durch Handelsumlenkung</a:t>
            </a:r>
          </a:p>
          <a:p>
            <a:pPr marL="630000" lvl="2" indent="-34290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</a:pPr>
            <a:r>
              <a:rPr lang="de-AT" sz="1600" b="1" kern="0" dirty="0">
                <a:solidFill>
                  <a:srgbClr val="000000"/>
                </a:solidFill>
                <a:ea typeface="ＭＳ Ｐゴシック" pitchFamily="-72" charset="-128"/>
              </a:rPr>
              <a:t>Nettowohlfahrtseffekt:</a:t>
            </a:r>
          </a:p>
          <a:p>
            <a:pPr marL="972000" lvl="3" indent="-34290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Für Mitglieder  immer geringer als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erga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1600" kern="0" dirty="0" err="1">
                <a:solidFill>
                  <a:srgbClr val="000000"/>
                </a:solidFill>
                <a:ea typeface="ＭＳ Ｐゴシック" pitchFamily="-72" charset="-128"/>
              </a:rPr>
              <a:t>omnes</a:t>
            </a: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 und u.U. sogar negativ</a:t>
            </a:r>
          </a:p>
          <a:p>
            <a:pPr marL="972000" lvl="3" indent="-34290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AT" sz="1600" kern="0" dirty="0">
                <a:solidFill>
                  <a:srgbClr val="000000"/>
                </a:solidFill>
                <a:ea typeface="ＭＳ Ｐゴシック" pitchFamily="-72" charset="-128"/>
              </a:rPr>
              <a:t>Für Nichtmitglieder immer negativ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99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kern="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438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Europäische Integration: Historischer Überblick 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8205" y="2487613"/>
            <a:ext cx="3501376" cy="297656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22</a:t>
            </a:fld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46516"/>
              </p:ext>
            </p:extLst>
          </p:nvPr>
        </p:nvGraphicFramePr>
        <p:xfrm>
          <a:off x="1659731" y="1986343"/>
          <a:ext cx="573906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766">
                  <a:extLst>
                    <a:ext uri="{9D8B030D-6E8A-4147-A177-3AD203B41FA5}">
                      <a16:colId xmlns:a16="http://schemas.microsoft.com/office/drawing/2014/main" val="1657567536"/>
                    </a:ext>
                  </a:extLst>
                </a:gridCol>
                <a:gridCol w="1112650">
                  <a:extLst>
                    <a:ext uri="{9D8B030D-6E8A-4147-A177-3AD203B41FA5}">
                      <a16:colId xmlns:a16="http://schemas.microsoft.com/office/drawing/2014/main" val="3290854900"/>
                    </a:ext>
                  </a:extLst>
                </a:gridCol>
                <a:gridCol w="1483533">
                  <a:extLst>
                    <a:ext uri="{9D8B030D-6E8A-4147-A177-3AD203B41FA5}">
                      <a16:colId xmlns:a16="http://schemas.microsoft.com/office/drawing/2014/main" val="3825521107"/>
                    </a:ext>
                  </a:extLst>
                </a:gridCol>
                <a:gridCol w="1451135">
                  <a:extLst>
                    <a:ext uri="{9D8B030D-6E8A-4147-A177-3AD203B41FA5}">
                      <a16:colId xmlns:a16="http://schemas.microsoft.com/office/drawing/2014/main" val="4274835109"/>
                    </a:ext>
                  </a:extLst>
                </a:gridCol>
                <a:gridCol w="949980">
                  <a:extLst>
                    <a:ext uri="{9D8B030D-6E8A-4147-A177-3AD203B41FA5}">
                      <a16:colId xmlns:a16="http://schemas.microsoft.com/office/drawing/2014/main" val="3817450855"/>
                    </a:ext>
                  </a:extLst>
                </a:gridCol>
              </a:tblGrid>
              <a:tr h="273014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Tiefe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Weite/Mitglieder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93957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57769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Zollunion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36850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Erweiterung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59474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Erweiterung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94937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EEA, Schengen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Erweiterung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249958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Binnenmarkt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09074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Maastricht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WWU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37717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Erweiterung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02609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Währungsunion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29584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Erweiterung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40011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Erweiterung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259109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Lissabon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5841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Euro-Plus-Pakt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39588"/>
                  </a:ext>
                </a:extLst>
              </a:tr>
              <a:tr h="134755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Erweiterung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99205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pPr algn="ctr"/>
                      <a:r>
                        <a:rPr lang="de-AT" sz="1200" b="1" i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200" b="1" i="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i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NGEU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i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Brexit</a:t>
                      </a:r>
                      <a:endParaRPr lang="de-AT" sz="1200" b="1" i="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i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9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8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Europäische Integration: Integrationsvorteile für Österreich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2147080"/>
            <a:ext cx="7978775" cy="3922713"/>
          </a:xfrm>
        </p:spPr>
        <p:txBody>
          <a:bodyPr/>
          <a:lstStyle/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WIFO 2019:</a:t>
            </a:r>
          </a:p>
          <a:p>
            <a:pPr marL="504000" lvl="2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Intra-EU-Exporte: +46%</a:t>
            </a:r>
          </a:p>
          <a:p>
            <a:pPr marL="504000" lvl="2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Reales BIP: +16%</a:t>
            </a:r>
          </a:p>
          <a:p>
            <a:pPr marL="504000" lvl="2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Beschäftigung: +13% (+430.000 Arbeitsplätze)</a:t>
            </a:r>
          </a:p>
          <a:p>
            <a:pPr marL="504000" lvl="2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</a:pPr>
            <a:r>
              <a:rPr lang="de-AT" sz="16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Inflation: -2,4%</a:t>
            </a:r>
          </a:p>
          <a:p>
            <a:pPr lvl="1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AT" b="1" kern="0" dirty="0">
              <a:solidFill>
                <a:srgbClr val="000000"/>
              </a:solidFill>
              <a:latin typeface="+mj-lt"/>
              <a:ea typeface="ＭＳ Ｐゴシック" pitchFamily="-72" charset="-128"/>
            </a:endParaRP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Wachstumsdifferential Österreich-Schweiz (Breuss 2005):</a:t>
            </a:r>
          </a:p>
          <a:p>
            <a:pPr marL="252000" lvl="1" indent="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de-AT" sz="16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1981-1991: Ö   +2 %Punkte BIP</a:t>
            </a:r>
          </a:p>
          <a:p>
            <a:pPr marL="252000" lvl="1" indent="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de-AT" sz="16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1991-2006: Ö +30 %Punkte BIP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465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CETA und </a:t>
            </a:r>
            <a:r>
              <a:rPr lang="de-AT" b="1" kern="0" dirty="0" err="1">
                <a:solidFill>
                  <a:srgbClr val="FF0000"/>
                </a:solidFill>
                <a:ea typeface="ＭＳ Ｐゴシック" pitchFamily="-72" charset="-128"/>
              </a:rPr>
              <a:t>Mercosur</a:t>
            </a: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kern="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5098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EU-Handelspolitik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2147080"/>
            <a:ext cx="7978775" cy="392271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dirty="0">
                <a:ea typeface="Verdana" panose="020B0604030504040204" pitchFamily="34" charset="0"/>
                <a:cs typeface="Verdana" panose="020B0604030504040204" pitchFamily="34" charset="0"/>
              </a:rPr>
              <a:t>Rahmenbedingungen: </a:t>
            </a:r>
            <a:r>
              <a:rPr lang="de-AT" dirty="0">
                <a:ea typeface="Verdana" panose="020B0604030504040204" pitchFamily="34" charset="0"/>
                <a:cs typeface="Verdana" panose="020B0604030504040204" pitchFamily="34" charset="0"/>
              </a:rPr>
              <a:t>EU ist …</a:t>
            </a:r>
          </a:p>
          <a:p>
            <a:pPr marL="504000" lvl="2">
              <a:lnSpc>
                <a:spcPct val="90000"/>
              </a:lnSpc>
              <a:spcAft>
                <a:spcPts val="3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… größter Exporteur und Importeur von Gütern und  Dienstleistungen</a:t>
            </a:r>
          </a:p>
          <a:p>
            <a:pPr marL="504000" lvl="2">
              <a:lnSpc>
                <a:spcPct val="90000"/>
              </a:lnSpc>
              <a:spcAft>
                <a:spcPts val="3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… größter Investor und größter Investitionsempfänger</a:t>
            </a:r>
          </a:p>
          <a:p>
            <a:pPr marL="504000" lvl="2">
              <a:lnSpc>
                <a:spcPct val="90000"/>
              </a:lnSpc>
              <a:spcAft>
                <a:spcPts val="3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… wichtigster Handelspartner von 80 Staaten (USA: 20)</a:t>
            </a:r>
          </a:p>
          <a:p>
            <a:pPr marL="504000" lvl="2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… größter Abnehmer von Waren aus Entwicklungsländern (mehr als USA, CDA, JAP und China zusammen …)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dirty="0">
                <a:ea typeface="Verdana" panose="020B0604030504040204" pitchFamily="34" charset="0"/>
                <a:cs typeface="Verdana" panose="020B0604030504040204" pitchFamily="34" charset="0"/>
              </a:rPr>
              <a:t>Rechtsgrundlagen:</a:t>
            </a:r>
          </a:p>
          <a:p>
            <a:pPr marL="504000" lvl="2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Art. 206, 207 AEUV: 1. Säule, qualifizierte Mehrheit</a:t>
            </a:r>
          </a:p>
          <a:p>
            <a:pPr marL="504000" lvl="2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Art. 28 AEUV: Gemeinsamer Zolltarif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b="1" dirty="0">
                <a:ea typeface="Verdana" panose="020B0604030504040204" pitchFamily="34" charset="0"/>
                <a:cs typeface="Verdana" panose="020B0604030504040204" pitchFamily="34" charset="0"/>
              </a:rPr>
              <a:t>EU-Handelsstrategien:</a:t>
            </a:r>
          </a:p>
          <a:p>
            <a:pPr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1999 (Pascal Lamy): „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Managed</a:t>
            </a: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Globalization</a:t>
            </a: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2006 (Peter 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Mandelson</a:t>
            </a: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): „Global Europe“</a:t>
            </a:r>
          </a:p>
          <a:p>
            <a:pPr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2015 (Cecilia 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Malmström</a:t>
            </a: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): „Trade 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 All“</a:t>
            </a:r>
          </a:p>
          <a:p>
            <a:pPr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2021 (Valdis 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Dombrovskis</a:t>
            </a: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): „Open Strategic 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Autonomy</a:t>
            </a:r>
            <a:r>
              <a:rPr lang="de-AT" sz="1400" dirty="0"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indent="0">
              <a:lnSpc>
                <a:spcPct val="110000"/>
              </a:lnSpc>
              <a:spcAft>
                <a:spcPts val="0"/>
              </a:spcAft>
              <a:buNone/>
            </a:pPr>
            <a:endParaRPr lang="de-AT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0507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263" y="1311548"/>
            <a:ext cx="7978525" cy="521178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EU-Handelsabkommen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706125" y="2213713"/>
            <a:ext cx="3812400" cy="40648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AT" sz="1600" b="1" dirty="0"/>
              <a:t>(Provisorisch) in Kraft: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/>
              <a:t>45 (große) Abkommen mit 77 Partnern, darunter 6 der 10 wichtigsten Handels-partner,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E6EFF3">
                    <a:lumMod val="10000"/>
                  </a:srgbClr>
                </a:solidFill>
              </a:rPr>
              <a:t>decken rund 40% des EU-Handels ab.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AT" sz="1600" b="1" dirty="0">
                <a:solidFill>
                  <a:srgbClr val="E6EFF3">
                    <a:lumMod val="10000"/>
                  </a:srgbClr>
                </a:solidFill>
              </a:rPr>
              <a:t>Offene Themen (Auswahl):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E6EFF3">
                    <a:lumMod val="10000"/>
                  </a:srgbClr>
                </a:solidFill>
              </a:rPr>
              <a:t>Regulatorische Zusammenarbeit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E6EFF3">
                    <a:lumMod val="10000"/>
                  </a:srgbClr>
                </a:solidFill>
              </a:rPr>
              <a:t>Nachhaltigkeitskapitel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E6EFF3">
                    <a:lumMod val="10000"/>
                  </a:srgbClr>
                </a:solidFill>
              </a:rPr>
              <a:t>Umsetzung: CTEO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AT" sz="1600" b="1" dirty="0">
                <a:solidFill>
                  <a:srgbClr val="E6EFF3">
                    <a:lumMod val="10000"/>
                  </a:srgbClr>
                </a:solidFill>
              </a:rPr>
              <a:t>Handelspolitische Schwerpunkte (Auswahl):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E6EFF3">
                    <a:lumMod val="10000"/>
                  </a:srgbClr>
                </a:solidFill>
              </a:rPr>
              <a:t>Trade Defense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E6EFF3">
                    <a:lumMod val="10000"/>
                  </a:srgbClr>
                </a:solidFill>
              </a:rPr>
              <a:t>Lieferkettenverantwortung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E6EFF3">
                    <a:lumMod val="10000"/>
                  </a:srgbClr>
                </a:solidFill>
              </a:rPr>
              <a:t>CBAM</a:t>
            </a:r>
          </a:p>
          <a:p>
            <a:pPr marL="252000" lvl="1" indent="0">
              <a:spcAft>
                <a:spcPts val="300"/>
              </a:spcAft>
              <a:buClr>
                <a:srgbClr val="C00000"/>
              </a:buClr>
              <a:buNone/>
            </a:pPr>
            <a:endParaRPr lang="de-AT" sz="1600" dirty="0">
              <a:solidFill>
                <a:srgbClr val="E6EFF3">
                  <a:lumMod val="10000"/>
                </a:srgbClr>
              </a:solidFill>
            </a:endParaRPr>
          </a:p>
          <a:p>
            <a:pPr lvl="2">
              <a:buClr>
                <a:srgbClr val="C00000"/>
              </a:buClr>
            </a:pPr>
            <a:endParaRPr lang="de-AT" dirty="0"/>
          </a:p>
          <a:p>
            <a:pPr marL="504000" lvl="2" indent="0">
              <a:buClr>
                <a:srgbClr val="C00000"/>
              </a:buClr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183563" y="6386513"/>
            <a:ext cx="960437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26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2" y="2213713"/>
            <a:ext cx="3973623" cy="41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252" y="1311281"/>
            <a:ext cx="7978525" cy="517519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TTIP: Studien zu Effekten auf Österreich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0252" y="2186907"/>
            <a:ext cx="7978775" cy="2976125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ClrTx/>
              <a:buNone/>
            </a:pPr>
            <a:r>
              <a:rPr lang="de-AT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Francois/</a:t>
            </a:r>
            <a:r>
              <a:rPr lang="de-AT" sz="1600" i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Pindyuk</a:t>
            </a:r>
            <a:r>
              <a:rPr lang="de-AT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2013        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BIP: 		+  1,7%     		(„</a:t>
            </a:r>
            <a:r>
              <a:rPr lang="de-AT" sz="160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Tariffs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60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“: + 0,02%)</a:t>
            </a:r>
          </a:p>
          <a:p>
            <a:pPr marL="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Jobs:   		+  1,0%  (+21.000)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Löhne: 	+  1,0%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Tx/>
              <a:buNone/>
            </a:pPr>
            <a:endParaRPr lang="de-AT" sz="900" i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ClrTx/>
              <a:buNone/>
            </a:pPr>
            <a:r>
              <a:rPr lang="de-AT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ifo 2014 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BIP:	    	+  2,7%	  	(„</a:t>
            </a:r>
            <a:r>
              <a:rPr lang="de-AT" sz="160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Tariffs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60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“: + 0,05%)</a:t>
            </a:r>
          </a:p>
          <a:p>
            <a:pPr marL="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		       Jobs:    		+  0,5%  (+12.000)		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Löhne: 	+  0,8%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</a:pPr>
            <a:endParaRPr lang="de-AT" sz="9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ClrTx/>
              <a:buNone/>
            </a:pPr>
            <a:r>
              <a:rPr lang="de-AT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CEPR 2015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       	       BIP:	    	+  0,8%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Löhne:  	+  0,9%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</a:pPr>
            <a:endParaRPr lang="de-AT" sz="9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ClrTx/>
              <a:buNone/>
            </a:pPr>
            <a:r>
              <a:rPr lang="de-AT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IHS/ÖFSE 2016</a:t>
            </a: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       BIP:      		+ 0,1%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AT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Jobs:     	-  0,03%  (-1.120)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</a:pPr>
            <a:endParaRPr lang="de-AT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dirty="0">
                <a:ea typeface="Verdana" panose="020B0604030504040204" pitchFamily="34" charset="0"/>
                <a:cs typeface="Verdana" panose="020B0604030504040204" pitchFamily="34" charset="0"/>
              </a:rPr>
              <a:t>Studien ergeben moderate aber signifikante positive Wirkungen, die stark vom Ambitionsgrad abhängen und erheblich mit Investitionsflüssen im Zusammenhang stehen. 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Kein Interesse an „TTIP light“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Erklärt Aufnahme von Investitionsschutzregeln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Macht Kritik zur selbsterfüllenden Prognose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701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chemeClr val="tx1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kern="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2218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546009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Der Neo-Merkantilismus von Donald Trump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2" y="2139376"/>
            <a:ext cx="3032080" cy="162714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" y="4042265"/>
            <a:ext cx="3075771" cy="1757189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009558" y="2174961"/>
            <a:ext cx="4508969" cy="4525963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rgbClr val="338E9C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rgbClr val="338E9C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de-AT" sz="1600" b="1" dirty="0"/>
              <a:t>Zur Erinnerung:</a:t>
            </a:r>
          </a:p>
          <a:p>
            <a:pPr marL="5715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de-AT" sz="1600" dirty="0"/>
              <a:t>Handelsbilanz als Zielgröße</a:t>
            </a:r>
          </a:p>
          <a:p>
            <a:pPr marL="5715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de-AT" sz="1600" dirty="0"/>
              <a:t>+ </a:t>
            </a:r>
            <a:r>
              <a:rPr lang="de-AT" sz="1600" dirty="0" err="1"/>
              <a:t>Nullsummmenspiel</a:t>
            </a:r>
            <a:r>
              <a:rPr lang="de-AT" sz="1600" dirty="0"/>
              <a:t> statt </a:t>
            </a:r>
            <a:r>
              <a:rPr lang="de-AT" sz="1600" dirty="0" err="1"/>
              <a:t>win</a:t>
            </a:r>
            <a:r>
              <a:rPr lang="de-AT" sz="1600" dirty="0"/>
              <a:t>-</a:t>
            </a:r>
            <a:r>
              <a:rPr lang="de-AT" sz="1600" dirty="0" err="1"/>
              <a:t>win</a:t>
            </a:r>
            <a:r>
              <a:rPr lang="de-AT" sz="1600" dirty="0"/>
              <a:t>-Situation</a:t>
            </a:r>
          </a:p>
          <a:p>
            <a:pPr marL="5715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de-AT" sz="1600" dirty="0"/>
              <a:t>+ Dominanz statt Kooperation</a:t>
            </a:r>
          </a:p>
          <a:p>
            <a:pPr marL="5715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de-AT" sz="1600" dirty="0"/>
              <a:t>+ Maximieren von Macht statt Wohlfahrt </a:t>
            </a:r>
          </a:p>
          <a:p>
            <a:pPr marL="5715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de-AT" sz="1600" dirty="0"/>
              <a:t>+ Berufen auf Nationale Sicherheit</a:t>
            </a:r>
          </a:p>
          <a:p>
            <a:pPr marL="57150" indent="0">
              <a:lnSpc>
                <a:spcPct val="120000"/>
              </a:lnSpc>
              <a:spcAft>
                <a:spcPts val="300"/>
              </a:spcAft>
              <a:buNone/>
            </a:pPr>
            <a:endParaRPr lang="de-AT" dirty="0"/>
          </a:p>
          <a:p>
            <a:pPr marL="57150" indent="0">
              <a:buNone/>
            </a:pPr>
            <a:endParaRPr lang="de-AT" dirty="0"/>
          </a:p>
          <a:p>
            <a:pPr marL="57150" indent="0">
              <a:buNone/>
            </a:pP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248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kern="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2634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Die Kosten des </a:t>
            </a:r>
            <a:r>
              <a:rPr lang="de-AT" dirty="0" err="1">
                <a:solidFill>
                  <a:srgbClr val="FF0000"/>
                </a:solidFill>
              </a:rPr>
              <a:t>Trump‘schen</a:t>
            </a:r>
            <a:r>
              <a:rPr lang="de-AT" dirty="0">
                <a:solidFill>
                  <a:srgbClr val="FF0000"/>
                </a:solidFill>
              </a:rPr>
              <a:t> Merkantilismus 1</a:t>
            </a:r>
            <a:br>
              <a:rPr lang="de-AT" dirty="0">
                <a:solidFill>
                  <a:srgbClr val="FF0000"/>
                </a:solidFill>
              </a:rPr>
            </a:br>
            <a:r>
              <a:rPr lang="de-AT" dirty="0">
                <a:solidFill>
                  <a:srgbClr val="FF0000"/>
                </a:solidFill>
              </a:rPr>
              <a:t>Effekte eines Handelskriegs mit China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9751" y="3196258"/>
            <a:ext cx="7978775" cy="155927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234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Die Kosten des </a:t>
            </a:r>
            <a:r>
              <a:rPr lang="de-AT" dirty="0" err="1">
                <a:solidFill>
                  <a:srgbClr val="FF0000"/>
                </a:solidFill>
              </a:rPr>
              <a:t>Trump‘schen</a:t>
            </a:r>
            <a:r>
              <a:rPr lang="de-AT" dirty="0">
                <a:solidFill>
                  <a:srgbClr val="FF0000"/>
                </a:solidFill>
              </a:rPr>
              <a:t> Merkantilismus 2</a:t>
            </a:r>
            <a:br>
              <a:rPr lang="de-AT" dirty="0">
                <a:solidFill>
                  <a:srgbClr val="FF0000"/>
                </a:solidFill>
              </a:rPr>
            </a:br>
            <a:r>
              <a:rPr lang="de-AT" dirty="0">
                <a:solidFill>
                  <a:srgbClr val="FF0000"/>
                </a:solidFill>
              </a:rPr>
              <a:t>Effekte von Zöllen gegen EU-Importe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9751" y="3196832"/>
            <a:ext cx="7978775" cy="155812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0068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300927"/>
            <a:ext cx="7978525" cy="622091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Die Kosten des </a:t>
            </a:r>
            <a:r>
              <a:rPr lang="de-AT" dirty="0" err="1">
                <a:solidFill>
                  <a:srgbClr val="FF0000"/>
                </a:solidFill>
              </a:rPr>
              <a:t>Trump‘schen</a:t>
            </a:r>
            <a:r>
              <a:rPr lang="de-AT" dirty="0">
                <a:solidFill>
                  <a:srgbClr val="FF0000"/>
                </a:solidFill>
              </a:rPr>
              <a:t> Merkantilismus 3</a:t>
            </a:r>
            <a:br>
              <a:rPr lang="de-AT" dirty="0">
                <a:solidFill>
                  <a:srgbClr val="FF0000"/>
                </a:solidFill>
              </a:rPr>
            </a:br>
            <a:r>
              <a:rPr lang="de-AT" dirty="0">
                <a:solidFill>
                  <a:srgbClr val="FF0000"/>
                </a:solidFill>
              </a:rPr>
              <a:t>Interne Kosten von Waschmaschinenzöllen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3258155"/>
            <a:ext cx="3635758" cy="171253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67" y="3258047"/>
            <a:ext cx="3643348" cy="171253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4200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chemeClr val="tx1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kern="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7125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7626"/>
            <a:ext cx="7978525" cy="502466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Was tun mit Globalisierungsverlierern?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2225246"/>
            <a:ext cx="7978775" cy="3922713"/>
          </a:xfrm>
        </p:spPr>
        <p:txBody>
          <a:bodyPr/>
          <a:lstStyle/>
          <a:p>
            <a:pPr marL="536575" indent="-536575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Der totalitäre Ansatz:</a:t>
            </a:r>
          </a:p>
          <a:p>
            <a:pPr marL="536575" lvl="1" indent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None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„Wer (die Polizei) zahlt schafft an.“</a:t>
            </a:r>
          </a:p>
          <a:p>
            <a:pPr marL="536575" indent="-536575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Der liberale Ansatz: </a:t>
            </a:r>
          </a:p>
          <a:p>
            <a:pPr marL="536575" lvl="1" indent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None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„The </a:t>
            </a:r>
            <a:r>
              <a:rPr lang="de-AT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winner</a:t>
            </a: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</a:t>
            </a:r>
            <a:r>
              <a:rPr lang="de-AT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takes</a:t>
            </a: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</a:t>
            </a:r>
            <a:r>
              <a:rPr lang="de-AT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it</a:t>
            </a: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all.“</a:t>
            </a:r>
          </a:p>
          <a:p>
            <a:pPr marL="536575" indent="-536575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Der soziale Ansatz: </a:t>
            </a:r>
          </a:p>
          <a:p>
            <a:pPr marL="536575" lvl="1" indent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None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„Wir werden niemanden zurücklassen.“</a:t>
            </a:r>
          </a:p>
          <a:p>
            <a:pPr marL="536575" indent="-536575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Der Anti-Globalisierungsansatz:</a:t>
            </a:r>
          </a:p>
          <a:p>
            <a:pPr marL="536575" lvl="1" indent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None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„Dann halt nicht.“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3395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511175"/>
          </a:xfrm>
        </p:spPr>
        <p:txBody>
          <a:bodyPr/>
          <a:lstStyle/>
          <a:p>
            <a:r>
              <a:rPr lang="de-AT" sz="2600" dirty="0">
                <a:solidFill>
                  <a:srgbClr val="FF0000"/>
                </a:solidFill>
              </a:rPr>
              <a:t>André Sapir: Europäische Sozialmodelle 2006</a:t>
            </a:r>
            <a:endParaRPr lang="de-DE" sz="2600" dirty="0">
              <a:solidFill>
                <a:srgbClr val="FF0000"/>
              </a:solidFill>
            </a:endParaRP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8256" y="2634138"/>
            <a:ext cx="6822015" cy="2719052"/>
          </a:xfrm>
          <a:prstGeom prst="rect">
            <a:avLst/>
          </a:prstGeom>
        </p:spPr>
      </p:pic>
      <p:sp>
        <p:nvSpPr>
          <p:cNvPr id="11" name="Abgerundete rechteckige Legende 10"/>
          <p:cNvSpPr/>
          <p:nvPr/>
        </p:nvSpPr>
        <p:spPr>
          <a:xfrm>
            <a:off x="3101604" y="2880767"/>
            <a:ext cx="1584176" cy="612648"/>
          </a:xfrm>
          <a:prstGeom prst="wedgeRoundRectCallout">
            <a:avLst>
              <a:gd name="adj1" fmla="val 67927"/>
              <a:gd name="adj2" fmla="val 11882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/>
              <a:t>GER, FRA</a:t>
            </a:r>
            <a:endParaRPr lang="de-DE" sz="1600" dirty="0"/>
          </a:p>
        </p:txBody>
      </p:sp>
      <p:sp>
        <p:nvSpPr>
          <p:cNvPr id="12" name="Abgerundete rechteckige Legende 11"/>
          <p:cNvSpPr/>
          <p:nvPr/>
        </p:nvSpPr>
        <p:spPr>
          <a:xfrm>
            <a:off x="3577617" y="5384301"/>
            <a:ext cx="1903291" cy="428103"/>
          </a:xfrm>
          <a:prstGeom prst="wedgeRoundRectCallout">
            <a:avLst>
              <a:gd name="adj1" fmla="val 24091"/>
              <a:gd name="adj2" fmla="val -13252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921761" y="5413685"/>
            <a:ext cx="182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chemeClr val="bg1"/>
                </a:solidFill>
              </a:rPr>
              <a:t>ITA, ESP, GR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6564822" y="5336248"/>
            <a:ext cx="1619909" cy="428103"/>
          </a:xfrm>
          <a:prstGeom prst="wedgeRoundRectCallout">
            <a:avLst>
              <a:gd name="adj1" fmla="val -28106"/>
              <a:gd name="adj2" fmla="val -123970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834473" y="5374104"/>
            <a:ext cx="1684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>
                <a:solidFill>
                  <a:schemeClr val="bg1"/>
                </a:solidFill>
              </a:rPr>
              <a:t>UK</a:t>
            </a:r>
            <a:r>
              <a:rPr lang="de-AT" sz="1600" dirty="0">
                <a:solidFill>
                  <a:schemeClr val="bg1"/>
                </a:solidFill>
              </a:rPr>
              <a:t>, </a:t>
            </a:r>
            <a:r>
              <a:rPr lang="de-AT" sz="1600" dirty="0" err="1">
                <a:solidFill>
                  <a:schemeClr val="bg1"/>
                </a:solidFill>
              </a:rPr>
              <a:t>IRL</a:t>
            </a:r>
            <a:r>
              <a:rPr lang="de-AT" sz="1600" dirty="0">
                <a:solidFill>
                  <a:schemeClr val="bg1"/>
                </a:solidFill>
              </a:rPr>
              <a:t>, </a:t>
            </a:r>
            <a:r>
              <a:rPr lang="de-AT" sz="1600" dirty="0" err="1">
                <a:solidFill>
                  <a:schemeClr val="bg1"/>
                </a:solidFill>
              </a:rPr>
              <a:t>POR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7248269" y="2952735"/>
            <a:ext cx="1743281" cy="573673"/>
          </a:xfrm>
          <a:prstGeom prst="wedgeRoundRectCallout">
            <a:avLst>
              <a:gd name="adj1" fmla="val -44374"/>
              <a:gd name="adj2" fmla="val 11363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484533" y="2916405"/>
            <a:ext cx="134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solidFill>
                  <a:schemeClr val="bg1"/>
                </a:solidFill>
              </a:rPr>
              <a:t>SWE, FIN, DK, NL, AUT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5854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7626"/>
            <a:ext cx="7978525" cy="563426"/>
          </a:xfrm>
        </p:spPr>
        <p:txBody>
          <a:bodyPr/>
          <a:lstStyle/>
          <a:p>
            <a:r>
              <a:rPr lang="de-DE" sz="2600" dirty="0"/>
              <a:t>„</a:t>
            </a:r>
            <a:r>
              <a:rPr lang="de-DE" dirty="0">
                <a:solidFill>
                  <a:srgbClr val="FF0000"/>
                </a:solidFill>
              </a:rPr>
              <a:t>Sapir </a:t>
            </a:r>
            <a:r>
              <a:rPr lang="de-DE" dirty="0" err="1">
                <a:solidFill>
                  <a:srgbClr val="FF0000"/>
                </a:solidFill>
              </a:rPr>
              <a:t>revisited</a:t>
            </a:r>
            <a:r>
              <a:rPr lang="de-DE" dirty="0">
                <a:solidFill>
                  <a:srgbClr val="FF0000"/>
                </a:solidFill>
              </a:rPr>
              <a:t>“ 2017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6420678"/>
              </p:ext>
            </p:extLst>
          </p:nvPr>
        </p:nvGraphicFramePr>
        <p:xfrm>
          <a:off x="520704" y="2077200"/>
          <a:ext cx="4558013" cy="222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4953548" y="3679391"/>
          <a:ext cx="3564978" cy="196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36</a:t>
            </a:fld>
            <a:endParaRPr lang="de-AT" dirty="0"/>
          </a:p>
        </p:txBody>
      </p:sp>
      <p:pic>
        <p:nvPicPr>
          <p:cNvPr id="7" name="Diagramm 3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33" y="3568689"/>
            <a:ext cx="4652393" cy="242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00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chemeClr val="tx1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Das </a:t>
            </a:r>
            <a:r>
              <a:rPr lang="de-AT" b="1" kern="0" dirty="0" err="1">
                <a:solidFill>
                  <a:srgbClr val="FF0000"/>
                </a:solidFill>
                <a:ea typeface="ＭＳ Ｐゴシック" pitchFamily="-72" charset="-128"/>
              </a:rPr>
              <a:t>Globalisierungstrilemma</a:t>
            </a: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Key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Takeaways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b="1" kern="0" dirty="0">
              <a:solidFill>
                <a:srgbClr val="FF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4359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4335"/>
            <a:ext cx="7447091" cy="550189"/>
          </a:xfrm>
        </p:spPr>
        <p:txBody>
          <a:bodyPr>
            <a:normAutofit/>
          </a:bodyPr>
          <a:lstStyle/>
          <a:p>
            <a:r>
              <a:rPr lang="de-DE" sz="2600" dirty="0">
                <a:solidFill>
                  <a:srgbClr val="FF0000"/>
                </a:solidFill>
              </a:rPr>
              <a:t>Dani </a:t>
            </a:r>
            <a:r>
              <a:rPr lang="de-DE" sz="2600" dirty="0" err="1">
                <a:solidFill>
                  <a:srgbClr val="FF0000"/>
                </a:solidFill>
              </a:rPr>
              <a:t>Rodrik‘s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Globalisierungstrilemma</a:t>
            </a:r>
            <a:endParaRPr lang="de-DE" sz="2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45BD4-BBC6-4FE1-93AC-50D1D7D32C9B}" type="slidenum">
              <a:rPr lang="de-AT" smtClean="0"/>
              <a:pPr/>
              <a:t>38</a:t>
            </a:fld>
            <a:endParaRPr lang="de-AT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5" y="2353790"/>
            <a:ext cx="5371273" cy="3413945"/>
          </a:xfrm>
          <a:prstGeom prst="rect">
            <a:avLst/>
          </a:prstGeom>
        </p:spPr>
      </p:pic>
      <p:sp>
        <p:nvSpPr>
          <p:cNvPr id="3" name="Rechteckige Legende 2"/>
          <p:cNvSpPr/>
          <p:nvPr/>
        </p:nvSpPr>
        <p:spPr>
          <a:xfrm>
            <a:off x="2995749" y="5970775"/>
            <a:ext cx="2142308" cy="298431"/>
          </a:xfrm>
          <a:prstGeom prst="wedgeRectCallout">
            <a:avLst>
              <a:gd name="adj1" fmla="val -28398"/>
              <a:gd name="adj2" fmla="val -25285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„</a:t>
            </a:r>
            <a:r>
              <a:rPr lang="de-AT" sz="1200" dirty="0" err="1"/>
              <a:t>Bretton</a:t>
            </a:r>
            <a:r>
              <a:rPr lang="de-AT" sz="1200" dirty="0"/>
              <a:t> Woods Kompromiss“</a:t>
            </a:r>
            <a:endParaRPr lang="de-DE" sz="1200" dirty="0"/>
          </a:p>
        </p:txBody>
      </p:sp>
      <p:sp>
        <p:nvSpPr>
          <p:cNvPr id="4" name="Rechteckige Legende 3"/>
          <p:cNvSpPr/>
          <p:nvPr/>
        </p:nvSpPr>
        <p:spPr>
          <a:xfrm>
            <a:off x="870858" y="3378926"/>
            <a:ext cx="1793965" cy="293820"/>
          </a:xfrm>
          <a:prstGeom prst="wedgeRectCallout">
            <a:avLst>
              <a:gd name="adj1" fmla="val 49758"/>
              <a:gd name="adj2" fmla="val 14136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„Goldene Zwangsjacke“</a:t>
            </a:r>
            <a:endParaRPr lang="de-DE" sz="1200" dirty="0"/>
          </a:p>
        </p:txBody>
      </p:sp>
      <p:sp>
        <p:nvSpPr>
          <p:cNvPr id="6" name="Rechteckige Legende 5"/>
          <p:cNvSpPr/>
          <p:nvPr/>
        </p:nvSpPr>
        <p:spPr>
          <a:xfrm>
            <a:off x="4847019" y="3570407"/>
            <a:ext cx="1898469" cy="296091"/>
          </a:xfrm>
          <a:prstGeom prst="wedgeRectCallout">
            <a:avLst>
              <a:gd name="adj1" fmla="val -79548"/>
              <a:gd name="adj2" fmla="val 8315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„Globaler Föderalismus“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88077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4335"/>
            <a:ext cx="7447091" cy="550189"/>
          </a:xfrm>
        </p:spPr>
        <p:txBody>
          <a:bodyPr>
            <a:normAutofit/>
          </a:bodyPr>
          <a:lstStyle/>
          <a:p>
            <a:r>
              <a:rPr lang="de-DE" sz="2600" dirty="0" err="1">
                <a:solidFill>
                  <a:srgbClr val="FF0000"/>
                </a:solidFill>
              </a:rPr>
              <a:t>Schekulins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Integrationstrilemma</a:t>
            </a:r>
            <a:endParaRPr lang="de-DE" sz="2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45BD4-BBC6-4FE1-93AC-50D1D7D32C9B}" type="slidenum">
              <a:rPr lang="de-AT" smtClean="0"/>
              <a:pPr/>
              <a:t>39</a:t>
            </a:fld>
            <a:endParaRPr lang="de-AT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5" y="2353790"/>
            <a:ext cx="5371273" cy="3413945"/>
          </a:xfrm>
          <a:prstGeom prst="rect">
            <a:avLst/>
          </a:prstGeom>
        </p:spPr>
      </p:pic>
      <p:sp>
        <p:nvSpPr>
          <p:cNvPr id="3" name="Rechteckige Legende 2"/>
          <p:cNvSpPr/>
          <p:nvPr/>
        </p:nvSpPr>
        <p:spPr>
          <a:xfrm>
            <a:off x="3096597" y="5970775"/>
            <a:ext cx="1750422" cy="298431"/>
          </a:xfrm>
          <a:prstGeom prst="wedgeRectCallout">
            <a:avLst>
              <a:gd name="adj1" fmla="val -28398"/>
              <a:gd name="adj2" fmla="val -25285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„Kompromiss von Rom“</a:t>
            </a:r>
            <a:endParaRPr lang="de-DE" sz="1200" dirty="0"/>
          </a:p>
        </p:txBody>
      </p:sp>
      <p:sp>
        <p:nvSpPr>
          <p:cNvPr id="4" name="Rechteckige Legende 3"/>
          <p:cNvSpPr/>
          <p:nvPr/>
        </p:nvSpPr>
        <p:spPr>
          <a:xfrm>
            <a:off x="635726" y="3378926"/>
            <a:ext cx="2029097" cy="293820"/>
          </a:xfrm>
          <a:prstGeom prst="wedgeRectCallout">
            <a:avLst>
              <a:gd name="adj1" fmla="val 49758"/>
              <a:gd name="adj2" fmla="val 14136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Wirtschaftsunion, Schengen</a:t>
            </a:r>
            <a:endParaRPr lang="de-DE" sz="1200" dirty="0"/>
          </a:p>
        </p:txBody>
      </p:sp>
      <p:sp>
        <p:nvSpPr>
          <p:cNvPr id="6" name="Rechteckige Legende 5"/>
          <p:cNvSpPr/>
          <p:nvPr/>
        </p:nvSpPr>
        <p:spPr>
          <a:xfrm>
            <a:off x="4847019" y="3422361"/>
            <a:ext cx="2294010" cy="296091"/>
          </a:xfrm>
          <a:prstGeom prst="wedgeRectCallout">
            <a:avLst>
              <a:gd name="adj1" fmla="val -75752"/>
              <a:gd name="adj2" fmla="val 1419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„Vereinigte Staaten von Europa“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1328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1247745"/>
            <a:ext cx="7978525" cy="829455"/>
          </a:xfrm>
        </p:spPr>
        <p:txBody>
          <a:bodyPr/>
          <a:lstStyle/>
          <a:p>
            <a:r>
              <a:rPr lang="de-AT" dirty="0"/>
              <a:t>Der Krater von </a:t>
            </a:r>
            <a:r>
              <a:rPr lang="de-AT" dirty="0" err="1"/>
              <a:t>Vix</a:t>
            </a:r>
            <a:r>
              <a:rPr lang="de-AT" dirty="0"/>
              <a:t> – Fernhandel in der Bronzezeit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208 kg Bronze</a:t>
            </a:r>
          </a:p>
          <a:p>
            <a:r>
              <a:rPr lang="de-AT" dirty="0"/>
              <a:t>Griechisch (Korinth?), ca. 525 vor,</a:t>
            </a:r>
          </a:p>
          <a:p>
            <a:r>
              <a:rPr lang="de-AT" dirty="0"/>
              <a:t>Gefunden 1953</a:t>
            </a:r>
          </a:p>
          <a:p>
            <a:r>
              <a:rPr lang="de-AT" dirty="0"/>
              <a:t>in  </a:t>
            </a:r>
            <a:r>
              <a:rPr lang="de-AT" dirty="0" err="1"/>
              <a:t>Chatillon</a:t>
            </a:r>
            <a:r>
              <a:rPr lang="de-AT" dirty="0"/>
              <a:t>-</a:t>
            </a:r>
            <a:r>
              <a:rPr lang="de-AT" dirty="0" err="1"/>
              <a:t>sur</a:t>
            </a:r>
            <a:r>
              <a:rPr lang="de-AT" dirty="0"/>
              <a:t>-Seine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Distanz: 2.317 km</a:t>
            </a:r>
          </a:p>
          <a:p>
            <a:endParaRPr lang="de-AT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" name="Picture 4" descr="Côte-d&amp;#39;Or - Anniversaire. Soixante ans après, le vase de Vix reste uni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74428"/>
            <a:ext cx="3812925" cy="41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1" y="4070207"/>
            <a:ext cx="3894274" cy="12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1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296832"/>
            <a:ext cx="7978525" cy="62209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98747"/>
            <a:ext cx="7978775" cy="2983325"/>
          </a:xfrm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Ein bisschen Dogmengeschichte, oder: Warum wir (glauben zu) wissen, dass Liberalisierung eine gute Sache ist. </a:t>
            </a:r>
          </a:p>
          <a:p>
            <a:pPr marL="45720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Liberalisierung als „Konzession“, oder: Warum es uns manchmal so schwer fällt, das zu tun, was gut für uns ist.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Erfolgsmodell EU, oder: Warum wir mit ziemlicher Sicherheit sagen können, dass Österreich von der europäischen Integration profitiert. 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CETA und </a:t>
            </a:r>
            <a:r>
              <a:rPr lang="de-AT" kern="0" dirty="0" err="1">
                <a:solidFill>
                  <a:schemeClr val="tx1"/>
                </a:solidFill>
                <a:ea typeface="ＭＳ Ｐゴシック" pitchFamily="-72" charset="-128"/>
              </a:rPr>
              <a:t>Mercosur</a:t>
            </a: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, oder: Warum Handelsabkommen Schlagzeilen machen.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Der Neo-Merkantilismus von Präsident Trump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Die Qual der Wahl, oder: Warum es entscheidend ist, wie wir mit Verlierern umgehen.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Das </a:t>
            </a:r>
            <a:r>
              <a:rPr lang="de-AT" kern="0" dirty="0" err="1">
                <a:solidFill>
                  <a:schemeClr val="tx1"/>
                </a:solidFill>
                <a:ea typeface="ＭＳ Ｐゴシック" pitchFamily="-72" charset="-128"/>
              </a:rPr>
              <a:t>Globalisierungstrilemma</a:t>
            </a:r>
            <a:r>
              <a:rPr lang="de-AT" kern="0" dirty="0">
                <a:solidFill>
                  <a:schemeClr val="tx1"/>
                </a:solidFill>
                <a:ea typeface="ＭＳ Ｐゴシック" pitchFamily="-72" charset="-128"/>
              </a:rPr>
              <a:t>, oder: Warum wir nie alles bekommen, was wir uns wünschen.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Key </a:t>
            </a:r>
            <a:r>
              <a:rPr lang="de-AT" b="1" kern="0" dirty="0" err="1">
                <a:solidFill>
                  <a:srgbClr val="FF0000"/>
                </a:solidFill>
                <a:ea typeface="ＭＳ Ｐゴシック" pitchFamily="-72" charset="-128"/>
              </a:rPr>
              <a:t>Takeaways</a:t>
            </a:r>
            <a:r>
              <a:rPr lang="de-AT" b="1" kern="0" dirty="0">
                <a:solidFill>
                  <a:srgbClr val="FF0000"/>
                </a:solidFill>
                <a:ea typeface="ＭＳ Ｐゴシック" pitchFamily="-72" charset="-128"/>
              </a:rPr>
              <a:t>: Die handelspolitische Argumentationskette</a:t>
            </a:r>
          </a:p>
          <a:p>
            <a:pPr marL="457200" indent="-4572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de-AT" b="1" kern="0" dirty="0">
              <a:solidFill>
                <a:srgbClr val="FF0000"/>
              </a:solidFill>
              <a:ea typeface="ＭＳ Ｐゴシック" pitchFamily="-7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0154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7626"/>
            <a:ext cx="7978525" cy="528592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Handelspolitische Argumentationskette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011721"/>
            <a:ext cx="7978775" cy="2983325"/>
          </a:xfrm>
        </p:spPr>
        <p:txBody>
          <a:bodyPr/>
          <a:lstStyle/>
          <a:p>
            <a:pPr marL="536575" indent="-536575" fontAlgn="base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Liberale Handelspolitik schafft gesamtwirtschaftlich Wohlfahrt.</a:t>
            </a:r>
          </a:p>
          <a:p>
            <a:pPr marL="536575" indent="-536575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Sie hat aber Verteilungseffekte: Es gibt Gewinner und Verlierer.</a:t>
            </a:r>
          </a:p>
          <a:p>
            <a:pPr marL="536575" indent="-536575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Einzelne Personen und Unternehmen können mehrfach betroffen sein, z.B.</a:t>
            </a:r>
          </a:p>
          <a:p>
            <a:pPr marL="1080000" lvl="2" indent="-536575" fontAlgn="base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… als Arbeitnehmer und Konsument</a:t>
            </a:r>
          </a:p>
          <a:p>
            <a:pPr marL="1080000" lvl="2" indent="-536575" fontAlgn="base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… durch geringere Importpreise und mehr Konkurrenz</a:t>
            </a:r>
          </a:p>
          <a:p>
            <a:pPr marL="536575" indent="-536575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Ein Pareto-Optimum ist grundsätzlich möglich, erfordert aber Interventionen in anderen Politikbereichen.</a:t>
            </a:r>
          </a:p>
          <a:p>
            <a:pPr marL="536575" indent="-536575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Erfolgreiche Handelspolitik ist daher immer Teil eines Politikbündels. </a:t>
            </a:r>
          </a:p>
          <a:p>
            <a:pPr marL="1080000" lvl="2" indent="-536575" fontAlgn="base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</a:pPr>
            <a:r>
              <a:rPr lang="de-AT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EU-Handelsstrategie „Handel für alle“ 2015</a:t>
            </a:r>
          </a:p>
          <a:p>
            <a:pPr marL="1080000" lvl="2" indent="-536575" fontAlgn="base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Österreichische Außenwirtschaftsstrategie 2018</a:t>
            </a:r>
          </a:p>
          <a:p>
            <a:pPr marL="576000" indent="-536575" fontAlgn="base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„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It‘s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 not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only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the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kern="0" dirty="0" err="1">
                <a:solidFill>
                  <a:srgbClr val="000000"/>
                </a:solidFill>
                <a:ea typeface="ＭＳ Ｐゴシック" pitchFamily="-72" charset="-128"/>
              </a:rPr>
              <a:t>economy</a:t>
            </a:r>
            <a:r>
              <a:rPr lang="de-AT" kern="0" dirty="0">
                <a:solidFill>
                  <a:srgbClr val="000000"/>
                </a:solidFill>
                <a:ea typeface="ＭＳ Ｐゴシック" pitchFamily="-72" charset="-128"/>
              </a:rPr>
              <a:t>, stupid!“</a:t>
            </a:r>
          </a:p>
          <a:p>
            <a:pPr marL="1080000" lvl="2" indent="-536575" fontAlgn="base">
              <a:lnSpc>
                <a:spcPct val="100000"/>
              </a:lnSpc>
              <a:spcAft>
                <a:spcPct val="0"/>
              </a:spcAft>
            </a:pPr>
            <a:endParaRPr lang="de-AT" sz="16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de-DE" sz="16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3950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Danke!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210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Handelsfeindlichkeit von Plato bis Hugo Grotius: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AT" b="1" dirty="0"/>
              <a:t>Martin Luther 1520: </a:t>
            </a:r>
          </a:p>
          <a:p>
            <a:pPr marL="0" indent="0">
              <a:buNone/>
            </a:pPr>
            <a:r>
              <a:rPr lang="de-AT" sz="1600" dirty="0"/>
              <a:t>„Ich sehe nicht viel gute Sitten, die je durch den Handel in ein Land gekommen sind.“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spcAft>
                <a:spcPts val="600"/>
              </a:spcAft>
              <a:buNone/>
            </a:pPr>
            <a:r>
              <a:rPr lang="de-AT" b="1" dirty="0"/>
              <a:t>Hugo Grotius 1604:</a:t>
            </a:r>
          </a:p>
          <a:p>
            <a:pPr marL="0" indent="0">
              <a:buNone/>
            </a:pPr>
            <a:r>
              <a:rPr lang="de-AT" sz="1600" dirty="0"/>
              <a:t>„Alle Menschen sollen das Recht haben, miteinander frei zu handeln.“ </a:t>
            </a:r>
            <a:endParaRPr lang="de-DE" sz="1600" dirty="0"/>
          </a:p>
        </p:txBody>
      </p:sp>
      <p:pic>
        <p:nvPicPr>
          <p:cNvPr id="11" name="Picture 4" descr="https://upload.wikimedia.org/wikipedia/commons/thumb/b/bc/Lucas_Cranach_d.%C3%84._%28Werkst.%29_-_Portr%C3%A4t_des_Martin_Luther_%28Lutherhaus_Wittenberg%29.jpg/220px-Lucas_Cranach_d.%C3%84._%28Werkst.%29_-_Portr%C3%A4t_des_Martin_Luther_%28Lutherhaus_Wittenberg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79" y="1945522"/>
            <a:ext cx="1465568" cy="18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upload.wikimedia.org/wikipedia/commons/thumb/8/80/Michiel_Jansz_van_Mierevelt_-_Hugo_Grotius.jpg/800px-Michiel_Jansz_van_Mierevelt_-_Hugo_Grotiu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 b="5296"/>
          <a:stretch>
            <a:fillRect/>
          </a:stretch>
        </p:blipFill>
        <p:spPr bwMode="auto">
          <a:xfrm>
            <a:off x="1890279" y="4215049"/>
            <a:ext cx="1565302" cy="18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5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Merkantilismus – Handel als Mittel zur Geldbeschaffung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AT" b="1" dirty="0"/>
              <a:t>Jean-Baptiste Colbert 1664: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1600" dirty="0"/>
              <a:t>„Der Handel verursacht zwischen den Nationen Europas einen ständigen Kampf in Krieg und Frieden, welche den besseren Teil davontragen wird.“</a:t>
            </a:r>
          </a:p>
          <a:p>
            <a:pPr>
              <a:spcAft>
                <a:spcPts val="600"/>
              </a:spcAft>
            </a:pPr>
            <a:r>
              <a:rPr lang="de-AT" sz="1600" dirty="0"/>
              <a:t>Handel als Nullsummenspiel zur Geldbeschaffung</a:t>
            </a:r>
          </a:p>
          <a:p>
            <a:pPr>
              <a:spcAft>
                <a:spcPts val="600"/>
              </a:spcAft>
            </a:pPr>
            <a:r>
              <a:rPr lang="de-AT" sz="1600" dirty="0"/>
              <a:t>Handelsbilanz als Zielgröße</a:t>
            </a:r>
          </a:p>
          <a:p>
            <a:pPr>
              <a:spcAft>
                <a:spcPts val="600"/>
              </a:spcAft>
            </a:pPr>
            <a:r>
              <a:rPr lang="de-AT" sz="1600" dirty="0"/>
              <a:t>Dominanz statt Kooperation</a:t>
            </a:r>
          </a:p>
          <a:p>
            <a:pPr>
              <a:spcAft>
                <a:spcPts val="600"/>
              </a:spcAft>
            </a:pPr>
            <a:r>
              <a:rPr lang="de-AT" sz="1600" dirty="0"/>
              <a:t>Macht(statt Wohlfahrts)</a:t>
            </a:r>
            <a:r>
              <a:rPr lang="de-AT" sz="1600" dirty="0" err="1"/>
              <a:t>maximierung</a:t>
            </a:r>
            <a:endParaRPr lang="de-AT" sz="1600" dirty="0"/>
          </a:p>
          <a:p>
            <a:r>
              <a:rPr lang="de-AT" sz="1600" dirty="0"/>
              <a:t>Berufen auf nationale Sicherheit</a:t>
            </a:r>
          </a:p>
        </p:txBody>
      </p:sp>
      <p:pic>
        <p:nvPicPr>
          <p:cNvPr id="1034" name="Picture 10" descr="https://upload.wikimedia.org/wikipedia/commons/thumb/7/76/Colbert1666.jpg/800px-Colbert1666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8270"/>
          <a:stretch>
            <a:fillRect/>
          </a:stretch>
        </p:blipFill>
        <p:spPr bwMode="auto">
          <a:xfrm>
            <a:off x="1469087" y="2914422"/>
            <a:ext cx="2307952" cy="2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2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1317438"/>
            <a:ext cx="7978525" cy="829455"/>
          </a:xfrm>
        </p:spPr>
        <p:txBody>
          <a:bodyPr/>
          <a:lstStyle/>
          <a:p>
            <a:r>
              <a:rPr lang="de-AT" dirty="0"/>
              <a:t>Klassiker – Handel als effizienzsteigernde </a:t>
            </a:r>
            <a:r>
              <a:rPr lang="de-AT" dirty="0" err="1"/>
              <a:t>win</a:t>
            </a:r>
            <a:r>
              <a:rPr lang="de-AT" dirty="0"/>
              <a:t>/</a:t>
            </a:r>
            <a:r>
              <a:rPr lang="de-AT" dirty="0" err="1"/>
              <a:t>win</a:t>
            </a:r>
            <a:r>
              <a:rPr lang="de-AT" dirty="0"/>
              <a:t>-Situation: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AT" b="1" dirty="0"/>
              <a:t>Adam Smith 1776: </a:t>
            </a:r>
          </a:p>
          <a:p>
            <a:pPr marL="0" indent="0">
              <a:buNone/>
            </a:pPr>
            <a:r>
              <a:rPr lang="de-AT" sz="1600" dirty="0"/>
              <a:t>„</a:t>
            </a:r>
            <a:r>
              <a:rPr lang="de-AT" sz="1600" dirty="0" err="1"/>
              <a:t>If</a:t>
            </a:r>
            <a:r>
              <a:rPr lang="de-AT" sz="1600" dirty="0"/>
              <a:t> a </a:t>
            </a:r>
            <a:r>
              <a:rPr lang="de-AT" sz="1600" dirty="0" err="1"/>
              <a:t>foreign</a:t>
            </a:r>
            <a:r>
              <a:rPr lang="de-AT" sz="1600" dirty="0"/>
              <a:t> </a:t>
            </a:r>
            <a:r>
              <a:rPr lang="de-AT" sz="1600" dirty="0" err="1"/>
              <a:t>country</a:t>
            </a:r>
            <a:r>
              <a:rPr lang="de-AT" sz="1600" dirty="0"/>
              <a:t> </a:t>
            </a:r>
            <a:r>
              <a:rPr lang="de-AT" sz="1600" dirty="0" err="1"/>
              <a:t>can</a:t>
            </a:r>
            <a:r>
              <a:rPr lang="de-AT" sz="1600" dirty="0"/>
              <a:t> </a:t>
            </a:r>
            <a:r>
              <a:rPr lang="de-AT" sz="1600" dirty="0" err="1"/>
              <a:t>supply</a:t>
            </a:r>
            <a:r>
              <a:rPr lang="de-AT" sz="1600" dirty="0"/>
              <a:t> </a:t>
            </a:r>
            <a:r>
              <a:rPr lang="de-AT" sz="1600" dirty="0" err="1"/>
              <a:t>us</a:t>
            </a:r>
            <a:r>
              <a:rPr lang="de-AT" sz="1600" dirty="0"/>
              <a:t> </a:t>
            </a:r>
            <a:r>
              <a:rPr lang="de-AT" sz="1600" dirty="0" err="1"/>
              <a:t>with</a:t>
            </a:r>
            <a:r>
              <a:rPr lang="de-AT" sz="1600" dirty="0"/>
              <a:t> a </a:t>
            </a:r>
            <a:r>
              <a:rPr lang="de-AT" sz="1600" dirty="0" err="1"/>
              <a:t>commodity</a:t>
            </a:r>
            <a:r>
              <a:rPr lang="de-AT" sz="1600" dirty="0"/>
              <a:t> </a:t>
            </a:r>
            <a:r>
              <a:rPr lang="de-AT" sz="1600" dirty="0" err="1"/>
              <a:t>cheaper</a:t>
            </a:r>
            <a:r>
              <a:rPr lang="de-AT" sz="1600" dirty="0"/>
              <a:t> </a:t>
            </a:r>
            <a:r>
              <a:rPr lang="de-AT" sz="1600" dirty="0" err="1"/>
              <a:t>than</a:t>
            </a:r>
            <a:r>
              <a:rPr lang="de-AT" sz="1600" dirty="0"/>
              <a:t> </a:t>
            </a:r>
            <a:r>
              <a:rPr lang="de-AT" sz="1600" dirty="0" err="1"/>
              <a:t>we</a:t>
            </a:r>
            <a:r>
              <a:rPr lang="de-AT" sz="1600" dirty="0"/>
              <a:t> </a:t>
            </a:r>
            <a:r>
              <a:rPr lang="de-AT" sz="1600" dirty="0" err="1"/>
              <a:t>ourselves</a:t>
            </a:r>
            <a:r>
              <a:rPr lang="de-AT" sz="1600" dirty="0"/>
              <a:t> </a:t>
            </a:r>
            <a:r>
              <a:rPr lang="de-AT" sz="1600" dirty="0" err="1"/>
              <a:t>can</a:t>
            </a:r>
            <a:r>
              <a:rPr lang="de-AT" sz="1600" dirty="0"/>
              <a:t> </a:t>
            </a:r>
            <a:r>
              <a:rPr lang="de-AT" sz="1600" dirty="0" err="1"/>
              <a:t>make</a:t>
            </a:r>
            <a:r>
              <a:rPr lang="de-AT" sz="1600" dirty="0"/>
              <a:t> </a:t>
            </a:r>
            <a:r>
              <a:rPr lang="de-AT" sz="1600" dirty="0" err="1"/>
              <a:t>it</a:t>
            </a:r>
            <a:r>
              <a:rPr lang="de-AT" sz="1600" dirty="0"/>
              <a:t>, </a:t>
            </a:r>
            <a:r>
              <a:rPr lang="de-AT" sz="1600" dirty="0" err="1"/>
              <a:t>better</a:t>
            </a:r>
            <a:r>
              <a:rPr lang="de-AT" sz="1600" dirty="0"/>
              <a:t> </a:t>
            </a:r>
            <a:r>
              <a:rPr lang="de-AT" sz="1600" dirty="0" err="1"/>
              <a:t>buy</a:t>
            </a:r>
            <a:r>
              <a:rPr lang="de-AT" sz="1600" dirty="0"/>
              <a:t> </a:t>
            </a:r>
            <a:r>
              <a:rPr lang="de-AT" sz="1600" dirty="0" err="1"/>
              <a:t>it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them</a:t>
            </a:r>
            <a:r>
              <a:rPr lang="de-AT" sz="1600" dirty="0"/>
              <a:t> </a:t>
            </a:r>
            <a:r>
              <a:rPr lang="de-AT" sz="1600" dirty="0" err="1"/>
              <a:t>with</a:t>
            </a:r>
            <a:r>
              <a:rPr lang="de-AT" sz="1600" dirty="0"/>
              <a:t> </a:t>
            </a:r>
            <a:r>
              <a:rPr lang="de-AT" sz="1600" dirty="0" err="1"/>
              <a:t>some</a:t>
            </a:r>
            <a:r>
              <a:rPr lang="de-AT" sz="1600" dirty="0"/>
              <a:t> </a:t>
            </a:r>
            <a:r>
              <a:rPr lang="de-AT" sz="1600" dirty="0" err="1"/>
              <a:t>part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produce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our</a:t>
            </a:r>
            <a:r>
              <a:rPr lang="de-AT" sz="1600" dirty="0"/>
              <a:t> </a:t>
            </a:r>
            <a:r>
              <a:rPr lang="de-AT" sz="1600" dirty="0" err="1"/>
              <a:t>own</a:t>
            </a:r>
            <a:r>
              <a:rPr lang="de-AT" sz="1600" dirty="0"/>
              <a:t> </a:t>
            </a:r>
            <a:r>
              <a:rPr lang="de-AT" sz="1600" dirty="0" err="1"/>
              <a:t>industry</a:t>
            </a:r>
            <a:r>
              <a:rPr lang="de-AT" sz="1600" dirty="0"/>
              <a:t> […] in </a:t>
            </a:r>
            <a:r>
              <a:rPr lang="de-AT" sz="1600" dirty="0" err="1"/>
              <a:t>which</a:t>
            </a:r>
            <a:r>
              <a:rPr lang="de-AT" sz="1600" dirty="0"/>
              <a:t> </a:t>
            </a:r>
            <a:r>
              <a:rPr lang="de-AT" sz="1600" dirty="0" err="1"/>
              <a:t>we</a:t>
            </a:r>
            <a:r>
              <a:rPr lang="de-AT" sz="1600" dirty="0"/>
              <a:t> </a:t>
            </a:r>
            <a:r>
              <a:rPr lang="de-AT" sz="1600" dirty="0" err="1"/>
              <a:t>have</a:t>
            </a:r>
            <a:r>
              <a:rPr lang="de-AT" sz="1600" dirty="0"/>
              <a:t> </a:t>
            </a:r>
            <a:r>
              <a:rPr lang="de-AT" sz="1600" dirty="0" err="1"/>
              <a:t>some</a:t>
            </a:r>
            <a:r>
              <a:rPr lang="de-AT" sz="1600" dirty="0"/>
              <a:t> </a:t>
            </a:r>
            <a:r>
              <a:rPr lang="de-AT" sz="1600" dirty="0" err="1"/>
              <a:t>advantage</a:t>
            </a:r>
            <a:r>
              <a:rPr lang="de-AT" sz="1600" dirty="0"/>
              <a:t>.“</a:t>
            </a:r>
          </a:p>
          <a:p>
            <a:pPr marL="0" indent="0">
              <a:spcAft>
                <a:spcPts val="600"/>
              </a:spcAft>
              <a:buNone/>
            </a:pPr>
            <a:endParaRPr lang="de-AT" dirty="0"/>
          </a:p>
          <a:p>
            <a:pPr marL="0" indent="0">
              <a:spcAft>
                <a:spcPts val="600"/>
              </a:spcAft>
              <a:buNone/>
            </a:pPr>
            <a:r>
              <a:rPr lang="de-AT" b="1" dirty="0"/>
              <a:t>David Ricardo 1817:</a:t>
            </a:r>
          </a:p>
          <a:p>
            <a:pPr marL="0" indent="0">
              <a:buNone/>
            </a:pPr>
            <a:r>
              <a:rPr lang="de-AT" sz="1600" dirty="0"/>
              <a:t>„A </a:t>
            </a:r>
            <a:r>
              <a:rPr lang="de-AT" sz="1600" dirty="0" err="1"/>
              <a:t>country</a:t>
            </a:r>
            <a:r>
              <a:rPr lang="de-AT" sz="1600" dirty="0"/>
              <a:t> </a:t>
            </a:r>
            <a:r>
              <a:rPr lang="de-AT" sz="1600" dirty="0" err="1"/>
              <a:t>has</a:t>
            </a:r>
            <a:r>
              <a:rPr lang="de-AT" sz="1600" dirty="0"/>
              <a:t> a </a:t>
            </a:r>
            <a:r>
              <a:rPr lang="de-AT" sz="1600" dirty="0" err="1"/>
              <a:t>comparative</a:t>
            </a:r>
            <a:r>
              <a:rPr lang="de-AT" sz="1600" dirty="0"/>
              <a:t> </a:t>
            </a:r>
            <a:r>
              <a:rPr lang="de-AT" sz="1600" dirty="0" err="1"/>
              <a:t>advantage</a:t>
            </a:r>
            <a:r>
              <a:rPr lang="de-AT" sz="1600" dirty="0"/>
              <a:t> […] </a:t>
            </a:r>
            <a:r>
              <a:rPr lang="de-AT" sz="1600" dirty="0" err="1"/>
              <a:t>if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opportunity</a:t>
            </a:r>
            <a:r>
              <a:rPr lang="de-AT" sz="1600" dirty="0"/>
              <a:t> </a:t>
            </a:r>
            <a:r>
              <a:rPr lang="de-AT" sz="1600" dirty="0" err="1"/>
              <a:t>cost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production</a:t>
            </a:r>
            <a:r>
              <a:rPr lang="de-AT" sz="1600" dirty="0"/>
              <a:t> […] </a:t>
            </a:r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/>
              <a:t>lower</a:t>
            </a:r>
            <a:r>
              <a:rPr lang="de-AT" sz="1600" dirty="0"/>
              <a:t> […] </a:t>
            </a:r>
            <a:r>
              <a:rPr lang="de-AT" sz="1600" dirty="0" err="1"/>
              <a:t>than</a:t>
            </a:r>
            <a:r>
              <a:rPr lang="de-AT" sz="1600" dirty="0"/>
              <a:t> in </a:t>
            </a:r>
            <a:r>
              <a:rPr lang="de-AT" sz="1600" dirty="0" err="1"/>
              <a:t>other</a:t>
            </a:r>
            <a:r>
              <a:rPr lang="de-AT" sz="1600" dirty="0"/>
              <a:t> countries.“ </a:t>
            </a:r>
            <a:endParaRPr lang="de-DE" sz="1600" dirty="0"/>
          </a:p>
        </p:txBody>
      </p:sp>
      <p:pic>
        <p:nvPicPr>
          <p:cNvPr id="11" name="Picture 4" descr="https://upload.wikimedia.org/wikipedia/commons/thumb/b/bc/Lucas_Cranach_d.%C3%84._%28Werkst.%29_-_Portr%C3%A4t_des_Martin_Luther_%28Lutherhaus_Wittenberg%29.jpg/220px-Lucas_Cranach_d.%C3%84._%28Werkst.%29_-_Portr%C3%A4t_des_Martin_Luther_%28Lutherhaus_Wittenberg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0856" y="-3001313"/>
            <a:ext cx="120437" cy="1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dam Smith: Der Segen des Egoismus - Die Weltverbesserer - F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37" y="2170591"/>
            <a:ext cx="1724352" cy="20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vid Ricardo - Begründer des Freihandels | Bild: picture-alliance/d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39" y="4561924"/>
            <a:ext cx="2650085" cy="166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2753" y="1317438"/>
            <a:ext cx="7978525" cy="829455"/>
          </a:xfrm>
        </p:spPr>
        <p:txBody>
          <a:bodyPr/>
          <a:lstStyle/>
          <a:p>
            <a:r>
              <a:rPr lang="de-AT" dirty="0"/>
              <a:t>Neoklassik (HOS) – Handelspolitik als Verteilungsproblem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706125" y="2065624"/>
            <a:ext cx="3812400" cy="4064838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de-AT" b="1" dirty="0"/>
              <a:t>Bertil Ohlin  1933: </a:t>
            </a:r>
          </a:p>
          <a:p>
            <a:pPr marL="0" indent="0">
              <a:buNone/>
            </a:pPr>
            <a:r>
              <a:rPr lang="de-AT" sz="1600" dirty="0"/>
              <a:t>„Abundant </a:t>
            </a:r>
            <a:r>
              <a:rPr lang="de-AT" sz="1600" dirty="0" err="1"/>
              <a:t>industrial</a:t>
            </a:r>
            <a:r>
              <a:rPr lang="de-AT" sz="1600" dirty="0"/>
              <a:t> </a:t>
            </a:r>
            <a:r>
              <a:rPr lang="de-AT" sz="1600" dirty="0" err="1"/>
              <a:t>agents</a:t>
            </a:r>
            <a:r>
              <a:rPr lang="de-AT" sz="1600" dirty="0"/>
              <a:t> </a:t>
            </a:r>
            <a:r>
              <a:rPr lang="de-AT" sz="1600" dirty="0" err="1"/>
              <a:t>are</a:t>
            </a:r>
            <a:r>
              <a:rPr lang="de-AT" sz="1600" dirty="0"/>
              <a:t> </a:t>
            </a:r>
            <a:r>
              <a:rPr lang="de-AT" sz="1600" dirty="0" err="1"/>
              <a:t>relatively</a:t>
            </a:r>
            <a:r>
              <a:rPr lang="de-AT" sz="1600" dirty="0"/>
              <a:t> </a:t>
            </a:r>
            <a:r>
              <a:rPr lang="de-AT" sz="1600" dirty="0" err="1"/>
              <a:t>cheap</a:t>
            </a:r>
            <a:r>
              <a:rPr lang="de-AT" sz="1600" dirty="0"/>
              <a:t>, </a:t>
            </a:r>
            <a:r>
              <a:rPr lang="de-AT" sz="1600" dirty="0" err="1"/>
              <a:t>scanty</a:t>
            </a:r>
            <a:r>
              <a:rPr lang="de-AT" sz="1600" dirty="0"/>
              <a:t> </a:t>
            </a:r>
            <a:r>
              <a:rPr lang="de-AT" sz="1600" dirty="0" err="1"/>
              <a:t>relatively</a:t>
            </a:r>
            <a:r>
              <a:rPr lang="de-AT" sz="1600" dirty="0"/>
              <a:t> </a:t>
            </a:r>
            <a:r>
              <a:rPr lang="de-AT" sz="1600" dirty="0" err="1"/>
              <a:t>dear</a:t>
            </a:r>
            <a:r>
              <a:rPr lang="de-AT" sz="1600" dirty="0"/>
              <a:t>. </a:t>
            </a:r>
            <a:r>
              <a:rPr lang="de-AT" sz="1600" dirty="0" err="1"/>
              <a:t>Commodities</a:t>
            </a:r>
            <a:r>
              <a:rPr lang="de-AT" sz="1600" dirty="0"/>
              <a:t> </a:t>
            </a:r>
            <a:r>
              <a:rPr lang="de-AT" sz="1600" dirty="0" err="1"/>
              <a:t>requiring</a:t>
            </a:r>
            <a:r>
              <a:rPr lang="de-AT" sz="1600" dirty="0"/>
              <a:t> […] </a:t>
            </a:r>
            <a:r>
              <a:rPr lang="de-AT" sz="1600" dirty="0" err="1"/>
              <a:t>much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former</a:t>
            </a:r>
            <a:r>
              <a:rPr lang="de-AT" sz="1600" dirty="0"/>
              <a:t> […] </a:t>
            </a:r>
            <a:r>
              <a:rPr lang="de-AT" sz="1600" dirty="0" err="1"/>
              <a:t>are</a:t>
            </a:r>
            <a:r>
              <a:rPr lang="de-AT" sz="1600" dirty="0"/>
              <a:t> </a:t>
            </a:r>
            <a:r>
              <a:rPr lang="de-AT" sz="1600" dirty="0" err="1"/>
              <a:t>exported</a:t>
            </a:r>
            <a:r>
              <a:rPr lang="de-AT" sz="1600" dirty="0"/>
              <a:t> in </a:t>
            </a:r>
            <a:r>
              <a:rPr lang="de-AT" sz="1600" dirty="0" err="1"/>
              <a:t>exchange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goods</a:t>
            </a:r>
            <a:r>
              <a:rPr lang="de-AT" sz="1600" dirty="0"/>
              <a:t> </a:t>
            </a:r>
            <a:r>
              <a:rPr lang="de-AT" sz="1600" dirty="0" err="1"/>
              <a:t>that</a:t>
            </a:r>
            <a:r>
              <a:rPr lang="de-AT" sz="1600" dirty="0"/>
              <a:t> </a:t>
            </a:r>
            <a:r>
              <a:rPr lang="de-AT" sz="1600" dirty="0" err="1"/>
              <a:t>call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factors</a:t>
            </a:r>
            <a:r>
              <a:rPr lang="de-AT" sz="1600" dirty="0"/>
              <a:t> in </a:t>
            </a:r>
            <a:r>
              <a:rPr lang="de-AT" sz="1600" dirty="0" err="1"/>
              <a:t>opposite</a:t>
            </a:r>
            <a:r>
              <a:rPr lang="de-AT" sz="1600" dirty="0"/>
              <a:t> </a:t>
            </a:r>
            <a:r>
              <a:rPr lang="de-AT" sz="1600" dirty="0" err="1"/>
              <a:t>proportions</a:t>
            </a:r>
            <a:r>
              <a:rPr lang="de-AT" sz="1600" dirty="0"/>
              <a:t>.“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AT" b="1" dirty="0"/>
              <a:t>Paul Samuelson (Nobelpreis 1970):</a:t>
            </a:r>
          </a:p>
          <a:p>
            <a:pPr>
              <a:spcAft>
                <a:spcPts val="0"/>
              </a:spcAft>
            </a:pPr>
            <a:r>
              <a:rPr lang="de-AT" sz="1600" dirty="0"/>
              <a:t>Stolper-Samuelson-Theorem (1941) </a:t>
            </a:r>
          </a:p>
          <a:p>
            <a:pPr>
              <a:spcAft>
                <a:spcPts val="600"/>
              </a:spcAft>
            </a:pPr>
            <a:r>
              <a:rPr lang="de-AT" sz="1600" dirty="0"/>
              <a:t>Lerner-Samuelson-Theorem (1948)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1600" dirty="0"/>
              <a:t>Die Eigentümer des reichlichen Faktors gewinnen durch Handel, die Eigentümer des knappen Faktors verlieren. Faktorpreise gleichen sich an. </a:t>
            </a:r>
            <a:endParaRPr lang="de-DE" sz="1600" dirty="0"/>
          </a:p>
        </p:txBody>
      </p:sp>
      <p:pic>
        <p:nvPicPr>
          <p:cNvPr id="11" name="Picture 4" descr="https://upload.wikimedia.org/wikipedia/commons/thumb/b/bc/Lucas_Cranach_d.%C3%84._%28Werkst.%29_-_Portr%C3%A4t_des_Martin_Luther_%28Lutherhaus_Wittenberg%29.jpg/220px-Lucas_Cranach_d.%C3%84._%28Werkst.%29_-_Portr%C3%A4t_des_Martin_Luther_%28Lutherhaus_Wittenberg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0856" y="-3001313"/>
            <a:ext cx="120437" cy="1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uw.ch/wp-content/uploads/2014/11/theorem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5" y="2077200"/>
            <a:ext cx="3528920" cy="198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bel-winning economist Paul A. Samuelson dies at age 94 | MIT News |  Massachusetts Institute of 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06" y="4467566"/>
            <a:ext cx="1468900" cy="17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2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Importrestriktionen im neoklassischen Modell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Alle Importrestriktionen verteilen Wohlfahrt von Konsumenten zu Produzenten.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Alle Importrestriktionen implizieren Wohlfahrtsverluste auf der Konsum- und der Produktionsseite.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Die Wohlfahrtsverluste hängen überproportional von der Höhe der Importbarrieren und von der Preiselastizität von Angebot und Nachfrage ab.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de-AT" sz="1600" dirty="0">
                <a:ea typeface="Verdana" panose="020B0604030504040204" pitchFamily="34" charset="0"/>
                <a:cs typeface="Verdana" panose="020B0604030504040204" pitchFamily="34" charset="0"/>
              </a:rPr>
              <a:t>Unter gesamtwirtschaftlichen Wohlfahrtsaspekten sind Zölle besser als Quoten und Quoten besser als </a:t>
            </a:r>
            <a:r>
              <a:rPr lang="de-AT" sz="1600" dirty="0" err="1">
                <a:ea typeface="Verdana" panose="020B0604030504040204" pitchFamily="34" charset="0"/>
                <a:cs typeface="Verdana" panose="020B0604030504040204" pitchFamily="34" charset="0"/>
              </a:rPr>
              <a:t>VERs.</a:t>
            </a:r>
            <a:endParaRPr lang="de-AT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8" y="4207118"/>
            <a:ext cx="2905902" cy="2000100"/>
          </a:xfrm>
        </p:spPr>
      </p:pic>
      <p:pic>
        <p:nvPicPr>
          <p:cNvPr id="1028" name="Picture 4" descr="Bild: Impor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5" y="2119255"/>
            <a:ext cx="2986971" cy="20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84857"/>
      </p:ext>
    </p:extLst>
  </p:cSld>
  <p:clrMapOvr>
    <a:masterClrMapping/>
  </p:clrMapOvr>
</p:sld>
</file>

<file path=ppt/theme/theme1.xml><?xml version="1.0" encoding="utf-8"?>
<a:theme xmlns:a="http://schemas.openxmlformats.org/drawingml/2006/main" name="PPT-VAB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VAB-4x3" id="{34BB1E5A-F833-8F49-A218-94C14C467712}" vid="{2E1DD634-8344-9346-AF10-E2C96C7B638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>
  <f:record>
    <f:field ref="BMFCONFIG_3000_109_BMFDocProperty" text=""/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Dominik Bohn, BA MA"/>
    <f:field ref="FSCFOLIO_1_1001_FieldCurrentDate" text="07.06.2021 15:56"/>
    <f:field ref="CCAPRECONFIG_15_1001_Objektname" text="PPT-VAB-4x3_Titel der Folienpräsentation" edit="true"/>
    <f:field ref="CCAPRECONFIG_15_1001_Objektname" text="PPT-VAB-4x3_Titel der Folienpräsentation" edit="true"/>
    <f:field ref="EIBPRECONFIG_1_1001_FieldEIBAttachments" text="" multiline="true"/>
    <f:field ref="EIBPRECONFIG_1_1001_FieldEIBNextFiles" text="" multiline="true"/>
    <f:field ref="EIBPRECONFIG_1_1001_FieldEIBPreviousFiles" text="" multiline="true"/>
    <f:field ref="EIBPRECONFIG_1_1001_FieldEIBRelatedFiles" text="" multiline="true"/>
    <f:field ref="EIBPRECONFIG_1_1001_FieldEIBCompletedOrdinals" text="" multiline="true"/>
    <f:field ref="EIBPRECONFIG_1_1001_FieldEIBOUAddr" text="Hohenstaufengasse 3, 1010 Wien" multiline="true"/>
    <f:field ref="EIBPRECONFIG_1_1001_FieldEIBRecipients" text="" multiline="true"/>
    <f:field ref="EIBPRECONFIG_1_1001_FieldEIBSignatures" text="" multiline="true"/>
    <f:field ref="EIBPRECONFIG_1_1001_FieldCCAAddrAbschriftsbemerkung" text="" multiline="true"/>
    <f:field ref="EIBPRECONFIG_1_1001_FieldCCAAddrAdresse" text="" multiline="true"/>
    <f:field ref="EIBPRECONFIG_1_1001_FieldCCAAddrPostalischeAdresse" text="" multiline="true"/>
    <f:field ref="EIBPRECONFIG_1_1001_FieldCCAIncomingSubject" text="" multiline="true"/>
    <f:field ref="EIBPRECONFIG_1_1001_FieldCCAPersonalSubjAddress" text="" multiline="true"/>
    <f:field ref="EIBPRECONFIG_1_1001_FieldCCASubfileSubject" text="" multiline="true"/>
    <f:field ref="EIBPRECONFIG_1_1001_FieldCCASubject" text="(OT-)ES 253 vom 22. Juni, 20. und 29. September 2021&#10;Grundrechtsschutz in der Europäischen Union&#10;Klamert (BB), Toggenburg (Pr)" multiline="true"/>
    <f:field ref="EIBVFGH_15_1700_FieldPartPlaintiffList" text="" multiline="true"/>
    <f:field ref="EIBVFGH_15_1700_FieldGoesOutToList" text="" multiline="true"/>
    <f:field ref="CUSTOMIZATIONRESSORTBMF_103_2800_FieldRecipientsEmailBMF" text="" multiline="true"/>
    <f:field ref="objname" text="PPT-VAB-4x3_Titel der Folienpräsentation" edit="true"/>
    <f:field ref="objsubject" text="" edit="true"/>
    <f:field ref="objcreatedby" text="Bohn, Dominik, BA MA"/>
    <f:field ref="objcreatedat" date="2021-05-28T14:36:21" text="28.05.2021 14:36:21"/>
    <f:field ref="objchangedby" text="Bohn, Dominik, BA MA"/>
    <f:field ref="objmodifiedat" date="2021-05-28T14:36:33" text="28.05.2021 14:36:33"/>
  </f:record>
  <f:display text="Allgemein">
    <f:field ref="BMFCONFIG_3000_109_BMFDocProperty" text="BMFMailEmpfänger"/>
    <f:field ref="FSCFOLIO_1_1001_FieldCurrentUser" text="Aktueller Benutzer"/>
    <f:field ref="FSCFOLIO_1_1001_FieldCurrentDate" text="Aktueller Zeitpunkt"/>
    <f:field ref="CCAPRECONFIG_15_1001_Objektname" text="Objektname"/>
    <f:field ref="EIBPRECONFIG_1_1001_FieldEIBAttachments" text="Beilagen"/>
    <f:field ref="EIBPRECONFIG_1_1001_FieldEIBNextFiles" text="Nachzahlen"/>
    <f:field ref="EIBPRECONFIG_1_1001_FieldEIBPreviousFiles" text="Vorzahlen"/>
    <f:field ref="EIBPRECONFIG_1_1001_FieldEIBRelatedFiles" text="Bezugszahlen"/>
    <f:field ref="EIBPRECONFIG_1_1001_FieldEIBCompletedOrdinals" text="Miterledigte Akten"/>
    <f:field ref="EIBPRECONFIG_1_1001_FieldEIBOUAddr" text="Adresse der OE"/>
    <f:field ref="EIBPRECONFIG_1_1001_FieldEIBRecipients" text="Empfänger"/>
    <f:field ref="EIBPRECONFIG_1_1001_FieldEIBSignatures" text="Unterschriften"/>
    <f:field ref="EIBPRECONFIG_1_1001_FieldCCAAddrAbschriftsbemerkung" text="Abschriftsbemerkung"/>
    <f:field ref="EIBPRECONFIG_1_1001_FieldCCAAddrAdresse" text="Adresse"/>
    <f:field ref="EIBPRECONFIG_1_1001_FieldCCAAddrPostalischeAdresse" text="PostalischeAdresse"/>
    <f:field ref="EIBPRECONFIG_1_1001_FieldCCAIncomingSubject" text="EST-Betreff"/>
    <f:field ref="EIBPRECONFIG_1_1001_FieldCCAPersonalSubjAddress" text="Adresse (Namenszahl)"/>
    <f:field ref="EIBPRECONFIG_1_1001_FieldCCASubfileSubject" text="Betreff des Geschäftsstücks"/>
    <f:field ref="EIBPRECONFIG_1_1001_FieldCCASubject" text="Gegenstand"/>
    <f:field ref="EIBVFGH_15_1700_FieldPartPlaintiffList" text="Liste der Antragsteller"/>
    <f:field ref="EIBVFGH_15_1700_FieldGoesOutToList" text="Ergeht an Liste"/>
    <f:field ref="CUSTOMIZATIONRESSORTBMF_103_2800_FieldRecipientsEmailBMF" text="Empfänger Mail BMF"/>
    <f:field ref="objname" text="Name"/>
    <f:field ref="objsubject" text="Anmerkungen"/>
    <f:field ref="objcreatedby" text="Erzeugt von"/>
    <f:field ref="objcreatedat" text="Erzeugt am/um"/>
    <f:field ref="objchangedby" text="Letzte Änderung von"/>
    <f:field ref="objmodifiedat" text="Letzte Änderung am/um"/>
  </f:display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PPT-VAB-4x3</Template>
  <TotalTime>0</TotalTime>
  <Words>3052</Words>
  <Application>Microsoft Office PowerPoint</Application>
  <PresentationFormat>Bildschirmpräsentation (4:3)</PresentationFormat>
  <Paragraphs>501</Paragraphs>
  <Slides>42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1" baseType="lpstr">
      <vt:lpstr>Arial</vt:lpstr>
      <vt:lpstr>Bell MT</vt:lpstr>
      <vt:lpstr>Calibri</vt:lpstr>
      <vt:lpstr>Corbel</vt:lpstr>
      <vt:lpstr>Courier New</vt:lpstr>
      <vt:lpstr>Symbol</vt:lpstr>
      <vt:lpstr>Verdana</vt:lpstr>
      <vt:lpstr>Wingdings</vt:lpstr>
      <vt:lpstr>PPT-VAB-4x3</vt:lpstr>
      <vt:lpstr>Open Markets Matter:   Warum offene Märkte Wohlstand schaffen  und wieso trotzdem so viele dagegen sind.</vt:lpstr>
      <vt:lpstr>Aufbau</vt:lpstr>
      <vt:lpstr>Aufbau</vt:lpstr>
      <vt:lpstr>Der Krater von Vix – Fernhandel in der Bronzezeit</vt:lpstr>
      <vt:lpstr>Handelsfeindlichkeit von Plato bis Hugo Grotius:</vt:lpstr>
      <vt:lpstr>Merkantilismus – Handel als Mittel zur Geldbeschaffung</vt:lpstr>
      <vt:lpstr>Klassiker – Handel als effizienzsteigernde win/win-Situation:</vt:lpstr>
      <vt:lpstr>Neoklassik (HOS) – Handelspolitik als Verteilungsproblem</vt:lpstr>
      <vt:lpstr>Importrestriktionen im neoklassischen Modell</vt:lpstr>
      <vt:lpstr>Neue Handelstheorie – Handel und Marktstruktur</vt:lpstr>
      <vt:lpstr>Überblick: Entwicklung ökonomischer Analyse</vt:lpstr>
      <vt:lpstr>Grundsätzlich (fast) nichts Neues seit Adam Smith</vt:lpstr>
      <vt:lpstr>Instrumente der Handelspolitik</vt:lpstr>
      <vt:lpstr>Handelspolitische Zieldefinition</vt:lpstr>
      <vt:lpstr>Aufbau</vt:lpstr>
      <vt:lpstr>Handelsabkommen: Liberalisierung als Konzession</vt:lpstr>
      <vt:lpstr>Entwicklung des globalen Handelssystems</vt:lpstr>
      <vt:lpstr>Dimensionen des globalen Handelssystems seit dem 2.WK</vt:lpstr>
      <vt:lpstr>Präferenzielle Liberalisierung: Formen </vt:lpstr>
      <vt:lpstr>Präferenzielle Liberalisierung: Überblick</vt:lpstr>
      <vt:lpstr>Aufbau</vt:lpstr>
      <vt:lpstr>Europäische Integration: Historischer Überblick </vt:lpstr>
      <vt:lpstr>Europäische Integration: Integrationsvorteile für Österreich</vt:lpstr>
      <vt:lpstr>Aufbau</vt:lpstr>
      <vt:lpstr>EU-Handelspolitik</vt:lpstr>
      <vt:lpstr>EU-Handelsabkommen</vt:lpstr>
      <vt:lpstr>TTIP: Studien zu Effekten auf Österreich</vt:lpstr>
      <vt:lpstr>Aufbau</vt:lpstr>
      <vt:lpstr>Der Neo-Merkantilismus von Donald Trump</vt:lpstr>
      <vt:lpstr>Die Kosten des Trump‘schen Merkantilismus 1 Effekte eines Handelskriegs mit China</vt:lpstr>
      <vt:lpstr>Die Kosten des Trump‘schen Merkantilismus 2 Effekte von Zöllen gegen EU-Importe</vt:lpstr>
      <vt:lpstr>Die Kosten des Trump‘schen Merkantilismus 3 Interne Kosten von Waschmaschinenzöllen</vt:lpstr>
      <vt:lpstr>Aufbau</vt:lpstr>
      <vt:lpstr>Was tun mit Globalisierungsverlierern?</vt:lpstr>
      <vt:lpstr>André Sapir: Europäische Sozialmodelle 2006</vt:lpstr>
      <vt:lpstr>„Sapir revisited“ 2017</vt:lpstr>
      <vt:lpstr>Aufbau</vt:lpstr>
      <vt:lpstr>Dani Rodrik‘s Globalisierungstrilemma</vt:lpstr>
      <vt:lpstr>Schekulins Integrationstrilemma</vt:lpstr>
      <vt:lpstr>Aufbau</vt:lpstr>
      <vt:lpstr>Handelspolitische Argumentationskette</vt:lpstr>
      <vt:lpstr>Danke!</vt:lpstr>
    </vt:vector>
  </TitlesOfParts>
  <Company>BMG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Folienpräsentation maximal zweizeilig</dc:title>
  <dc:creator>Pilz-Zikulnig, Marion</dc:creator>
  <cp:lastModifiedBy>Birgit Buschbom</cp:lastModifiedBy>
  <cp:revision>81</cp:revision>
  <cp:lastPrinted>2021-07-19T13:11:35Z</cp:lastPrinted>
  <dcterms:created xsi:type="dcterms:W3CDTF">2019-03-22T06:53:41Z</dcterms:created>
  <dcterms:modified xsi:type="dcterms:W3CDTF">2021-09-29T10:43:06Z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SAPConfigSettingsSC@101.9800:FMM_EXT_KEY">
    <vt:lpwstr/>
  </property>
  <property fmtid="{D5CDD505-2E9C-101B-9397-08002B2CF9AE}" pid="3" name="FSC#SAPConfigSettingsSC@101.9800:FMM_CONTACT_PERSON">
    <vt:lpwstr/>
  </property>
  <property fmtid="{D5CDD505-2E9C-101B-9397-08002B2CF9AE}" pid="4" name="FSC#SAPConfigSettingsSC@101.9800:FMM_GESAMTBETRAG">
    <vt:lpwstr/>
  </property>
  <property fmtid="{D5CDD505-2E9C-101B-9397-08002B2CF9AE}" pid="5" name="FSC#SAPConfigSettingsSC@101.9800:FMM_GESAMTBETRAG_WORT">
    <vt:lpwstr/>
  </property>
  <property fmtid="{D5CDD505-2E9C-101B-9397-08002B2CF9AE}" pid="6" name="FSC#SAPConfigSettingsSC@101.9800:FMM_ANZAHL_DER_POS_BEWILLIGUNG">
    <vt:lpwstr/>
  </property>
  <property fmtid="{D5CDD505-2E9C-101B-9397-08002B2CF9AE}" pid="7" name="FSC#SAPConfigSettingsSC@101.9800:FMM_POSITIONS_AGREEMENT">
    <vt:lpwstr/>
  </property>
  <property fmtid="{D5CDD505-2E9C-101B-9397-08002B2CF9AE}" pid="8" name="FSC#SAPConfigSettingsSC@101.9800:FMM_POSITIONS">
    <vt:lpwstr/>
  </property>
  <property fmtid="{D5CDD505-2E9C-101B-9397-08002B2CF9AE}" pid="9" name="FSC#SAPConfigSettingsSC@101.9800:FMM_BIC_ALTERNATIV">
    <vt:lpwstr/>
  </property>
  <property fmtid="{D5CDD505-2E9C-101B-9397-08002B2CF9AE}" pid="10" name="FSC#SAPConfigSettingsSC@101.9800:FMM_IBAN_ALTERNATIV">
    <vt:lpwstr/>
  </property>
  <property fmtid="{D5CDD505-2E9C-101B-9397-08002B2CF9AE}" pid="11" name="FSC#SAPConfigSettingsSC@101.9800:FMM_ABLEHNGRUND">
    <vt:lpwstr/>
  </property>
  <property fmtid="{D5CDD505-2E9C-101B-9397-08002B2CF9AE}" pid="12" name="FSC#SAPConfigSettingsSC@101.9800:FMM_ABLEHNGRUND_SONSTIGES_TXT">
    <vt:lpwstr/>
  </property>
  <property fmtid="{D5CDD505-2E9C-101B-9397-08002B2CF9AE}" pid="13" name="FSC#SAPConfigSettingsSC@101.9800:FMM_ANTRAGSBESCHREIBUNG">
    <vt:lpwstr/>
  </property>
  <property fmtid="{D5CDD505-2E9C-101B-9397-08002B2CF9AE}" pid="14" name="FSC#SAPConfigSettingsSC@101.9800:FMM_ABP_NUMMER">
    <vt:lpwstr/>
  </property>
  <property fmtid="{D5CDD505-2E9C-101B-9397-08002B2CF9AE}" pid="15" name="FSC#SAPConfigSettingsSC@101.9800:FMM_TURNUSARZT">
    <vt:lpwstr/>
  </property>
  <property fmtid="{D5CDD505-2E9C-101B-9397-08002B2CF9AE}" pid="16" name="FSC#SAPConfigSettingsSC@101.9800:FMM_GRM_VAL_FROM">
    <vt:lpwstr/>
  </property>
  <property fmtid="{D5CDD505-2E9C-101B-9397-08002B2CF9AE}" pid="17" name="FSC#SAPConfigSettingsSC@101.9800:FMM_GRM_VAL_TO">
    <vt:lpwstr/>
  </property>
  <property fmtid="{D5CDD505-2E9C-101B-9397-08002B2CF9AE}" pid="18" name="FSC#SAPConfigSettingsSC@101.9800:FMM_VORGESCHLAGENER_BETRAG">
    <vt:lpwstr/>
  </property>
  <property fmtid="{D5CDD505-2E9C-101B-9397-08002B2CF9AE}" pid="19" name="FSC#SAPConfigSettingsSC@101.9800:FMM_GESAMTPROJEKTSUMME">
    <vt:lpwstr/>
  </property>
  <property fmtid="{D5CDD505-2E9C-101B-9397-08002B2CF9AE}" pid="20" name="FSC#SAPConfigSettingsSC@101.9800:FMM_BEANTRAGTER_BETRAG">
    <vt:lpwstr/>
  </property>
  <property fmtid="{D5CDD505-2E9C-101B-9397-08002B2CF9AE}" pid="21" name="FSC#SAPConfigSettingsSC@101.9800:FMM_BILL_DATE">
    <vt:lpwstr/>
  </property>
  <property fmtid="{D5CDD505-2E9C-101B-9397-08002B2CF9AE}" pid="22" name="FSC#SAPConfigSettingsSC@101.9800:FMM_SERVICE_ORG_ID">
    <vt:lpwstr/>
  </property>
  <property fmtid="{D5CDD505-2E9C-101B-9397-08002B2CF9AE}" pid="23" name="FSC#SAPConfigSettingsSC@101.9800:FMM_SERVICE_ORG_SHORT">
    <vt:lpwstr/>
  </property>
  <property fmtid="{D5CDD505-2E9C-101B-9397-08002B2CF9AE}" pid="24" name="FSC#SAPConfigSettingsSC@101.9800:FMM_SERVICE_ORG_TEXT">
    <vt:lpwstr/>
  </property>
  <property fmtid="{D5CDD505-2E9C-101B-9397-08002B2CF9AE}" pid="25" name="FSC#SAPConfigSettingsSC@101.9800:FMM_GESAMTPROJEKTSUMME_WORT">
    <vt:lpwstr/>
  </property>
  <property fmtid="{D5CDD505-2E9C-101B-9397-08002B2CF9AE}" pid="26" name="FSC#SAPConfigSettingsSC@101.9800:FMM_BEANTRAGTER_BETRAG_WORT">
    <vt:lpwstr/>
  </property>
  <property fmtid="{D5CDD505-2E9C-101B-9397-08002B2CF9AE}" pid="27" name="FSC#SAPConfigSettingsSC@101.9800:FMM_VORGESCHLAGENER_BETRAG_WORT">
    <vt:lpwstr/>
  </property>
  <property fmtid="{D5CDD505-2E9C-101B-9397-08002B2CF9AE}" pid="28" name="FSC#SAPConfigSettingsSC@101.9800:FMM_ANZAHL_DER_POS_ANTRAG">
    <vt:lpwstr/>
  </property>
  <property fmtid="{D5CDD505-2E9C-101B-9397-08002B2CF9AE}" pid="29" name="FSC#SAPConfigSettingsSC@101.9800:FMM_SWIFT_BIC">
    <vt:lpwstr/>
  </property>
  <property fmtid="{D5CDD505-2E9C-101B-9397-08002B2CF9AE}" pid="30" name="FSC#SAPConfigSettingsSC@101.9800:FMM_VERTRAG_FOERDERBARE_KOSTEN">
    <vt:lpwstr/>
  </property>
  <property fmtid="{D5CDD505-2E9C-101B-9397-08002B2CF9AE}" pid="31" name="FSC#SAPConfigSettingsSC@101.9800:FMM_VERTRAG_NICHT_FOERDERBARE_KOSTEN">
    <vt:lpwstr/>
  </property>
  <property fmtid="{D5CDD505-2E9C-101B-9397-08002B2CF9AE}" pid="32" name="FSC#SAPConfigSettingsSC@101.9800:FMM_RUECKFORDERUNGSGRUND">
    <vt:lpwstr/>
  </property>
  <property fmtid="{D5CDD505-2E9C-101B-9397-08002B2CF9AE}" pid="33" name="FSC#SAPConfigSettingsSC@101.9800:FMM_WIRKUNGSZIELE_EVALUIERUNG">
    <vt:lpwstr/>
  </property>
  <property fmtid="{D5CDD505-2E9C-101B-9397-08002B2CF9AE}" pid="34" name="FSC#SAPConfigSettingsSC@101.9800:FMM_VERTRAG_PROJEKTBESCHREIBUNG">
    <vt:lpwstr/>
  </property>
  <property fmtid="{D5CDD505-2E9C-101B-9397-08002B2CF9AE}" pid="35" name="FSC#SAPConfigSettingsSC@101.9800:FMM_FREITEXT_ALLGEMEINES_SCHREIBEN">
    <vt:lpwstr/>
  </property>
  <property fmtid="{D5CDD505-2E9C-101B-9397-08002B2CF9AE}" pid="36" name="FSC#SAPConfigSettingsSC@101.9800:FMM_ERGEBNIS_DER_ANTRAGSPRUEFUNG">
    <vt:lpwstr/>
  </property>
  <property fmtid="{D5CDD505-2E9C-101B-9397-08002B2CF9AE}" pid="37" name="FSC#SAPConfigSettingsSC@101.9800:FMM_ADRESSE_ALLGEMEINES_SCHREIBEN">
    <vt:lpwstr/>
  </property>
  <property fmtid="{D5CDD505-2E9C-101B-9397-08002B2CF9AE}" pid="38" name="FSC#SAPConfigSettingsSC@101.9800:FMM_PROJEKTZEITRAUM_BIS_PLUS_1M">
    <vt:lpwstr/>
  </property>
  <property fmtid="{D5CDD505-2E9C-101B-9397-08002B2CF9AE}" pid="39" name="FSC#SAPConfigSettingsSC@101.9800:FMM_PROJEKTZEITRAUM_BIS_PLUS_3M">
    <vt:lpwstr/>
  </property>
  <property fmtid="{D5CDD505-2E9C-101B-9397-08002B2CF9AE}" pid="40" name="FSC#SAPConfigSettingsSC@101.9800:FMM_ERSTELLUNGSDATUM_PLUS_35T">
    <vt:lpwstr/>
  </property>
  <property fmtid="{D5CDD505-2E9C-101B-9397-08002B2CF9AE}" pid="41" name="FSC#SAPConfigSettingsSC@101.9800:FMM_VETRAG_SPEZIELLE_FOEDERBEDG">
    <vt:lpwstr/>
  </property>
  <property fmtid="{D5CDD505-2E9C-101B-9397-08002B2CF9AE}" pid="42" name="FSC#SAPConfigSettingsSC@101.9800:FMM_RUECK_FV">
    <vt:lpwstr/>
  </property>
  <property fmtid="{D5CDD505-2E9C-101B-9397-08002B2CF9AE}" pid="43" name="FSC#SAPConfigSettingsSC@101.9800:FMM_ZANTRAGDATUM">
    <vt:lpwstr/>
  </property>
  <property fmtid="{D5CDD505-2E9C-101B-9397-08002B2CF9AE}" pid="44" name="FSC#SAPConfigSettingsSC@101.9800:FMM_DATUM_DES_ANSUCHENS">
    <vt:lpwstr/>
  </property>
  <property fmtid="{D5CDD505-2E9C-101B-9397-08002B2CF9AE}" pid="45" name="FSC#SAPConfigSettingsSC@101.9800:FMM_1_NACHTRAG">
    <vt:lpwstr/>
  </property>
  <property fmtid="{D5CDD505-2E9C-101B-9397-08002B2CF9AE}" pid="46" name="FSC#SAPConfigSettingsSC@101.9800:FMM_2_NACHTRAG">
    <vt:lpwstr/>
  </property>
  <property fmtid="{D5CDD505-2E9C-101B-9397-08002B2CF9AE}" pid="47" name="FSC#SAPConfigSettingsSC@101.9800:FMM_PROJEKTZEITRAUM_VON">
    <vt:lpwstr/>
  </property>
  <property fmtid="{D5CDD505-2E9C-101B-9397-08002B2CF9AE}" pid="48" name="FSC#SAPConfigSettingsSC@101.9800:FMM_PROJEKTZEITRAUM_BIS">
    <vt:lpwstr/>
  </property>
  <property fmtid="{D5CDD505-2E9C-101B-9397-08002B2CF9AE}" pid="49" name="FSC#SAPConfigSettingsSC@101.9800:FMM_IBAN">
    <vt:lpwstr/>
  </property>
  <property fmtid="{D5CDD505-2E9C-101B-9397-08002B2CF9AE}" pid="50" name="FSC#SAPConfigSettingsSC@101.9800:FMM_RECHTSGRUNDLAGE">
    <vt:lpwstr/>
  </property>
  <property fmtid="{D5CDD505-2E9C-101B-9397-08002B2CF9AE}" pid="51" name="FSC#SAPConfigSettingsSC@101.9800:FMM_POSITIONS_APPLICATION">
    <vt:lpwstr/>
  </property>
  <property fmtid="{D5CDD505-2E9C-101B-9397-08002B2CF9AE}" pid="52" name="FSC#SAPConfigSettingsSC@101.9800:FMM_AUFWANDSART_ID">
    <vt:lpwstr/>
  </property>
  <property fmtid="{D5CDD505-2E9C-101B-9397-08002B2CF9AE}" pid="53" name="FSC#SAPConfigSettingsSC@101.9800:FMM_AUFWANDSART_TEXT">
    <vt:lpwstr/>
  </property>
  <property fmtid="{D5CDD505-2E9C-101B-9397-08002B2CF9AE}" pid="54" name="FSC#SAPConfigSettingsSC@101.9800:FMM_GRANTOR_ADDRESS">
    <vt:lpwstr/>
  </property>
  <property fmtid="{D5CDD505-2E9C-101B-9397-08002B2CF9AE}" pid="55" name="FSC#SAPConfigSettingsSC@101.9800:FMM_GRANTOR">
    <vt:lpwstr/>
  </property>
  <property fmtid="{D5CDD505-2E9C-101B-9397-08002B2CF9AE}" pid="56" name="FSC#SAPConfigSettingsSC@101.9800:FMM_GRANTOR_ID">
    <vt:lpwstr/>
  </property>
  <property fmtid="{D5CDD505-2E9C-101B-9397-08002B2CF9AE}" pid="57" name="FSC#SAPConfigSettingsSC@101.9800:FMM_GESCHAEFTSZAHL">
    <vt:lpwstr/>
  </property>
  <property fmtid="{D5CDD505-2E9C-101B-9397-08002B2CF9AE}" pid="58" name="FSC#SAPConfigSettingsSC@101.9800:FMM_MITTELVORBINDUNG">
    <vt:lpwstr/>
  </property>
  <property fmtid="{D5CDD505-2E9C-101B-9397-08002B2CF9AE}" pid="59" name="FSC#SAPConfigSettingsSC@101.9800:FMM_MITTELBINDUNG">
    <vt:lpwstr/>
  </property>
  <property fmtid="{D5CDD505-2E9C-101B-9397-08002B2CF9AE}" pid="60" name="FSC#SAPConfigSettingsSC@101.9800:FMM_PROGRAM_NAME">
    <vt:lpwstr/>
  </property>
  <property fmtid="{D5CDD505-2E9C-101B-9397-08002B2CF9AE}" pid="61" name="FSC#SAPConfigSettingsSC@101.9800:FMM_PROGRAM_ID">
    <vt:lpwstr/>
  </property>
  <property fmtid="{D5CDD505-2E9C-101B-9397-08002B2CF9AE}" pid="62" name="FSC#SAPConfigSettingsSC@101.9800:FMM_TRADEID">
    <vt:lpwstr/>
  </property>
  <property fmtid="{D5CDD505-2E9C-101B-9397-08002B2CF9AE}" pid="63" name="FSC#SAPConfigSettingsSC@101.9800:FMM_VEREINSREGISTERNUMMER">
    <vt:lpwstr/>
  </property>
  <property fmtid="{D5CDD505-2E9C-101B-9397-08002B2CF9AE}" pid="64" name="FSC#SAPConfigSettingsSC@101.9800:FMM_10_MONATLICHE_RATE">
    <vt:lpwstr/>
  </property>
  <property fmtid="{D5CDD505-2E9C-101B-9397-08002B2CF9AE}" pid="65" name="FSC#SAPConfigSettingsSC@101.9800:FMM_10_MONATLICHE_RATE_WAER">
    <vt:lpwstr/>
  </property>
  <property fmtid="{D5CDD505-2E9C-101B-9397-08002B2CF9AE}" pid="66" name="FSC#SAPConfigSettingsSC@101.9800:FMM_10_GP_DETAILBEZ">
    <vt:lpwstr/>
  </property>
  <property fmtid="{D5CDD505-2E9C-101B-9397-08002B2CF9AE}" pid="67" name="FSC#SAPConfigSettingsSC@101.9800:FMM_XX_LGS_MULTISELECT">
    <vt:lpwstr/>
  </property>
  <property fmtid="{D5CDD505-2E9C-101B-9397-08002B2CF9AE}" pid="68" name="FSC#SAPConfigSettingsSC@101.9800:FMM_XX_BUNDESLAND_MULTISELECT">
    <vt:lpwstr/>
  </property>
  <property fmtid="{D5CDD505-2E9C-101B-9397-08002B2CF9AE}" pid="69" name="FSC#SAPConfigSettingsSC@101.9800:FMM_GRANTOR_TYPE_TEXT">
    <vt:lpwstr/>
  </property>
  <property fmtid="{D5CDD505-2E9C-101B-9397-08002B2CF9AE}" pid="70" name="FSC#SAPConfigSettingsSC@101.9800:FMM_GRANTOR_TYPE">
    <vt:lpwstr/>
  </property>
  <property fmtid="{D5CDD505-2E9C-101B-9397-08002B2CF9AE}" pid="71" name="FSC#EIBPRECONFIG@1.1001:EIBInternalApprovedAt">
    <vt:lpwstr/>
  </property>
  <property fmtid="{D5CDD505-2E9C-101B-9397-08002B2CF9AE}" pid="72" name="FSC#EIBPRECONFIG@1.1001:EIBInternalApprovedBy">
    <vt:lpwstr/>
  </property>
  <property fmtid="{D5CDD505-2E9C-101B-9397-08002B2CF9AE}" pid="73" name="FSC#EIBPRECONFIG@1.1001:EIBInternalApprovedByPostTitle">
    <vt:lpwstr/>
  </property>
  <property fmtid="{D5CDD505-2E9C-101B-9397-08002B2CF9AE}" pid="74" name="FSC#EIBPRECONFIG@1.1001:EIBSettlementApprovedBy">
    <vt:lpwstr/>
  </property>
  <property fmtid="{D5CDD505-2E9C-101B-9397-08002B2CF9AE}" pid="75" name="FSC#EIBPRECONFIG@1.1001:EIBSettlementApprovedByFirstnameSurname">
    <vt:lpwstr/>
  </property>
  <property fmtid="{D5CDD505-2E9C-101B-9397-08002B2CF9AE}" pid="76" name="FSC#EIBPRECONFIG@1.1001:EIBSettlementApprovedByPostTitle">
    <vt:lpwstr/>
  </property>
  <property fmtid="{D5CDD505-2E9C-101B-9397-08002B2CF9AE}" pid="77" name="FSC#EIBPRECONFIG@1.1001:EIBApprovedAt">
    <vt:lpwstr/>
  </property>
  <property fmtid="{D5CDD505-2E9C-101B-9397-08002B2CF9AE}" pid="78" name="FSC#EIBPRECONFIG@1.1001:EIBApprovedBy">
    <vt:lpwstr/>
  </property>
  <property fmtid="{D5CDD505-2E9C-101B-9397-08002B2CF9AE}" pid="79" name="FSC#EIBPRECONFIG@1.1001:EIBApprovedBySubst">
    <vt:lpwstr/>
  </property>
  <property fmtid="{D5CDD505-2E9C-101B-9397-08002B2CF9AE}" pid="80" name="FSC#EIBPRECONFIG@1.1001:EIBApprovedByTitle">
    <vt:lpwstr/>
  </property>
  <property fmtid="{D5CDD505-2E9C-101B-9397-08002B2CF9AE}" pid="81" name="FSC#EIBPRECONFIG@1.1001:EIBApprovedByPostTitle">
    <vt:lpwstr/>
  </property>
  <property fmtid="{D5CDD505-2E9C-101B-9397-08002B2CF9AE}" pid="82" name="FSC#EIBPRECONFIG@1.1001:EIBDepartment">
    <vt:lpwstr>BMKÖS - III/6 (Verwaltungsakademie des Bundes)</vt:lpwstr>
  </property>
  <property fmtid="{D5CDD505-2E9C-101B-9397-08002B2CF9AE}" pid="83" name="FSC#EIBPRECONFIG@1.1001:EIBDispatchedBy">
    <vt:lpwstr/>
  </property>
  <property fmtid="{D5CDD505-2E9C-101B-9397-08002B2CF9AE}" pid="84" name="FSC#EIBPRECONFIG@1.1001:EIBDispatchedByPostTitle">
    <vt:lpwstr/>
  </property>
  <property fmtid="{D5CDD505-2E9C-101B-9397-08002B2CF9AE}" pid="85" name="FSC#EIBPRECONFIG@1.1001:ExtRefInc">
    <vt:lpwstr/>
  </property>
  <property fmtid="{D5CDD505-2E9C-101B-9397-08002B2CF9AE}" pid="86" name="FSC#EIBPRECONFIG@1.1001:IncomingAddrdate">
    <vt:lpwstr/>
  </property>
  <property fmtid="{D5CDD505-2E9C-101B-9397-08002B2CF9AE}" pid="87" name="FSC#EIBPRECONFIG@1.1001:IncomingDelivery">
    <vt:lpwstr/>
  </property>
  <property fmtid="{D5CDD505-2E9C-101B-9397-08002B2CF9AE}" pid="88" name="FSC#EIBPRECONFIG@1.1001:OwnerEmail">
    <vt:lpwstr>dominik.bohn@bmkoes.gv.at</vt:lpwstr>
  </property>
  <property fmtid="{D5CDD505-2E9C-101B-9397-08002B2CF9AE}" pid="89" name="FSC#EIBPRECONFIG@1.1001:FileOUEmail">
    <vt:lpwstr>iii6@bmkoes.gv.at</vt:lpwstr>
  </property>
  <property fmtid="{D5CDD505-2E9C-101B-9397-08002B2CF9AE}" pid="90" name="FSC#EIBPRECONFIG@1.1001:OUEmail">
    <vt:lpwstr>iii6@bmkoes.gv.at</vt:lpwstr>
  </property>
  <property fmtid="{D5CDD505-2E9C-101B-9397-08002B2CF9AE}" pid="91" name="FSC#EIBPRECONFIG@1.1001:OwnerGender">
    <vt:lpwstr>Männlich</vt:lpwstr>
  </property>
  <property fmtid="{D5CDD505-2E9C-101B-9397-08002B2CF9AE}" pid="92" name="FSC#EIBPRECONFIG@1.1001:Priority">
    <vt:lpwstr>Nein</vt:lpwstr>
  </property>
  <property fmtid="{D5CDD505-2E9C-101B-9397-08002B2CF9AE}" pid="93" name="FSC#EIBPRECONFIG@1.1001:PreviousFiles">
    <vt:lpwstr/>
  </property>
  <property fmtid="{D5CDD505-2E9C-101B-9397-08002B2CF9AE}" pid="94" name="FSC#EIBPRECONFIG@1.1001:NextFiles">
    <vt:lpwstr/>
  </property>
  <property fmtid="{D5CDD505-2E9C-101B-9397-08002B2CF9AE}" pid="95" name="FSC#EIBPRECONFIG@1.1001:RelatedFiles">
    <vt:lpwstr/>
  </property>
  <property fmtid="{D5CDD505-2E9C-101B-9397-08002B2CF9AE}" pid="96" name="FSC#EIBPRECONFIG@1.1001:CompletedOrdinals">
    <vt:lpwstr/>
  </property>
  <property fmtid="{D5CDD505-2E9C-101B-9397-08002B2CF9AE}" pid="97" name="FSC#EIBPRECONFIG@1.1001:NrAttachments">
    <vt:lpwstr/>
  </property>
  <property fmtid="{D5CDD505-2E9C-101B-9397-08002B2CF9AE}" pid="98" name="FSC#EIBPRECONFIG@1.1001:Attachments">
    <vt:lpwstr/>
  </property>
  <property fmtid="{D5CDD505-2E9C-101B-9397-08002B2CF9AE}" pid="99" name="FSC#EIBPRECONFIG@1.1001:SubjectArea">
    <vt:lpwstr>Europa, Internationales, Sprachen und Gesundheit</vt:lpwstr>
  </property>
  <property fmtid="{D5CDD505-2E9C-101B-9397-08002B2CF9AE}" pid="100" name="FSC#EIBPRECONFIG@1.1001:Recipients">
    <vt:lpwstr/>
  </property>
  <property fmtid="{D5CDD505-2E9C-101B-9397-08002B2CF9AE}" pid="101" name="FSC#EIBPRECONFIG@1.1001:Classified">
    <vt:lpwstr/>
  </property>
  <property fmtid="{D5CDD505-2E9C-101B-9397-08002B2CF9AE}" pid="102" name="FSC#EIBPRECONFIG@1.1001:Deadline">
    <vt:lpwstr/>
  </property>
  <property fmtid="{D5CDD505-2E9C-101B-9397-08002B2CF9AE}" pid="103" name="FSC#EIBPRECONFIG@1.1001:SettlementSubj">
    <vt:lpwstr/>
  </property>
  <property fmtid="{D5CDD505-2E9C-101B-9397-08002B2CF9AE}" pid="104" name="FSC#EIBPRECONFIG@1.1001:OUAddr">
    <vt:lpwstr>Hohenstaufengasse 3, 1010 Wien</vt:lpwstr>
  </property>
  <property fmtid="{D5CDD505-2E9C-101B-9397-08002B2CF9AE}" pid="105" name="FSC#EIBPRECONFIG@1.1001:FileOUName">
    <vt:lpwstr>BMKÖS - III/6 (Verwaltungsakademie des Bundes)</vt:lpwstr>
  </property>
  <property fmtid="{D5CDD505-2E9C-101B-9397-08002B2CF9AE}" pid="106" name="FSC#EIBPRECONFIG@1.1001:FileOUDescr">
    <vt:lpwstr/>
  </property>
  <property fmtid="{D5CDD505-2E9C-101B-9397-08002B2CF9AE}" pid="107" name="FSC#EIBPRECONFIG@1.1001:OUDescr">
    <vt:lpwstr/>
  </property>
  <property fmtid="{D5CDD505-2E9C-101B-9397-08002B2CF9AE}" pid="108" name="FSC#EIBPRECONFIG@1.1001:Signatures">
    <vt:lpwstr/>
  </property>
  <property fmtid="{D5CDD505-2E9C-101B-9397-08002B2CF9AE}" pid="109" name="FSC#EIBPRECONFIG@1.1001:currentuser">
    <vt:lpwstr>COO.3000.100.1.955198</vt:lpwstr>
  </property>
  <property fmtid="{D5CDD505-2E9C-101B-9397-08002B2CF9AE}" pid="110" name="FSC#EIBPRECONFIG@1.1001:currentuserrolegroup">
    <vt:lpwstr>COO.3000.100.1.2722</vt:lpwstr>
  </property>
  <property fmtid="{D5CDD505-2E9C-101B-9397-08002B2CF9AE}" pid="111" name="FSC#EIBPRECONFIG@1.1001:currentuserroleposition">
    <vt:lpwstr>COO.1.1001.1.4328</vt:lpwstr>
  </property>
  <property fmtid="{D5CDD505-2E9C-101B-9397-08002B2CF9AE}" pid="112" name="FSC#EIBPRECONFIG@1.1001:currentuserroot">
    <vt:lpwstr>COO.3000.114.2.1589025</vt:lpwstr>
  </property>
  <property fmtid="{D5CDD505-2E9C-101B-9397-08002B2CF9AE}" pid="113" name="FSC#EIBPRECONFIG@1.1001:toplevelobject">
    <vt:lpwstr>COO.3000.114.7.3310169</vt:lpwstr>
  </property>
  <property fmtid="{D5CDD505-2E9C-101B-9397-08002B2CF9AE}" pid="114" name="FSC#EIBPRECONFIG@1.1001:objchangedby">
    <vt:lpwstr>Dominik Bohn, BA MA</vt:lpwstr>
  </property>
  <property fmtid="{D5CDD505-2E9C-101B-9397-08002B2CF9AE}" pid="115" name="FSC#EIBPRECONFIG@1.1001:objchangedbyPostTitle">
    <vt:lpwstr>BA MA</vt:lpwstr>
  </property>
  <property fmtid="{D5CDD505-2E9C-101B-9397-08002B2CF9AE}" pid="116" name="FSC#EIBPRECONFIG@1.1001:objchangedat">
    <vt:lpwstr>05.06.2021</vt:lpwstr>
  </property>
  <property fmtid="{D5CDD505-2E9C-101B-9397-08002B2CF9AE}" pid="117" name="FSC#EIBPRECONFIG@1.1001:objname">
    <vt:lpwstr>PPT-VAB-4x3_Titel der Folienpräsentation</vt:lpwstr>
  </property>
  <property fmtid="{D5CDD505-2E9C-101B-9397-08002B2CF9AE}" pid="118" name="FSC#EIBPRECONFIG@1.1001:EIBProcessResponsiblePhone">
    <vt:lpwstr/>
  </property>
  <property fmtid="{D5CDD505-2E9C-101B-9397-08002B2CF9AE}" pid="119" name="FSC#EIBPRECONFIG@1.1001:EIBProcessResponsibleMail">
    <vt:lpwstr/>
  </property>
  <property fmtid="{D5CDD505-2E9C-101B-9397-08002B2CF9AE}" pid="120" name="FSC#EIBPRECONFIG@1.1001:EIBProcessResponsibleFax">
    <vt:lpwstr/>
  </property>
  <property fmtid="{D5CDD505-2E9C-101B-9397-08002B2CF9AE}" pid="121" name="FSC#EIBPRECONFIG@1.1001:EIBProcessResponsiblePostTitle">
    <vt:lpwstr/>
  </property>
  <property fmtid="{D5CDD505-2E9C-101B-9397-08002B2CF9AE}" pid="122" name="FSC#EIBPRECONFIG@1.1001:EIBProcessResponsible">
    <vt:lpwstr/>
  </property>
  <property fmtid="{D5CDD505-2E9C-101B-9397-08002B2CF9AE}" pid="123" name="FSC#EIBPRECONFIG@1.1001:FileResponsibleFullName">
    <vt:lpwstr/>
  </property>
  <property fmtid="{D5CDD505-2E9C-101B-9397-08002B2CF9AE}" pid="124" name="FSC#EIBPRECONFIG@1.1001:FileResponsibleFirstnameSurname">
    <vt:lpwstr/>
  </property>
  <property fmtid="{D5CDD505-2E9C-101B-9397-08002B2CF9AE}" pid="125" name="FSC#EIBPRECONFIG@1.1001:FileResponsibleEmail">
    <vt:lpwstr/>
  </property>
  <property fmtid="{D5CDD505-2E9C-101B-9397-08002B2CF9AE}" pid="126" name="FSC#EIBPRECONFIG@1.1001:FileResponsibleExtension">
    <vt:lpwstr/>
  </property>
  <property fmtid="{D5CDD505-2E9C-101B-9397-08002B2CF9AE}" pid="127" name="FSC#EIBPRECONFIG@1.1001:FileResponsibleFaxExtension">
    <vt:lpwstr/>
  </property>
  <property fmtid="{D5CDD505-2E9C-101B-9397-08002B2CF9AE}" pid="128" name="FSC#EIBPRECONFIG@1.1001:FileResponsibleGender">
    <vt:lpwstr/>
  </property>
  <property fmtid="{D5CDD505-2E9C-101B-9397-08002B2CF9AE}" pid="129" name="FSC#EIBPRECONFIG@1.1001:FileResponsibleAddr">
    <vt:lpwstr/>
  </property>
  <property fmtid="{D5CDD505-2E9C-101B-9397-08002B2CF9AE}" pid="130" name="FSC#EIBPRECONFIG@1.1001:OwnerPostTitle">
    <vt:lpwstr>BA MA</vt:lpwstr>
  </property>
  <property fmtid="{D5CDD505-2E9C-101B-9397-08002B2CF9AE}" pid="131" name="FSC#EIBPRECONFIG@1.1001:OwnerAddr">
    <vt:lpwstr>Hohenstaufengasse 3, 1010 Wien</vt:lpwstr>
  </property>
  <property fmtid="{D5CDD505-2E9C-101B-9397-08002B2CF9AE}" pid="132" name="FSC#EIBPRECONFIG@1.1001:IsFileAttachment">
    <vt:lpwstr>Ja</vt:lpwstr>
  </property>
  <property fmtid="{D5CDD505-2E9C-101B-9397-08002B2CF9AE}" pid="133" name="FSC#COOELAK@1.1001:Subject">
    <vt:lpwstr>(OT-)ES 253 vom 22. Juni, 20. und 29. September 2021_x000d_
Grundrechtsschutz in der Europäischen Union_x000d_
Klamert (BB), Toggenburg (Pr)</vt:lpwstr>
  </property>
  <property fmtid="{D5CDD505-2E9C-101B-9397-08002B2CF9AE}" pid="134" name="FSC#COOELAK@1.1001:FileReference">
    <vt:lpwstr>2021-0.381.114</vt:lpwstr>
  </property>
  <property fmtid="{D5CDD505-2E9C-101B-9397-08002B2CF9AE}" pid="135" name="FSC#COOELAK@1.1001:FileRefYear">
    <vt:lpwstr>2021</vt:lpwstr>
  </property>
  <property fmtid="{D5CDD505-2E9C-101B-9397-08002B2CF9AE}" pid="136" name="FSC#COOELAK@1.1001:FileRefOrdinal">
    <vt:lpwstr>381114</vt:lpwstr>
  </property>
  <property fmtid="{D5CDD505-2E9C-101B-9397-08002B2CF9AE}" pid="137" name="FSC#COOELAK@1.1001:FileRefOU">
    <vt:lpwstr>III/6</vt:lpwstr>
  </property>
  <property fmtid="{D5CDD505-2E9C-101B-9397-08002B2CF9AE}" pid="138" name="FSC#COOELAK@1.1001:Organization">
    <vt:lpwstr/>
  </property>
  <property fmtid="{D5CDD505-2E9C-101B-9397-08002B2CF9AE}" pid="139" name="FSC#COOELAK@1.1001:Owner">
    <vt:lpwstr>Dominik Bohn, BA MA</vt:lpwstr>
  </property>
  <property fmtid="{D5CDD505-2E9C-101B-9397-08002B2CF9AE}" pid="140" name="FSC#COOELAK@1.1001:OwnerExtension">
    <vt:lpwstr>667263</vt:lpwstr>
  </property>
  <property fmtid="{D5CDD505-2E9C-101B-9397-08002B2CF9AE}" pid="141" name="FSC#COOELAK@1.1001:OwnerFaxExtension">
    <vt:lpwstr/>
  </property>
  <property fmtid="{D5CDD505-2E9C-101B-9397-08002B2CF9AE}" pid="142" name="FSC#COOELAK@1.1001:DispatchedBy">
    <vt:lpwstr/>
  </property>
  <property fmtid="{D5CDD505-2E9C-101B-9397-08002B2CF9AE}" pid="143" name="FSC#COOELAK@1.1001:DispatchedAt">
    <vt:lpwstr/>
  </property>
  <property fmtid="{D5CDD505-2E9C-101B-9397-08002B2CF9AE}" pid="144" name="FSC#COOELAK@1.1001:ApprovedBy">
    <vt:lpwstr/>
  </property>
  <property fmtid="{D5CDD505-2E9C-101B-9397-08002B2CF9AE}" pid="145" name="FSC#COOELAK@1.1001:ApprovedAt">
    <vt:lpwstr/>
  </property>
  <property fmtid="{D5CDD505-2E9C-101B-9397-08002B2CF9AE}" pid="146" name="FSC#COOELAK@1.1001:Department">
    <vt:lpwstr>BMKÖS - III/6 (Verwaltungsakademie des Bundes)</vt:lpwstr>
  </property>
  <property fmtid="{D5CDD505-2E9C-101B-9397-08002B2CF9AE}" pid="147" name="FSC#COOELAK@1.1001:CreatedAt">
    <vt:lpwstr>28.05.2021</vt:lpwstr>
  </property>
  <property fmtid="{D5CDD505-2E9C-101B-9397-08002B2CF9AE}" pid="148" name="FSC#COOELAK@1.1001:OU">
    <vt:lpwstr>BMKÖS - III/6 (Verwaltungsakademie des Bundes)</vt:lpwstr>
  </property>
  <property fmtid="{D5CDD505-2E9C-101B-9397-08002B2CF9AE}" pid="149" name="FSC#COOELAK@1.1001:Priority">
    <vt:lpwstr> ()</vt:lpwstr>
  </property>
  <property fmtid="{D5CDD505-2E9C-101B-9397-08002B2CF9AE}" pid="150" name="FSC#COOELAK@1.1001:ObjBarCode">
    <vt:lpwstr>*COO.3000.114.7.3313750*</vt:lpwstr>
  </property>
  <property fmtid="{D5CDD505-2E9C-101B-9397-08002B2CF9AE}" pid="151" name="FSC#COOELAK@1.1001:RefBarCode">
    <vt:lpwstr/>
  </property>
  <property fmtid="{D5CDD505-2E9C-101B-9397-08002B2CF9AE}" pid="152" name="FSC#COOELAK@1.1001:FileRefBarCode">
    <vt:lpwstr>*2021-0.381.114*</vt:lpwstr>
  </property>
  <property fmtid="{D5CDD505-2E9C-101B-9397-08002B2CF9AE}" pid="153" name="FSC#COOELAK@1.1001:ExternalRef">
    <vt:lpwstr/>
  </property>
  <property fmtid="{D5CDD505-2E9C-101B-9397-08002B2CF9AE}" pid="154" name="FSC#COOELAK@1.1001:IncomingNumber">
    <vt:lpwstr/>
  </property>
  <property fmtid="{D5CDD505-2E9C-101B-9397-08002B2CF9AE}" pid="155" name="FSC#COOELAK@1.1001:IncomingSubject">
    <vt:lpwstr/>
  </property>
  <property fmtid="{D5CDD505-2E9C-101B-9397-08002B2CF9AE}" pid="156" name="FSC#COOELAK@1.1001:ProcessResponsible">
    <vt:lpwstr/>
  </property>
  <property fmtid="{D5CDD505-2E9C-101B-9397-08002B2CF9AE}" pid="157" name="FSC#COOELAK@1.1001:ProcessResponsiblePhone">
    <vt:lpwstr/>
  </property>
  <property fmtid="{D5CDD505-2E9C-101B-9397-08002B2CF9AE}" pid="158" name="FSC#COOELAK@1.1001:ProcessResponsibleMail">
    <vt:lpwstr/>
  </property>
  <property fmtid="{D5CDD505-2E9C-101B-9397-08002B2CF9AE}" pid="159" name="FSC#COOELAK@1.1001:ProcessResponsibleFax">
    <vt:lpwstr/>
  </property>
  <property fmtid="{D5CDD505-2E9C-101B-9397-08002B2CF9AE}" pid="160" name="FSC#COOELAK@1.1001:ApproverFirstName">
    <vt:lpwstr/>
  </property>
  <property fmtid="{D5CDD505-2E9C-101B-9397-08002B2CF9AE}" pid="161" name="FSC#COOELAK@1.1001:ApproverSurName">
    <vt:lpwstr/>
  </property>
  <property fmtid="{D5CDD505-2E9C-101B-9397-08002B2CF9AE}" pid="162" name="FSC#COOELAK@1.1001:ApproverTitle">
    <vt:lpwstr/>
  </property>
  <property fmtid="{D5CDD505-2E9C-101B-9397-08002B2CF9AE}" pid="163" name="FSC#COOELAK@1.1001:ExternalDate">
    <vt:lpwstr/>
  </property>
  <property fmtid="{D5CDD505-2E9C-101B-9397-08002B2CF9AE}" pid="164" name="FSC#COOELAK@1.1001:SettlementApprovedAt">
    <vt:lpwstr/>
  </property>
  <property fmtid="{D5CDD505-2E9C-101B-9397-08002B2CF9AE}" pid="165" name="FSC#COOELAK@1.1001:BaseNumber">
    <vt:lpwstr>910.770</vt:lpwstr>
  </property>
  <property fmtid="{D5CDD505-2E9C-101B-9397-08002B2CF9AE}" pid="166" name="FSC#COOELAK@1.1001:CurrentUserRolePos">
    <vt:lpwstr>Sachbearbeiter/in</vt:lpwstr>
  </property>
  <property fmtid="{D5CDD505-2E9C-101B-9397-08002B2CF9AE}" pid="167" name="FSC#COOELAK@1.1001:CurrentUserEmail">
    <vt:lpwstr>dominik.bohn@bmkoes.gv.at</vt:lpwstr>
  </property>
  <property fmtid="{D5CDD505-2E9C-101B-9397-08002B2CF9AE}" pid="168" name="FSC#ELAKGOV@1.1001:PersonalSubjGender">
    <vt:lpwstr/>
  </property>
  <property fmtid="{D5CDD505-2E9C-101B-9397-08002B2CF9AE}" pid="169" name="FSC#ELAKGOV@1.1001:PersonalSubjFirstName">
    <vt:lpwstr/>
  </property>
  <property fmtid="{D5CDD505-2E9C-101B-9397-08002B2CF9AE}" pid="170" name="FSC#ELAKGOV@1.1001:PersonalSubjSurName">
    <vt:lpwstr/>
  </property>
  <property fmtid="{D5CDD505-2E9C-101B-9397-08002B2CF9AE}" pid="171" name="FSC#ELAKGOV@1.1001:PersonalSubjSalutation">
    <vt:lpwstr/>
  </property>
  <property fmtid="{D5CDD505-2E9C-101B-9397-08002B2CF9AE}" pid="172" name="FSC#ELAKGOV@1.1001:PersonalSubjAddress">
    <vt:lpwstr/>
  </property>
  <property fmtid="{D5CDD505-2E9C-101B-9397-08002B2CF9AE}" pid="173" name="FSC#ATSTATECFG@1.1001:Office">
    <vt:lpwstr/>
  </property>
  <property fmtid="{D5CDD505-2E9C-101B-9397-08002B2CF9AE}" pid="174" name="FSC#ATSTATECFG@1.1001:Agent">
    <vt:lpwstr/>
  </property>
  <property fmtid="{D5CDD505-2E9C-101B-9397-08002B2CF9AE}" pid="175" name="FSC#ATSTATECFG@1.1001:AgentPhone">
    <vt:lpwstr/>
  </property>
  <property fmtid="{D5CDD505-2E9C-101B-9397-08002B2CF9AE}" pid="176" name="FSC#ATSTATECFG@1.1001:DepartmentFax">
    <vt:lpwstr/>
  </property>
  <property fmtid="{D5CDD505-2E9C-101B-9397-08002B2CF9AE}" pid="177" name="FSC#ATSTATECFG@1.1001:DepartmentEmail">
    <vt:lpwstr/>
  </property>
  <property fmtid="{D5CDD505-2E9C-101B-9397-08002B2CF9AE}" pid="178" name="FSC#ATSTATECFG@1.1001:SubfileDate">
    <vt:lpwstr/>
  </property>
  <property fmtid="{D5CDD505-2E9C-101B-9397-08002B2CF9AE}" pid="179" name="FSC#ATSTATECFG@1.1001:SubfileSubject">
    <vt:lpwstr/>
  </property>
  <property fmtid="{D5CDD505-2E9C-101B-9397-08002B2CF9AE}" pid="180" name="FSC#ATSTATECFG@1.1001:DepartmentZipCode">
    <vt:lpwstr/>
  </property>
  <property fmtid="{D5CDD505-2E9C-101B-9397-08002B2CF9AE}" pid="181" name="FSC#ATSTATECFG@1.1001:DepartmentCountry">
    <vt:lpwstr/>
  </property>
  <property fmtid="{D5CDD505-2E9C-101B-9397-08002B2CF9AE}" pid="182" name="FSC#ATSTATECFG@1.1001:DepartmentCity">
    <vt:lpwstr/>
  </property>
  <property fmtid="{D5CDD505-2E9C-101B-9397-08002B2CF9AE}" pid="183" name="FSC#ATSTATECFG@1.1001:DepartmentStreet">
    <vt:lpwstr/>
  </property>
  <property fmtid="{D5CDD505-2E9C-101B-9397-08002B2CF9AE}" pid="184" name="FSC#CCAPRECONFIGG@15.1001:DepartmentON">
    <vt:lpwstr/>
  </property>
  <property fmtid="{D5CDD505-2E9C-101B-9397-08002B2CF9AE}" pid="185" name="FSC#ATSTATECFG@1.1001:DepartmentDVR">
    <vt:lpwstr/>
  </property>
  <property fmtid="{D5CDD505-2E9C-101B-9397-08002B2CF9AE}" pid="186" name="FSC#ATSTATECFG@1.1001:DepartmentUID">
    <vt:lpwstr/>
  </property>
  <property fmtid="{D5CDD505-2E9C-101B-9397-08002B2CF9AE}" pid="187" name="FSC#ATSTATECFG@1.1001:SubfileReference">
    <vt:lpwstr/>
  </property>
  <property fmtid="{D5CDD505-2E9C-101B-9397-08002B2CF9AE}" pid="188" name="FSC#ATSTATECFG@1.1001:Clause">
    <vt:lpwstr/>
  </property>
  <property fmtid="{D5CDD505-2E9C-101B-9397-08002B2CF9AE}" pid="189" name="FSC#ATSTATECFG@1.1001:ApprovedSignature">
    <vt:lpwstr/>
  </property>
  <property fmtid="{D5CDD505-2E9C-101B-9397-08002B2CF9AE}" pid="190" name="FSC#ATSTATECFG@1.1001:BankAccount">
    <vt:lpwstr/>
  </property>
  <property fmtid="{D5CDD505-2E9C-101B-9397-08002B2CF9AE}" pid="191" name="FSC#ATSTATECFG@1.1001:BankAccountOwner">
    <vt:lpwstr/>
  </property>
  <property fmtid="{D5CDD505-2E9C-101B-9397-08002B2CF9AE}" pid="192" name="FSC#ATSTATECFG@1.1001:BankInstitute">
    <vt:lpwstr/>
  </property>
  <property fmtid="{D5CDD505-2E9C-101B-9397-08002B2CF9AE}" pid="193" name="FSC#ATSTATECFG@1.1001:BankAccountID">
    <vt:lpwstr/>
  </property>
  <property fmtid="{D5CDD505-2E9C-101B-9397-08002B2CF9AE}" pid="194" name="FSC#ATSTATECFG@1.1001:BankAccountIBAN">
    <vt:lpwstr/>
  </property>
  <property fmtid="{D5CDD505-2E9C-101B-9397-08002B2CF9AE}" pid="195" name="FSC#ATSTATECFG@1.1001:BankAccountBIC">
    <vt:lpwstr/>
  </property>
  <property fmtid="{D5CDD505-2E9C-101B-9397-08002B2CF9AE}" pid="196" name="FSC#ATSTATECFG@1.1001:BankName">
    <vt:lpwstr/>
  </property>
  <property fmtid="{D5CDD505-2E9C-101B-9397-08002B2CF9AE}" pid="197" name="FSC#COOELAK@1.1001:ObjectAddressees">
    <vt:lpwstr/>
  </property>
  <property fmtid="{D5CDD505-2E9C-101B-9397-08002B2CF9AE}" pid="198" name="FSC#COOELAK@1.1001:replyreference">
    <vt:lpwstr/>
  </property>
  <property fmtid="{D5CDD505-2E9C-101B-9397-08002B2CF9AE}" pid="199" name="FSC#ATPRECONFIG@1.1001:ChargePreview">
    <vt:lpwstr/>
  </property>
  <property fmtid="{D5CDD505-2E9C-101B-9397-08002B2CF9AE}" pid="200" name="FSC#ATSTATECFG@1.1001:ExternalFile">
    <vt:lpwstr/>
  </property>
  <property fmtid="{D5CDD505-2E9C-101B-9397-08002B2CF9AE}" pid="201" name="FSC#COOSYSTEM@1.1:Container">
    <vt:lpwstr>COO.3000.114.7.3313750</vt:lpwstr>
  </property>
  <property fmtid="{D5CDD505-2E9C-101B-9397-08002B2CF9AE}" pid="202" name="FSC#FSCFOLIO@1.1001:docpropproject">
    <vt:lpwstr/>
  </property>
</Properties>
</file>