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7.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8.xml" ContentType="application/vnd.openxmlformats-officedocument.presentationml.tags+xml"/>
  <Override PartName="/ppt/notesSlides/notesSlide11.xml" ContentType="application/vnd.openxmlformats-officedocument.presentationml.notesSlide+xml"/>
  <Override PartName="/ppt/tags/tag9.xml" ContentType="application/vnd.openxmlformats-officedocument.presentationml.tags+xml"/>
  <Override PartName="/ppt/notesSlides/notesSlide12.xml" ContentType="application/vnd.openxmlformats-officedocument.presentationml.notesSlide+xml"/>
  <Override PartName="/ppt/tags/tag10.xml" ContentType="application/vnd.openxmlformats-officedocument.presentationml.tags+xml"/>
  <Override PartName="/ppt/notesSlides/notesSlide13.xml" ContentType="application/vnd.openxmlformats-officedocument.presentationml.notesSlide+xml"/>
  <Override PartName="/ppt/tags/tag11.xml" ContentType="application/vnd.openxmlformats-officedocument.presentationml.tags+xml"/>
  <Override PartName="/ppt/notesSlides/notesSlide14.xml" ContentType="application/vnd.openxmlformats-officedocument.presentationml.notesSlide+xml"/>
  <Override PartName="/ppt/tags/tag12.xml" ContentType="application/vnd.openxmlformats-officedocument.presentationml.tags+xml"/>
  <Override PartName="/ppt/notesSlides/notesSlide15.xml" ContentType="application/vnd.openxmlformats-officedocument.presentationml.notesSlide+xml"/>
  <Override PartName="/ppt/tags/tag13.xml" ContentType="application/vnd.openxmlformats-officedocument.presentationml.tags+xml"/>
  <Override PartName="/ppt/notesSlides/notesSlide16.xml" ContentType="application/vnd.openxmlformats-officedocument.presentationml.notesSlide+xml"/>
  <Override PartName="/ppt/tags/tag14.xml" ContentType="application/vnd.openxmlformats-officedocument.presentationml.tags+xml"/>
  <Override PartName="/ppt/notesSlides/notesSlide17.xml" ContentType="application/vnd.openxmlformats-officedocument.presentationml.notesSlide+xml"/>
  <Override PartName="/ppt/tags/tag15.xml" ContentType="application/vnd.openxmlformats-officedocument.presentationml.tags+xml"/>
  <Override PartName="/ppt/notesSlides/notesSlide18.xml" ContentType="application/vnd.openxmlformats-officedocument.presentationml.notesSlide+xml"/>
  <Override PartName="/ppt/tags/tag16.xml" ContentType="application/vnd.openxmlformats-officedocument.presentationml.tags+xml"/>
  <Override PartName="/ppt/notesSlides/notesSlide19.xml" ContentType="application/vnd.openxmlformats-officedocument.presentationml.notesSlide+xml"/>
  <Override PartName="/ppt/tags/tag17.xml" ContentType="application/vnd.openxmlformats-officedocument.presentationml.tags+xml"/>
  <Override PartName="/ppt/notesSlides/notesSlide20.xml" ContentType="application/vnd.openxmlformats-officedocument.presentationml.notesSlide+xml"/>
  <Override PartName="/ppt/tags/tag18.xml" ContentType="application/vnd.openxmlformats-officedocument.presentationml.tags+xml"/>
  <Override PartName="/ppt/notesSlides/notesSlide21.xml" ContentType="application/vnd.openxmlformats-officedocument.presentationml.notesSlide+xml"/>
  <Override PartName="/ppt/tags/tag19.xml" ContentType="application/vnd.openxmlformats-officedocument.presentationml.tags+xml"/>
  <Override PartName="/ppt/notesSlides/notesSlide22.xml" ContentType="application/vnd.openxmlformats-officedocument.presentationml.notesSlide+xml"/>
  <Override PartName="/ppt/tags/tag20.xml" ContentType="application/vnd.openxmlformats-officedocument.presentationml.tags+xml"/>
  <Override PartName="/ppt/notesSlides/notesSlide23.xml" ContentType="application/vnd.openxmlformats-officedocument.presentationml.notesSlide+xml"/>
  <Override PartName="/ppt/tags/tag21.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1"/>
  </p:sldMasterIdLst>
  <p:notesMasterIdLst>
    <p:notesMasterId r:id="rId27"/>
  </p:notesMasterIdLst>
  <p:handoutMasterIdLst>
    <p:handoutMasterId r:id="rId28"/>
  </p:handoutMasterIdLst>
  <p:sldIdLst>
    <p:sldId id="256" r:id="rId2"/>
    <p:sldId id="257" r:id="rId3"/>
    <p:sldId id="258" r:id="rId4"/>
    <p:sldId id="260" r:id="rId5"/>
    <p:sldId id="261" r:id="rId6"/>
    <p:sldId id="262" r:id="rId7"/>
    <p:sldId id="263" r:id="rId8"/>
    <p:sldId id="264" r:id="rId9"/>
    <p:sldId id="287" r:id="rId10"/>
    <p:sldId id="265" r:id="rId11"/>
    <p:sldId id="266" r:id="rId12"/>
    <p:sldId id="288" r:id="rId13"/>
    <p:sldId id="267" r:id="rId14"/>
    <p:sldId id="268" r:id="rId15"/>
    <p:sldId id="289" r:id="rId16"/>
    <p:sldId id="294" r:id="rId17"/>
    <p:sldId id="270" r:id="rId18"/>
    <p:sldId id="269" r:id="rId19"/>
    <p:sldId id="290" r:id="rId20"/>
    <p:sldId id="291" r:id="rId21"/>
    <p:sldId id="292" r:id="rId22"/>
    <p:sldId id="278" r:id="rId23"/>
    <p:sldId id="293" r:id="rId24"/>
    <p:sldId id="284" r:id="rId25"/>
    <p:sldId id="285" r:id="rId26"/>
  </p:sldIdLst>
  <p:sldSz cx="9144000" cy="6858000" type="screen4x3"/>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94" autoAdjust="0"/>
    <p:restoredTop sz="94624" autoAdjust="0"/>
  </p:normalViewPr>
  <p:slideViewPr>
    <p:cSldViewPr>
      <p:cViewPr varScale="1">
        <p:scale>
          <a:sx n="99" d="100"/>
          <a:sy n="99" d="100"/>
        </p:scale>
        <p:origin x="-355"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9" d="100"/>
          <a:sy n="59" d="100"/>
        </p:scale>
        <p:origin x="-1722" y="-90"/>
      </p:cViewPr>
      <p:guideLst>
        <p:guide orient="horz" pos="2924"/>
        <p:guide pos="220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image" Target="../media/image14.wmf"/><Relationship Id="rId7" Type="http://schemas.openxmlformats.org/officeDocument/2006/relationships/image" Target="../media/image22.wmf"/><Relationship Id="rId2" Type="http://schemas.openxmlformats.org/officeDocument/2006/relationships/image" Target="../media/image13.wmf"/><Relationship Id="rId1" Type="http://schemas.openxmlformats.org/officeDocument/2006/relationships/image" Target="../media/image12.wmf"/><Relationship Id="rId6" Type="http://schemas.openxmlformats.org/officeDocument/2006/relationships/image" Target="../media/image17.wmf"/><Relationship Id="rId11" Type="http://schemas.openxmlformats.org/officeDocument/2006/relationships/image" Target="../media/image46.wmf"/><Relationship Id="rId5" Type="http://schemas.openxmlformats.org/officeDocument/2006/relationships/image" Target="../media/image16.wmf"/><Relationship Id="rId10" Type="http://schemas.openxmlformats.org/officeDocument/2006/relationships/image" Target="../media/image54.wmf"/><Relationship Id="rId4" Type="http://schemas.openxmlformats.org/officeDocument/2006/relationships/image" Target="../media/image15.wmf"/><Relationship Id="rId9" Type="http://schemas.openxmlformats.org/officeDocument/2006/relationships/image" Target="../media/image53.wmf"/></Relationships>
</file>

<file path=ppt/drawings/_rels/vmlDrawing11.v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image" Target="../media/image14.wmf"/><Relationship Id="rId7" Type="http://schemas.openxmlformats.org/officeDocument/2006/relationships/image" Target="../media/image18.wmf"/><Relationship Id="rId12" Type="http://schemas.openxmlformats.org/officeDocument/2006/relationships/image" Target="../media/image55.wmf"/><Relationship Id="rId2" Type="http://schemas.openxmlformats.org/officeDocument/2006/relationships/image" Target="../media/image13.wmf"/><Relationship Id="rId1" Type="http://schemas.openxmlformats.org/officeDocument/2006/relationships/image" Target="../media/image12.wmf"/><Relationship Id="rId6" Type="http://schemas.openxmlformats.org/officeDocument/2006/relationships/image" Target="../media/image17.wmf"/><Relationship Id="rId11" Type="http://schemas.openxmlformats.org/officeDocument/2006/relationships/image" Target="../media/image46.wmf"/><Relationship Id="rId5" Type="http://schemas.openxmlformats.org/officeDocument/2006/relationships/image" Target="../media/image16.wmf"/><Relationship Id="rId10" Type="http://schemas.openxmlformats.org/officeDocument/2006/relationships/image" Target="../media/image54.wmf"/><Relationship Id="rId4" Type="http://schemas.openxmlformats.org/officeDocument/2006/relationships/image" Target="../media/image15.wmf"/><Relationship Id="rId9" Type="http://schemas.openxmlformats.org/officeDocument/2006/relationships/image" Target="../media/image23.wmf"/></Relationships>
</file>

<file path=ppt/drawings/_rels/vmlDrawing12.v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image" Target="../media/image14.wmf"/><Relationship Id="rId7" Type="http://schemas.openxmlformats.org/officeDocument/2006/relationships/image" Target="../media/image18.wmf"/><Relationship Id="rId12" Type="http://schemas.openxmlformats.org/officeDocument/2006/relationships/image" Target="../media/image56.wmf"/><Relationship Id="rId2" Type="http://schemas.openxmlformats.org/officeDocument/2006/relationships/image" Target="../media/image13.wmf"/><Relationship Id="rId1" Type="http://schemas.openxmlformats.org/officeDocument/2006/relationships/image" Target="../media/image12.wmf"/><Relationship Id="rId6" Type="http://schemas.openxmlformats.org/officeDocument/2006/relationships/image" Target="../media/image17.wmf"/><Relationship Id="rId11" Type="http://schemas.openxmlformats.org/officeDocument/2006/relationships/image" Target="../media/image46.wmf"/><Relationship Id="rId5" Type="http://schemas.openxmlformats.org/officeDocument/2006/relationships/image" Target="../media/image16.wmf"/><Relationship Id="rId10" Type="http://schemas.openxmlformats.org/officeDocument/2006/relationships/image" Target="../media/image54.wmf"/><Relationship Id="rId4" Type="http://schemas.openxmlformats.org/officeDocument/2006/relationships/image" Target="../media/image15.wmf"/><Relationship Id="rId9" Type="http://schemas.openxmlformats.org/officeDocument/2006/relationships/image" Target="../media/image23.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19.emf"/><Relationship Id="rId13" Type="http://schemas.openxmlformats.org/officeDocument/2006/relationships/image" Target="../media/image24.emf"/><Relationship Id="rId18" Type="http://schemas.openxmlformats.org/officeDocument/2006/relationships/image" Target="../media/image29.emf"/><Relationship Id="rId3" Type="http://schemas.openxmlformats.org/officeDocument/2006/relationships/image" Target="../media/image14.wmf"/><Relationship Id="rId7" Type="http://schemas.openxmlformats.org/officeDocument/2006/relationships/image" Target="../media/image18.wmf"/><Relationship Id="rId12" Type="http://schemas.openxmlformats.org/officeDocument/2006/relationships/image" Target="../media/image23.wmf"/><Relationship Id="rId17" Type="http://schemas.openxmlformats.org/officeDocument/2006/relationships/image" Target="../media/image28.emf"/><Relationship Id="rId2" Type="http://schemas.openxmlformats.org/officeDocument/2006/relationships/image" Target="../media/image13.wmf"/><Relationship Id="rId16" Type="http://schemas.openxmlformats.org/officeDocument/2006/relationships/image" Target="../media/image27.emf"/><Relationship Id="rId1" Type="http://schemas.openxmlformats.org/officeDocument/2006/relationships/image" Target="../media/image12.wmf"/><Relationship Id="rId6" Type="http://schemas.openxmlformats.org/officeDocument/2006/relationships/image" Target="../media/image17.wmf"/><Relationship Id="rId11" Type="http://schemas.openxmlformats.org/officeDocument/2006/relationships/image" Target="../media/image22.wmf"/><Relationship Id="rId5" Type="http://schemas.openxmlformats.org/officeDocument/2006/relationships/image" Target="../media/image16.wmf"/><Relationship Id="rId15" Type="http://schemas.openxmlformats.org/officeDocument/2006/relationships/image" Target="../media/image26.emf"/><Relationship Id="rId10" Type="http://schemas.openxmlformats.org/officeDocument/2006/relationships/image" Target="../media/image21.wmf"/><Relationship Id="rId4" Type="http://schemas.openxmlformats.org/officeDocument/2006/relationships/image" Target="../media/image15.wmf"/><Relationship Id="rId9" Type="http://schemas.openxmlformats.org/officeDocument/2006/relationships/image" Target="../media/image20.emf"/><Relationship Id="rId14" Type="http://schemas.openxmlformats.org/officeDocument/2006/relationships/image" Target="../media/image25.e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image" Target="../media/image14.wmf"/><Relationship Id="rId7" Type="http://schemas.openxmlformats.org/officeDocument/2006/relationships/image" Target="../media/image18.wmf"/><Relationship Id="rId12" Type="http://schemas.openxmlformats.org/officeDocument/2006/relationships/image" Target="../media/image35.wmf"/><Relationship Id="rId2" Type="http://schemas.openxmlformats.org/officeDocument/2006/relationships/image" Target="../media/image13.wmf"/><Relationship Id="rId1" Type="http://schemas.openxmlformats.org/officeDocument/2006/relationships/image" Target="../media/image12.wmf"/><Relationship Id="rId6" Type="http://schemas.openxmlformats.org/officeDocument/2006/relationships/image" Target="../media/image17.wmf"/><Relationship Id="rId11" Type="http://schemas.openxmlformats.org/officeDocument/2006/relationships/image" Target="../media/image34.wmf"/><Relationship Id="rId5" Type="http://schemas.openxmlformats.org/officeDocument/2006/relationships/image" Target="../media/image16.wmf"/><Relationship Id="rId10" Type="http://schemas.openxmlformats.org/officeDocument/2006/relationships/image" Target="../media/image33.wmf"/><Relationship Id="rId4" Type="http://schemas.openxmlformats.org/officeDocument/2006/relationships/image" Target="../media/image15.wmf"/><Relationship Id="rId9" Type="http://schemas.openxmlformats.org/officeDocument/2006/relationships/image" Target="../media/image23.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image" Target="../media/image14.wmf"/><Relationship Id="rId7" Type="http://schemas.openxmlformats.org/officeDocument/2006/relationships/image" Target="../media/image18.wmf"/><Relationship Id="rId12" Type="http://schemas.openxmlformats.org/officeDocument/2006/relationships/image" Target="../media/image38.wmf"/><Relationship Id="rId2" Type="http://schemas.openxmlformats.org/officeDocument/2006/relationships/image" Target="../media/image13.wmf"/><Relationship Id="rId1" Type="http://schemas.openxmlformats.org/officeDocument/2006/relationships/image" Target="../media/image12.wmf"/><Relationship Id="rId6" Type="http://schemas.openxmlformats.org/officeDocument/2006/relationships/image" Target="../media/image17.wmf"/><Relationship Id="rId11" Type="http://schemas.openxmlformats.org/officeDocument/2006/relationships/image" Target="../media/image37.wmf"/><Relationship Id="rId5" Type="http://schemas.openxmlformats.org/officeDocument/2006/relationships/image" Target="../media/image16.wmf"/><Relationship Id="rId10" Type="http://schemas.openxmlformats.org/officeDocument/2006/relationships/image" Target="../media/image36.wmf"/><Relationship Id="rId4" Type="http://schemas.openxmlformats.org/officeDocument/2006/relationships/image" Target="../media/image15.wmf"/><Relationship Id="rId9" Type="http://schemas.openxmlformats.org/officeDocument/2006/relationships/image" Target="../media/image23.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image" Target="../media/image14.wmf"/><Relationship Id="rId7" Type="http://schemas.openxmlformats.org/officeDocument/2006/relationships/image" Target="../media/image18.wmf"/><Relationship Id="rId12" Type="http://schemas.openxmlformats.org/officeDocument/2006/relationships/image" Target="../media/image38.wmf"/><Relationship Id="rId2" Type="http://schemas.openxmlformats.org/officeDocument/2006/relationships/image" Target="../media/image13.wmf"/><Relationship Id="rId1" Type="http://schemas.openxmlformats.org/officeDocument/2006/relationships/image" Target="../media/image12.wmf"/><Relationship Id="rId6" Type="http://schemas.openxmlformats.org/officeDocument/2006/relationships/image" Target="../media/image17.wmf"/><Relationship Id="rId11" Type="http://schemas.openxmlformats.org/officeDocument/2006/relationships/image" Target="../media/image37.wmf"/><Relationship Id="rId5" Type="http://schemas.openxmlformats.org/officeDocument/2006/relationships/image" Target="../media/image16.wmf"/><Relationship Id="rId10" Type="http://schemas.openxmlformats.org/officeDocument/2006/relationships/image" Target="../media/image36.wmf"/><Relationship Id="rId4" Type="http://schemas.openxmlformats.org/officeDocument/2006/relationships/image" Target="../media/image15.wmf"/><Relationship Id="rId9" Type="http://schemas.openxmlformats.org/officeDocument/2006/relationships/image" Target="../media/image2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8.vml.rels><?xml version="1.0" encoding="UTF-8" standalone="yes"?>
<Relationships xmlns="http://schemas.openxmlformats.org/package/2006/relationships"><Relationship Id="rId8" Type="http://schemas.openxmlformats.org/officeDocument/2006/relationships/image" Target="../media/image21.wmf"/><Relationship Id="rId13" Type="http://schemas.openxmlformats.org/officeDocument/2006/relationships/image" Target="../media/image26.emf"/><Relationship Id="rId18" Type="http://schemas.openxmlformats.org/officeDocument/2006/relationships/image" Target="../media/image47.wmf"/><Relationship Id="rId3" Type="http://schemas.openxmlformats.org/officeDocument/2006/relationships/image" Target="../media/image14.wmf"/><Relationship Id="rId7" Type="http://schemas.openxmlformats.org/officeDocument/2006/relationships/image" Target="../media/image18.wmf"/><Relationship Id="rId12" Type="http://schemas.openxmlformats.org/officeDocument/2006/relationships/image" Target="../media/image45.emf"/><Relationship Id="rId17" Type="http://schemas.openxmlformats.org/officeDocument/2006/relationships/image" Target="../media/image46.wmf"/><Relationship Id="rId2" Type="http://schemas.openxmlformats.org/officeDocument/2006/relationships/image" Target="../media/image13.wmf"/><Relationship Id="rId16" Type="http://schemas.openxmlformats.org/officeDocument/2006/relationships/image" Target="../media/image29.emf"/><Relationship Id="rId1" Type="http://schemas.openxmlformats.org/officeDocument/2006/relationships/image" Target="../media/image12.wmf"/><Relationship Id="rId6" Type="http://schemas.openxmlformats.org/officeDocument/2006/relationships/image" Target="../media/image17.wmf"/><Relationship Id="rId11" Type="http://schemas.openxmlformats.org/officeDocument/2006/relationships/image" Target="../media/image44.emf"/><Relationship Id="rId5" Type="http://schemas.openxmlformats.org/officeDocument/2006/relationships/image" Target="../media/image16.wmf"/><Relationship Id="rId15" Type="http://schemas.openxmlformats.org/officeDocument/2006/relationships/image" Target="../media/image28.emf"/><Relationship Id="rId10" Type="http://schemas.openxmlformats.org/officeDocument/2006/relationships/image" Target="../media/image23.wmf"/><Relationship Id="rId4" Type="http://schemas.openxmlformats.org/officeDocument/2006/relationships/image" Target="../media/image15.wmf"/><Relationship Id="rId9" Type="http://schemas.openxmlformats.org/officeDocument/2006/relationships/image" Target="../media/image22.wmf"/><Relationship Id="rId14" Type="http://schemas.openxmlformats.org/officeDocument/2006/relationships/image" Target="../media/image27.e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21.wmf"/><Relationship Id="rId13" Type="http://schemas.openxmlformats.org/officeDocument/2006/relationships/image" Target="../media/image27.emf"/><Relationship Id="rId18" Type="http://schemas.openxmlformats.org/officeDocument/2006/relationships/image" Target="../media/image52.wmf"/><Relationship Id="rId3" Type="http://schemas.openxmlformats.org/officeDocument/2006/relationships/image" Target="../media/image14.wmf"/><Relationship Id="rId7" Type="http://schemas.openxmlformats.org/officeDocument/2006/relationships/image" Target="../media/image18.wmf"/><Relationship Id="rId12" Type="http://schemas.openxmlformats.org/officeDocument/2006/relationships/image" Target="../media/image26.emf"/><Relationship Id="rId17" Type="http://schemas.openxmlformats.org/officeDocument/2006/relationships/image" Target="../media/image51.wmf"/><Relationship Id="rId2" Type="http://schemas.openxmlformats.org/officeDocument/2006/relationships/image" Target="../media/image13.wmf"/><Relationship Id="rId16" Type="http://schemas.openxmlformats.org/officeDocument/2006/relationships/image" Target="../media/image50.wmf"/><Relationship Id="rId1" Type="http://schemas.openxmlformats.org/officeDocument/2006/relationships/image" Target="../media/image12.wmf"/><Relationship Id="rId6" Type="http://schemas.openxmlformats.org/officeDocument/2006/relationships/image" Target="../media/image17.wmf"/><Relationship Id="rId11" Type="http://schemas.openxmlformats.org/officeDocument/2006/relationships/image" Target="../media/image49.wmf"/><Relationship Id="rId5" Type="http://schemas.openxmlformats.org/officeDocument/2006/relationships/image" Target="../media/image16.wmf"/><Relationship Id="rId15" Type="http://schemas.openxmlformats.org/officeDocument/2006/relationships/image" Target="../media/image29.emf"/><Relationship Id="rId10" Type="http://schemas.openxmlformats.org/officeDocument/2006/relationships/image" Target="../media/image23.wmf"/><Relationship Id="rId4" Type="http://schemas.openxmlformats.org/officeDocument/2006/relationships/image" Target="../media/image15.wmf"/><Relationship Id="rId9" Type="http://schemas.openxmlformats.org/officeDocument/2006/relationships/image" Target="../media/image22.wmf"/><Relationship Id="rId14" Type="http://schemas.openxmlformats.org/officeDocument/2006/relationships/image" Target="../media/image2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956550" y="0"/>
            <a:ext cx="3026833" cy="464185"/>
          </a:xfrm>
          <a:prstGeom prst="rect">
            <a:avLst/>
          </a:prstGeom>
        </p:spPr>
        <p:txBody>
          <a:bodyPr vert="horz" lIns="92958" tIns="46479" rIns="92958" bIns="46479" rtlCol="0"/>
          <a:lstStyle>
            <a:lvl1pPr algn="r">
              <a:defRPr sz="1200"/>
            </a:lvl1pPr>
          </a:lstStyle>
          <a:p>
            <a:fld id="{27997F88-4DFA-46B4-BACD-9BCFCC907988}" type="datetimeFigureOut">
              <a:rPr lang="en-US" smtClean="0"/>
              <a:t>11/28/2015</a:t>
            </a:fld>
            <a:endParaRPr lang="en-US" dirty="0"/>
          </a:p>
        </p:txBody>
      </p:sp>
      <p:sp>
        <p:nvSpPr>
          <p:cNvPr id="4" name="Footer Placeholder 3"/>
          <p:cNvSpPr>
            <a:spLocks noGrp="1"/>
          </p:cNvSpPr>
          <p:nvPr>
            <p:ph type="ftr" sz="quarter" idx="2"/>
          </p:nvPr>
        </p:nvSpPr>
        <p:spPr>
          <a:xfrm>
            <a:off x="0" y="8817904"/>
            <a:ext cx="3026833" cy="464185"/>
          </a:xfrm>
          <a:prstGeom prst="rect">
            <a:avLst/>
          </a:prstGeom>
        </p:spPr>
        <p:txBody>
          <a:bodyPr vert="horz" lIns="92958" tIns="46479" rIns="92958" bIns="4647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56550" y="8817904"/>
            <a:ext cx="3026833" cy="464185"/>
          </a:xfrm>
          <a:prstGeom prst="rect">
            <a:avLst/>
          </a:prstGeom>
        </p:spPr>
        <p:txBody>
          <a:bodyPr vert="horz" lIns="92958" tIns="46479" rIns="92958" bIns="46479" rtlCol="0" anchor="b"/>
          <a:lstStyle>
            <a:lvl1pPr algn="r">
              <a:defRPr sz="1200"/>
            </a:lvl1pPr>
          </a:lstStyle>
          <a:p>
            <a:fld id="{4136DD8A-8FE3-430D-B55D-F21986E9B2D4}" type="slidenum">
              <a:rPr lang="en-US" smtClean="0"/>
              <a:t>‹#›</a:t>
            </a:fld>
            <a:endParaRPr lang="en-US" dirty="0"/>
          </a:p>
        </p:txBody>
      </p:sp>
    </p:spTree>
    <p:extLst>
      <p:ext uri="{BB962C8B-B14F-4D97-AF65-F5344CB8AC3E}">
        <p14:creationId xmlns:p14="http://schemas.microsoft.com/office/powerpoint/2010/main" val="70369618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lIns="92958" tIns="46479" rIns="92958" bIns="46479" rtlCol="0"/>
          <a:lstStyle>
            <a:lvl1pPr algn="l">
              <a:defRPr sz="1200"/>
            </a:lvl1pPr>
          </a:lstStyle>
          <a:p>
            <a:endParaRPr lang="en-US" dirty="0"/>
          </a:p>
        </p:txBody>
      </p:sp>
      <p:sp>
        <p:nvSpPr>
          <p:cNvPr id="3" name="Date Placeholder 2"/>
          <p:cNvSpPr>
            <a:spLocks noGrp="1"/>
          </p:cNvSpPr>
          <p:nvPr>
            <p:ph type="dt" idx="1"/>
          </p:nvPr>
        </p:nvSpPr>
        <p:spPr>
          <a:xfrm>
            <a:off x="3956550" y="0"/>
            <a:ext cx="3026833" cy="464185"/>
          </a:xfrm>
          <a:prstGeom prst="rect">
            <a:avLst/>
          </a:prstGeom>
        </p:spPr>
        <p:txBody>
          <a:bodyPr vert="horz" lIns="92958" tIns="46479" rIns="92958" bIns="46479" rtlCol="0"/>
          <a:lstStyle>
            <a:lvl1pPr algn="r">
              <a:defRPr sz="1200"/>
            </a:lvl1pPr>
          </a:lstStyle>
          <a:p>
            <a:fld id="{9E60BDE3-3450-4AC8-8854-B85EA3AB723B}" type="datetimeFigureOut">
              <a:rPr lang="en-US" smtClean="0"/>
              <a:t>11/28/2015</a:t>
            </a:fld>
            <a:endParaRPr lang="en-US" dirty="0"/>
          </a:p>
        </p:txBody>
      </p:sp>
      <p:sp>
        <p:nvSpPr>
          <p:cNvPr id="4" name="Slide Image Placeholder 3"/>
          <p:cNvSpPr>
            <a:spLocks noGrp="1" noRot="1" noChangeAspect="1"/>
          </p:cNvSpPr>
          <p:nvPr>
            <p:ph type="sldImg" idx="2"/>
          </p:nvPr>
        </p:nvSpPr>
        <p:spPr>
          <a:xfrm>
            <a:off x="1171575" y="696913"/>
            <a:ext cx="4641850" cy="3481387"/>
          </a:xfrm>
          <a:prstGeom prst="rect">
            <a:avLst/>
          </a:prstGeom>
          <a:noFill/>
          <a:ln w="12700">
            <a:solidFill>
              <a:prstClr val="black"/>
            </a:solidFill>
          </a:ln>
        </p:spPr>
        <p:txBody>
          <a:bodyPr vert="horz" lIns="92958" tIns="46479" rIns="92958" bIns="46479" rtlCol="0" anchor="ctr"/>
          <a:lstStyle/>
          <a:p>
            <a:endParaRPr lang="en-US" dirty="0"/>
          </a:p>
        </p:txBody>
      </p:sp>
      <p:sp>
        <p:nvSpPr>
          <p:cNvPr id="5" name="Notes Placeholder 4"/>
          <p:cNvSpPr>
            <a:spLocks noGrp="1"/>
          </p:cNvSpPr>
          <p:nvPr>
            <p:ph type="body" sz="quarter" idx="3"/>
          </p:nvPr>
        </p:nvSpPr>
        <p:spPr>
          <a:xfrm>
            <a:off x="698500" y="4409758"/>
            <a:ext cx="5588000" cy="4177665"/>
          </a:xfrm>
          <a:prstGeom prst="rect">
            <a:avLst/>
          </a:prstGeom>
        </p:spPr>
        <p:txBody>
          <a:bodyPr vert="horz" lIns="92958" tIns="46479" rIns="92958" bIns="4647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7904"/>
            <a:ext cx="3026833" cy="464185"/>
          </a:xfrm>
          <a:prstGeom prst="rect">
            <a:avLst/>
          </a:prstGeom>
        </p:spPr>
        <p:txBody>
          <a:bodyPr vert="horz" lIns="92958" tIns="46479" rIns="92958" bIns="4647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56550" y="8817904"/>
            <a:ext cx="3026833" cy="464185"/>
          </a:xfrm>
          <a:prstGeom prst="rect">
            <a:avLst/>
          </a:prstGeom>
        </p:spPr>
        <p:txBody>
          <a:bodyPr vert="horz" lIns="92958" tIns="46479" rIns="92958" bIns="46479" rtlCol="0" anchor="b"/>
          <a:lstStyle>
            <a:lvl1pPr algn="r">
              <a:defRPr sz="1200"/>
            </a:lvl1pPr>
          </a:lstStyle>
          <a:p>
            <a:fld id="{8EB836E4-C586-42EA-9E97-8BFAD2A71FB2}" type="slidenum">
              <a:rPr lang="en-US" smtClean="0"/>
              <a:t>‹#›</a:t>
            </a:fld>
            <a:endParaRPr lang="en-US" dirty="0"/>
          </a:p>
        </p:txBody>
      </p:sp>
    </p:spTree>
    <p:extLst>
      <p:ext uri="{BB962C8B-B14F-4D97-AF65-F5344CB8AC3E}">
        <p14:creationId xmlns:p14="http://schemas.microsoft.com/office/powerpoint/2010/main" val="994061340"/>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179832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172663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172663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172663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172663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172663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172663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172663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172663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172663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17266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172663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172663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172663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172663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172663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172663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172663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172663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172663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172663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172663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172663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172663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172663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700A078-A402-4FA2-886D-84FA33B17872}" type="datetime1">
              <a:rPr lang="en-US" smtClean="0"/>
              <a:t>11/28/2015</a:t>
            </a:fld>
            <a:endParaRPr lang="en-US" dirty="0"/>
          </a:p>
        </p:txBody>
      </p:sp>
      <p:sp>
        <p:nvSpPr>
          <p:cNvPr id="5" name="Footer Placeholder 4"/>
          <p:cNvSpPr>
            <a:spLocks noGrp="1"/>
          </p:cNvSpPr>
          <p:nvPr>
            <p:ph type="ftr" sz="quarter" idx="11"/>
          </p:nvPr>
        </p:nvSpPr>
        <p:spPr/>
        <p:txBody>
          <a:bodyPr/>
          <a:lstStyle/>
          <a:p>
            <a:r>
              <a:rPr lang="en-US" dirty="0" smtClean="0">
                <a:solidFill>
                  <a:schemeClr val="bg1"/>
                </a:solidFill>
              </a:rPr>
              <a:t>J. Jung (RWTH Aachen and THEMA)                   “Organizational Belief, Managerial Vision, and International Trade”</a:t>
            </a:r>
            <a:endParaRPr lang="en-US" dirty="0" smtClean="0"/>
          </a:p>
        </p:txBody>
      </p:sp>
      <p:sp>
        <p:nvSpPr>
          <p:cNvPr id="6" name="Slide Number Placeholder 5"/>
          <p:cNvSpPr>
            <a:spLocks noGrp="1"/>
          </p:cNvSpPr>
          <p:nvPr>
            <p:ph type="sldNum" sz="quarter" idx="12"/>
          </p:nvPr>
        </p:nvSpPr>
        <p:spPr/>
        <p:txBody>
          <a:bodyPr/>
          <a:lstStyle>
            <a:lvl1pPr marL="0" marR="0" indent="0" algn="r" defTabSz="914400" rtl="0" eaLnBrk="1" fontAlgn="auto" latinLnBrk="0" hangingPunct="1">
              <a:lnSpc>
                <a:spcPct val="100000"/>
              </a:lnSpc>
              <a:spcBef>
                <a:spcPts val="0"/>
              </a:spcBef>
              <a:spcAft>
                <a:spcPts val="0"/>
              </a:spcAft>
              <a:buClrTx/>
              <a:buSzTx/>
              <a:buFontTx/>
              <a:buNone/>
              <a:tabLst/>
              <a:defRPr/>
            </a:lvl1pPr>
          </a:lstStyle>
          <a:p>
            <a:r>
              <a:rPr lang="en-US" dirty="0" smtClean="0"/>
              <a:t>(</a:t>
            </a:r>
            <a:fld id="{35B70233-CFEB-4F17-AF2C-65A2BF551045}" type="slidenum">
              <a:rPr lang="en-US" smtClean="0"/>
              <a:pPr/>
              <a:t>‹#›</a:t>
            </a:fld>
            <a:r>
              <a:rPr lang="en-US" dirty="0" smtClean="0"/>
              <a:t>/30)</a:t>
            </a:r>
          </a:p>
        </p:txBody>
      </p:sp>
    </p:spTree>
    <p:extLst>
      <p:ext uri="{BB962C8B-B14F-4D97-AF65-F5344CB8AC3E}">
        <p14:creationId xmlns:p14="http://schemas.microsoft.com/office/powerpoint/2010/main" val="14295133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839A21-8CD0-4F2C-BCB0-81A5772ED82C}" type="datetime1">
              <a:rPr lang="en-US" smtClean="0"/>
              <a:t>11/28/2015</a:t>
            </a:fld>
            <a:endParaRPr lang="en-US" dirty="0"/>
          </a:p>
        </p:txBody>
      </p:sp>
      <p:sp>
        <p:nvSpPr>
          <p:cNvPr id="5" name="Footer Placeholder 4"/>
          <p:cNvSpPr>
            <a:spLocks noGrp="1"/>
          </p:cNvSpPr>
          <p:nvPr>
            <p:ph type="ftr" sz="quarter" idx="11"/>
          </p:nvPr>
        </p:nvSpPr>
        <p:spPr/>
        <p:txBody>
          <a:bodyPr/>
          <a:lstStyle/>
          <a:p>
            <a:r>
              <a:rPr lang="en-US" dirty="0" smtClean="0"/>
              <a:t>J. Jung (RWTH Aachen and THEMA)                   “Organizational Belief, Managerial Vision, and International Trade”</a:t>
            </a:r>
            <a:endParaRPr lang="en-US" dirty="0"/>
          </a:p>
        </p:txBody>
      </p:sp>
      <p:sp>
        <p:nvSpPr>
          <p:cNvPr id="6" name="Slide Number Placeholder 5"/>
          <p:cNvSpPr>
            <a:spLocks noGrp="1"/>
          </p:cNvSpPr>
          <p:nvPr>
            <p:ph type="sldNum" sz="quarter" idx="12"/>
          </p:nvPr>
        </p:nvSpPr>
        <p:spPr/>
        <p:txBody>
          <a:bodyPr/>
          <a:lstStyle/>
          <a:p>
            <a:fld id="{35B70233-CFEB-4F17-AF2C-65A2BF551045}" type="slidenum">
              <a:rPr lang="en-US" smtClean="0"/>
              <a:t>‹#›</a:t>
            </a:fld>
            <a:endParaRPr lang="en-US" dirty="0"/>
          </a:p>
        </p:txBody>
      </p:sp>
    </p:spTree>
    <p:extLst>
      <p:ext uri="{BB962C8B-B14F-4D97-AF65-F5344CB8AC3E}">
        <p14:creationId xmlns:p14="http://schemas.microsoft.com/office/powerpoint/2010/main" val="309187646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0C7EC6-4387-41A3-AB26-9DBAFC57CA58}" type="datetime1">
              <a:rPr lang="en-US" smtClean="0"/>
              <a:t>11/28/2015</a:t>
            </a:fld>
            <a:endParaRPr lang="en-US" dirty="0"/>
          </a:p>
        </p:txBody>
      </p:sp>
      <p:sp>
        <p:nvSpPr>
          <p:cNvPr id="5" name="Footer Placeholder 4"/>
          <p:cNvSpPr>
            <a:spLocks noGrp="1"/>
          </p:cNvSpPr>
          <p:nvPr>
            <p:ph type="ftr" sz="quarter" idx="11"/>
          </p:nvPr>
        </p:nvSpPr>
        <p:spPr/>
        <p:txBody>
          <a:bodyPr/>
          <a:lstStyle/>
          <a:p>
            <a:r>
              <a:rPr lang="en-US" dirty="0" smtClean="0"/>
              <a:t>J. Jung (RWTH Aachen and THEMA)                   “Organizational Belief, Managerial Vision, and International Trade”</a:t>
            </a:r>
            <a:endParaRPr lang="en-US" dirty="0"/>
          </a:p>
        </p:txBody>
      </p:sp>
      <p:sp>
        <p:nvSpPr>
          <p:cNvPr id="6" name="Slide Number Placeholder 5"/>
          <p:cNvSpPr>
            <a:spLocks noGrp="1"/>
          </p:cNvSpPr>
          <p:nvPr>
            <p:ph type="sldNum" sz="quarter" idx="12"/>
          </p:nvPr>
        </p:nvSpPr>
        <p:spPr/>
        <p:txBody>
          <a:bodyPr/>
          <a:lstStyle/>
          <a:p>
            <a:fld id="{35B70233-CFEB-4F17-AF2C-65A2BF551045}" type="slidenum">
              <a:rPr lang="en-US" smtClean="0"/>
              <a:t>‹#›</a:t>
            </a:fld>
            <a:endParaRPr lang="en-US" dirty="0"/>
          </a:p>
        </p:txBody>
      </p:sp>
    </p:spTree>
    <p:extLst>
      <p:ext uri="{BB962C8B-B14F-4D97-AF65-F5344CB8AC3E}">
        <p14:creationId xmlns:p14="http://schemas.microsoft.com/office/powerpoint/2010/main" val="312353155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B03283E-9AFD-44E2-BC19-330B2773F1FC}" type="datetime1">
              <a:rPr lang="en-US" smtClean="0"/>
              <a:t>11/28/2015</a:t>
            </a:fld>
            <a:endParaRPr lang="en-US" dirty="0"/>
          </a:p>
        </p:txBody>
      </p:sp>
      <p:sp>
        <p:nvSpPr>
          <p:cNvPr id="4" name="Footer Placeholder 3"/>
          <p:cNvSpPr>
            <a:spLocks noGrp="1"/>
          </p:cNvSpPr>
          <p:nvPr>
            <p:ph type="ftr" sz="quarter" idx="11"/>
          </p:nvPr>
        </p:nvSpPr>
        <p:spPr/>
        <p:txBody>
          <a:bodyPr/>
          <a:lstStyle/>
          <a:p>
            <a:r>
              <a:rPr lang="en-US" dirty="0" smtClean="0"/>
              <a:t>J. Jung (RWTH Aachen and THEMA)                   “Organizational Belief, Managerial Vision, and International Trade”</a:t>
            </a:r>
            <a:endParaRPr lang="en-US" dirty="0"/>
          </a:p>
        </p:txBody>
      </p:sp>
      <p:sp>
        <p:nvSpPr>
          <p:cNvPr id="5" name="Slide Number Placeholder 4"/>
          <p:cNvSpPr>
            <a:spLocks noGrp="1"/>
          </p:cNvSpPr>
          <p:nvPr>
            <p:ph type="sldNum" sz="quarter" idx="12"/>
          </p:nvPr>
        </p:nvSpPr>
        <p:spPr/>
        <p:txBody>
          <a:bodyPr/>
          <a:lstStyle/>
          <a:p>
            <a:r>
              <a:rPr lang="en-US" dirty="0" smtClean="0"/>
              <a:t>(</a:t>
            </a:r>
            <a:fld id="{A38BF658-0713-4E01-B33C-97FDD6758488}" type="slidenum">
              <a:rPr lang="en-US" smtClean="0"/>
              <a:pPr/>
              <a:t>‹#›</a:t>
            </a:fld>
            <a:r>
              <a:rPr lang="en-US" dirty="0" smtClean="0"/>
              <a:t>/29)</a:t>
            </a:r>
            <a:endParaRPr lang="en-US" dirty="0"/>
          </a:p>
        </p:txBody>
      </p:sp>
    </p:spTree>
    <p:extLst>
      <p:ext uri="{BB962C8B-B14F-4D97-AF65-F5344CB8AC3E}">
        <p14:creationId xmlns:p14="http://schemas.microsoft.com/office/powerpoint/2010/main" val="283887565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p:nvPr>
        </p:nvSpPr>
        <p:spPr/>
        <p:txBody>
          <a:bodyPr/>
          <a:lstStyle/>
          <a:p>
            <a:r>
              <a:rPr lang="en-US" smtClean="0"/>
              <a:t>Click to edit Master title style</a:t>
            </a:r>
            <a:endParaRPr lang="en-US"/>
          </a:p>
        </p:txBody>
      </p:sp>
      <p:sp>
        <p:nvSpPr>
          <p:cNvPr id="8" name="Date Placeholder 7"/>
          <p:cNvSpPr>
            <a:spLocks noGrp="1"/>
          </p:cNvSpPr>
          <p:nvPr>
            <p:ph type="dt" sz="half" idx="10"/>
          </p:nvPr>
        </p:nvSpPr>
        <p:spPr/>
        <p:txBody>
          <a:bodyPr/>
          <a:lstStyle/>
          <a:p>
            <a:fld id="{542223B2-25E1-4770-9292-51096262336A}" type="datetime1">
              <a:rPr lang="en-US" smtClean="0"/>
              <a:t>11/28/2015</a:t>
            </a:fld>
            <a:endParaRPr lang="en-US" dirty="0"/>
          </a:p>
        </p:txBody>
      </p:sp>
      <p:sp>
        <p:nvSpPr>
          <p:cNvPr id="9" name="Footer Placeholder 8"/>
          <p:cNvSpPr>
            <a:spLocks noGrp="1"/>
          </p:cNvSpPr>
          <p:nvPr>
            <p:ph type="ftr" sz="quarter" idx="11"/>
          </p:nvPr>
        </p:nvSpPr>
        <p:spPr/>
        <p:txBody>
          <a:bodyPr/>
          <a:lstStyle/>
          <a:p>
            <a:r>
              <a:rPr lang="en-US" dirty="0" smtClean="0"/>
              <a:t>J. Jung (RWTH Aachen and THEMA)                   “Organizational Belief, Managerial Vision, and International Trade”</a:t>
            </a:r>
            <a:endParaRPr lang="en-US" dirty="0"/>
          </a:p>
        </p:txBody>
      </p:sp>
      <p:sp>
        <p:nvSpPr>
          <p:cNvPr id="10" name="Slide Number Placeholder 9"/>
          <p:cNvSpPr>
            <a:spLocks noGrp="1"/>
          </p:cNvSpPr>
          <p:nvPr>
            <p:ph type="sldNum" sz="quarter" idx="12"/>
          </p:nvPr>
        </p:nvSpPr>
        <p:spPr/>
        <p:txBody>
          <a:bodyPr/>
          <a:lstStyle/>
          <a:p>
            <a:r>
              <a:rPr lang="en-US" dirty="0" smtClean="0"/>
              <a:t>(</a:t>
            </a:r>
            <a:fld id="{A38BF658-0713-4E01-B33C-97FDD6758488}" type="slidenum">
              <a:rPr lang="en-US" smtClean="0"/>
              <a:pPr/>
              <a:t>‹#›</a:t>
            </a:fld>
            <a:r>
              <a:rPr lang="en-US" dirty="0" smtClean="0"/>
              <a:t>/29)</a:t>
            </a:r>
            <a:endParaRPr lang="en-US" dirty="0"/>
          </a:p>
        </p:txBody>
      </p:sp>
    </p:spTree>
    <p:extLst>
      <p:ext uri="{BB962C8B-B14F-4D97-AF65-F5344CB8AC3E}">
        <p14:creationId xmlns:p14="http://schemas.microsoft.com/office/powerpoint/2010/main" val="412949804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79C82C1A-A99B-4A44-A89B-6945F824C51C}" type="datetime1">
              <a:rPr lang="en-US" smtClean="0"/>
              <a:t>11/28/2015</a:t>
            </a:fld>
            <a:endParaRPr lang="en-US" dirty="0"/>
          </a:p>
        </p:txBody>
      </p:sp>
      <p:sp>
        <p:nvSpPr>
          <p:cNvPr id="4" name="Footer Placeholder 3"/>
          <p:cNvSpPr>
            <a:spLocks noGrp="1"/>
          </p:cNvSpPr>
          <p:nvPr>
            <p:ph type="ftr" sz="quarter" idx="11"/>
          </p:nvPr>
        </p:nvSpPr>
        <p:spPr/>
        <p:txBody>
          <a:bodyPr/>
          <a:lstStyle/>
          <a:p>
            <a:r>
              <a:rPr lang="en-US" dirty="0" smtClean="0">
                <a:solidFill>
                  <a:schemeClr val="bg1"/>
                </a:solidFill>
              </a:rPr>
              <a:t>J. Jung (RWTH Aachen and THEMA)                   “Organizational Belief, Managerial Vision, and International Trade”</a:t>
            </a:r>
            <a:endParaRPr lang="en-US" dirty="0"/>
          </a:p>
        </p:txBody>
      </p:sp>
      <p:sp>
        <p:nvSpPr>
          <p:cNvPr id="5" name="Slide Number Placeholder 4"/>
          <p:cNvSpPr>
            <a:spLocks noGrp="1"/>
          </p:cNvSpPr>
          <p:nvPr>
            <p:ph type="sldNum" sz="quarter" idx="12"/>
          </p:nvPr>
        </p:nvSpPr>
        <p:spPr/>
        <p:txBody>
          <a:bodyPr/>
          <a:lstStyle/>
          <a:p>
            <a:r>
              <a:rPr lang="en-US" dirty="0" smtClean="0"/>
              <a:t>(</a:t>
            </a:r>
            <a:fld id="{35B70233-CFEB-4F17-AF2C-65A2BF551045}" type="slidenum">
              <a:rPr lang="en-US" smtClean="0"/>
              <a:pPr/>
              <a:t>‹#›</a:t>
            </a:fld>
            <a:r>
              <a:rPr lang="en-US" dirty="0" smtClean="0"/>
              <a:t>/18)</a:t>
            </a:r>
            <a:endParaRPr lang="en-US" dirty="0"/>
          </a:p>
        </p:txBody>
      </p:sp>
    </p:spTree>
    <p:extLst>
      <p:ext uri="{BB962C8B-B14F-4D97-AF65-F5344CB8AC3E}">
        <p14:creationId xmlns:p14="http://schemas.microsoft.com/office/powerpoint/2010/main" val="248213589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A90DA9-CE31-44EF-8B13-E72FFDB60EDB}" type="datetime1">
              <a:rPr lang="en-US" smtClean="0"/>
              <a:t>11/28/2015</a:t>
            </a:fld>
            <a:endParaRPr lang="en-US" dirty="0"/>
          </a:p>
        </p:txBody>
      </p:sp>
      <p:sp>
        <p:nvSpPr>
          <p:cNvPr id="5" name="Footer Placeholder 4"/>
          <p:cNvSpPr>
            <a:spLocks noGrp="1"/>
          </p:cNvSpPr>
          <p:nvPr>
            <p:ph type="ftr" sz="quarter" idx="11"/>
          </p:nvPr>
        </p:nvSpPr>
        <p:spPr/>
        <p:txBody>
          <a:bodyPr/>
          <a:lstStyle/>
          <a:p>
            <a:r>
              <a:rPr lang="en-US" dirty="0" smtClean="0"/>
              <a:t>J. Jung (RWTH Aachen and THEMA)                   “Organizational Belief, Managerial Vision, and International Trade”</a:t>
            </a:r>
            <a:endParaRPr lang="en-US" dirty="0"/>
          </a:p>
        </p:txBody>
      </p:sp>
      <p:sp>
        <p:nvSpPr>
          <p:cNvPr id="6" name="Slide Number Placeholder 5"/>
          <p:cNvSpPr>
            <a:spLocks noGrp="1"/>
          </p:cNvSpPr>
          <p:nvPr>
            <p:ph type="sldNum" sz="quarter" idx="12"/>
          </p:nvPr>
        </p:nvSpPr>
        <p:spPr/>
        <p:txBody>
          <a:bodyPr/>
          <a:lstStyle/>
          <a:p>
            <a:fld id="{35B70233-CFEB-4F17-AF2C-65A2BF551045}" type="slidenum">
              <a:rPr lang="en-US" smtClean="0"/>
              <a:t>‹#›</a:t>
            </a:fld>
            <a:endParaRPr lang="en-US" dirty="0"/>
          </a:p>
        </p:txBody>
      </p:sp>
    </p:spTree>
    <p:extLst>
      <p:ext uri="{BB962C8B-B14F-4D97-AF65-F5344CB8AC3E}">
        <p14:creationId xmlns:p14="http://schemas.microsoft.com/office/powerpoint/2010/main" val="41764915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65D21F9-60FA-4C68-8E40-3D3DE045FE24}" type="datetime1">
              <a:rPr lang="en-US" smtClean="0"/>
              <a:t>11/28/2015</a:t>
            </a:fld>
            <a:endParaRPr lang="en-US" dirty="0"/>
          </a:p>
        </p:txBody>
      </p:sp>
      <p:sp>
        <p:nvSpPr>
          <p:cNvPr id="6" name="Footer Placeholder 5"/>
          <p:cNvSpPr>
            <a:spLocks noGrp="1"/>
          </p:cNvSpPr>
          <p:nvPr>
            <p:ph type="ftr" sz="quarter" idx="11"/>
          </p:nvPr>
        </p:nvSpPr>
        <p:spPr/>
        <p:txBody>
          <a:bodyPr/>
          <a:lstStyle/>
          <a:p>
            <a:r>
              <a:rPr lang="en-US" dirty="0" smtClean="0"/>
              <a:t>J. Jung (RWTH Aachen and THEMA)                   “Organizational Belief, Managerial Vision, and International Trade”</a:t>
            </a:r>
            <a:endParaRPr lang="en-US" dirty="0"/>
          </a:p>
        </p:txBody>
      </p:sp>
      <p:sp>
        <p:nvSpPr>
          <p:cNvPr id="7" name="Slide Number Placeholder 6"/>
          <p:cNvSpPr>
            <a:spLocks noGrp="1"/>
          </p:cNvSpPr>
          <p:nvPr>
            <p:ph type="sldNum" sz="quarter" idx="12"/>
          </p:nvPr>
        </p:nvSpPr>
        <p:spPr/>
        <p:txBody>
          <a:bodyPr/>
          <a:lstStyle/>
          <a:p>
            <a:fld id="{35B70233-CFEB-4F17-AF2C-65A2BF551045}" type="slidenum">
              <a:rPr lang="en-US" smtClean="0"/>
              <a:t>‹#›</a:t>
            </a:fld>
            <a:endParaRPr lang="en-US" dirty="0"/>
          </a:p>
        </p:txBody>
      </p:sp>
    </p:spTree>
    <p:extLst>
      <p:ext uri="{BB962C8B-B14F-4D97-AF65-F5344CB8AC3E}">
        <p14:creationId xmlns:p14="http://schemas.microsoft.com/office/powerpoint/2010/main" val="127255430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2B7DAF0-6E15-4DFC-8C3D-550FE95A7254}" type="datetime1">
              <a:rPr lang="en-US" smtClean="0"/>
              <a:t>11/28/2015</a:t>
            </a:fld>
            <a:endParaRPr lang="en-US" dirty="0"/>
          </a:p>
        </p:txBody>
      </p:sp>
      <p:sp>
        <p:nvSpPr>
          <p:cNvPr id="8" name="Footer Placeholder 7"/>
          <p:cNvSpPr>
            <a:spLocks noGrp="1"/>
          </p:cNvSpPr>
          <p:nvPr>
            <p:ph type="ftr" sz="quarter" idx="11"/>
          </p:nvPr>
        </p:nvSpPr>
        <p:spPr/>
        <p:txBody>
          <a:bodyPr/>
          <a:lstStyle/>
          <a:p>
            <a:r>
              <a:rPr lang="en-US" dirty="0" smtClean="0"/>
              <a:t>J. Jung (RWTH Aachen and THEMA)                   “Organizational Belief, Managerial Vision, and International Trade”</a:t>
            </a:r>
            <a:endParaRPr lang="en-US" dirty="0"/>
          </a:p>
        </p:txBody>
      </p:sp>
      <p:sp>
        <p:nvSpPr>
          <p:cNvPr id="9" name="Slide Number Placeholder 8"/>
          <p:cNvSpPr>
            <a:spLocks noGrp="1"/>
          </p:cNvSpPr>
          <p:nvPr>
            <p:ph type="sldNum" sz="quarter" idx="12"/>
          </p:nvPr>
        </p:nvSpPr>
        <p:spPr/>
        <p:txBody>
          <a:bodyPr/>
          <a:lstStyle/>
          <a:p>
            <a:fld id="{35B70233-CFEB-4F17-AF2C-65A2BF551045}" type="slidenum">
              <a:rPr lang="en-US" smtClean="0"/>
              <a:t>‹#›</a:t>
            </a:fld>
            <a:endParaRPr lang="en-US" dirty="0"/>
          </a:p>
        </p:txBody>
      </p:sp>
    </p:spTree>
    <p:extLst>
      <p:ext uri="{BB962C8B-B14F-4D97-AF65-F5344CB8AC3E}">
        <p14:creationId xmlns:p14="http://schemas.microsoft.com/office/powerpoint/2010/main" val="171943437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504C55A-1D94-4AFB-9EA9-CAB7F4DA5577}" type="datetime1">
              <a:rPr lang="en-US" smtClean="0"/>
              <a:t>11/28/2015</a:t>
            </a:fld>
            <a:endParaRPr lang="en-US" dirty="0"/>
          </a:p>
        </p:txBody>
      </p:sp>
      <p:sp>
        <p:nvSpPr>
          <p:cNvPr id="4" name="Footer Placeholder 3"/>
          <p:cNvSpPr>
            <a:spLocks noGrp="1"/>
          </p:cNvSpPr>
          <p:nvPr>
            <p:ph type="ftr" sz="quarter" idx="11"/>
          </p:nvPr>
        </p:nvSpPr>
        <p:spPr/>
        <p:txBody>
          <a:bodyPr/>
          <a:lstStyle/>
          <a:p>
            <a:r>
              <a:rPr lang="en-US" dirty="0" smtClean="0"/>
              <a:t>J. Jung (RWTH Aachen and THEMA)                   “Organizational Belief, Managerial Vision, and International Trade”</a:t>
            </a:r>
            <a:endParaRPr lang="en-US" dirty="0"/>
          </a:p>
        </p:txBody>
      </p:sp>
      <p:sp>
        <p:nvSpPr>
          <p:cNvPr id="5" name="Slide Number Placeholder 4"/>
          <p:cNvSpPr>
            <a:spLocks noGrp="1"/>
          </p:cNvSpPr>
          <p:nvPr>
            <p:ph type="sldNum" sz="quarter" idx="12"/>
          </p:nvPr>
        </p:nvSpPr>
        <p:spPr/>
        <p:txBody>
          <a:bodyPr/>
          <a:lstStyle/>
          <a:p>
            <a:fld id="{35B70233-CFEB-4F17-AF2C-65A2BF551045}" type="slidenum">
              <a:rPr lang="en-US" smtClean="0"/>
              <a:t>‹#›</a:t>
            </a:fld>
            <a:endParaRPr lang="en-US" dirty="0"/>
          </a:p>
        </p:txBody>
      </p:sp>
    </p:spTree>
    <p:extLst>
      <p:ext uri="{BB962C8B-B14F-4D97-AF65-F5344CB8AC3E}">
        <p14:creationId xmlns:p14="http://schemas.microsoft.com/office/powerpoint/2010/main" val="161877731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3194BB-EDE8-4CF2-8111-46187BDB4EEE}" type="datetime1">
              <a:rPr lang="en-US" smtClean="0"/>
              <a:t>11/28/2015</a:t>
            </a:fld>
            <a:endParaRPr lang="en-US" dirty="0"/>
          </a:p>
        </p:txBody>
      </p:sp>
      <p:sp>
        <p:nvSpPr>
          <p:cNvPr id="3" name="Footer Placeholder 2"/>
          <p:cNvSpPr>
            <a:spLocks noGrp="1"/>
          </p:cNvSpPr>
          <p:nvPr>
            <p:ph type="ftr" sz="quarter" idx="11"/>
          </p:nvPr>
        </p:nvSpPr>
        <p:spPr/>
        <p:txBody>
          <a:bodyPr/>
          <a:lstStyle/>
          <a:p>
            <a:r>
              <a:rPr lang="en-US" dirty="0" smtClean="0"/>
              <a:t>J. Jung (RWTH Aachen and THEMA)                   “Organizational Belief, Managerial Vision, and International Trade”</a:t>
            </a:r>
            <a:endParaRPr lang="en-US" dirty="0"/>
          </a:p>
        </p:txBody>
      </p:sp>
      <p:sp>
        <p:nvSpPr>
          <p:cNvPr id="4" name="Slide Number Placeholder 3"/>
          <p:cNvSpPr>
            <a:spLocks noGrp="1"/>
          </p:cNvSpPr>
          <p:nvPr>
            <p:ph type="sldNum" sz="quarter" idx="12"/>
          </p:nvPr>
        </p:nvSpPr>
        <p:spPr/>
        <p:txBody>
          <a:bodyPr/>
          <a:lstStyle/>
          <a:p>
            <a:fld id="{35B70233-CFEB-4F17-AF2C-65A2BF551045}" type="slidenum">
              <a:rPr lang="en-US" smtClean="0"/>
              <a:t>‹#›</a:t>
            </a:fld>
            <a:endParaRPr lang="en-US" dirty="0"/>
          </a:p>
        </p:txBody>
      </p:sp>
    </p:spTree>
    <p:extLst>
      <p:ext uri="{BB962C8B-B14F-4D97-AF65-F5344CB8AC3E}">
        <p14:creationId xmlns:p14="http://schemas.microsoft.com/office/powerpoint/2010/main" val="279359862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5DC7E8-3F0C-406A-B299-3370EEC57B40}" type="datetime1">
              <a:rPr lang="en-US" smtClean="0"/>
              <a:t>11/28/2015</a:t>
            </a:fld>
            <a:endParaRPr lang="en-US" dirty="0"/>
          </a:p>
        </p:txBody>
      </p:sp>
      <p:sp>
        <p:nvSpPr>
          <p:cNvPr id="6" name="Footer Placeholder 5"/>
          <p:cNvSpPr>
            <a:spLocks noGrp="1"/>
          </p:cNvSpPr>
          <p:nvPr>
            <p:ph type="ftr" sz="quarter" idx="11"/>
          </p:nvPr>
        </p:nvSpPr>
        <p:spPr/>
        <p:txBody>
          <a:bodyPr/>
          <a:lstStyle/>
          <a:p>
            <a:r>
              <a:rPr lang="en-US" dirty="0" smtClean="0"/>
              <a:t>J. Jung (RWTH Aachen and THEMA)                   “Organizational Belief, Managerial Vision, and International Trade”</a:t>
            </a:r>
            <a:endParaRPr lang="en-US" dirty="0"/>
          </a:p>
        </p:txBody>
      </p:sp>
      <p:sp>
        <p:nvSpPr>
          <p:cNvPr id="7" name="Slide Number Placeholder 6"/>
          <p:cNvSpPr>
            <a:spLocks noGrp="1"/>
          </p:cNvSpPr>
          <p:nvPr>
            <p:ph type="sldNum" sz="quarter" idx="12"/>
          </p:nvPr>
        </p:nvSpPr>
        <p:spPr/>
        <p:txBody>
          <a:bodyPr/>
          <a:lstStyle/>
          <a:p>
            <a:fld id="{35B70233-CFEB-4F17-AF2C-65A2BF551045}" type="slidenum">
              <a:rPr lang="en-US" smtClean="0"/>
              <a:t>‹#›</a:t>
            </a:fld>
            <a:endParaRPr lang="en-US" dirty="0"/>
          </a:p>
        </p:txBody>
      </p:sp>
    </p:spTree>
    <p:extLst>
      <p:ext uri="{BB962C8B-B14F-4D97-AF65-F5344CB8AC3E}">
        <p14:creationId xmlns:p14="http://schemas.microsoft.com/office/powerpoint/2010/main" val="32282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1237B7-0839-4B4A-8EA3-DEFAD5BB9835}" type="datetime1">
              <a:rPr lang="en-US" smtClean="0"/>
              <a:t>11/28/2015</a:t>
            </a:fld>
            <a:endParaRPr lang="en-US" dirty="0"/>
          </a:p>
        </p:txBody>
      </p:sp>
      <p:sp>
        <p:nvSpPr>
          <p:cNvPr id="6" name="Footer Placeholder 5"/>
          <p:cNvSpPr>
            <a:spLocks noGrp="1"/>
          </p:cNvSpPr>
          <p:nvPr>
            <p:ph type="ftr" sz="quarter" idx="11"/>
          </p:nvPr>
        </p:nvSpPr>
        <p:spPr/>
        <p:txBody>
          <a:bodyPr/>
          <a:lstStyle/>
          <a:p>
            <a:r>
              <a:rPr lang="en-US" dirty="0" smtClean="0"/>
              <a:t>J. Jung (RWTH Aachen and THEMA)                   “Organizational Belief, Managerial Vision, and International Trade”</a:t>
            </a:r>
            <a:endParaRPr lang="en-US" dirty="0"/>
          </a:p>
        </p:txBody>
      </p:sp>
      <p:sp>
        <p:nvSpPr>
          <p:cNvPr id="7" name="Slide Number Placeholder 6"/>
          <p:cNvSpPr>
            <a:spLocks noGrp="1"/>
          </p:cNvSpPr>
          <p:nvPr>
            <p:ph type="sldNum" sz="quarter" idx="12"/>
          </p:nvPr>
        </p:nvSpPr>
        <p:spPr/>
        <p:txBody>
          <a:bodyPr/>
          <a:lstStyle/>
          <a:p>
            <a:fld id="{35B70233-CFEB-4F17-AF2C-65A2BF551045}" type="slidenum">
              <a:rPr lang="en-US" smtClean="0"/>
              <a:t>‹#›</a:t>
            </a:fld>
            <a:endParaRPr lang="en-US" dirty="0"/>
          </a:p>
        </p:txBody>
      </p:sp>
    </p:spTree>
    <p:extLst>
      <p:ext uri="{BB962C8B-B14F-4D97-AF65-F5344CB8AC3E}">
        <p14:creationId xmlns:p14="http://schemas.microsoft.com/office/powerpoint/2010/main" val="38524494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extBox 6"/>
          <p:cNvSpPr txBox="1"/>
          <p:nvPr userDrawn="1"/>
        </p:nvSpPr>
        <p:spPr>
          <a:xfrm>
            <a:off x="0" y="6596390"/>
            <a:ext cx="9144000" cy="261610"/>
          </a:xfrm>
          <a:prstGeom prst="rect">
            <a:avLst/>
          </a:prstGeom>
          <a:solidFill>
            <a:schemeClr val="tx2"/>
          </a:solidFill>
        </p:spPr>
        <p:txBody>
          <a:bodyPr wrap="square" rtlCol="0">
            <a:spAutoFit/>
          </a:bodyPr>
          <a:lstStyle/>
          <a:p>
            <a:r>
              <a:rPr lang="en-US" sz="1100" i="1" dirty="0" smtClean="0">
                <a:solidFill>
                  <a:schemeClr val="bg1"/>
                </a:solidFill>
              </a:rPr>
              <a:t>	                                                           </a:t>
            </a:r>
            <a:endParaRPr lang="en-US" sz="1100" i="1" dirty="0">
              <a:solidFill>
                <a:schemeClr val="bg1"/>
              </a:solidFill>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188075"/>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7B20A2-91C7-402C-A4C6-3EFE74E7C08D}" type="datetime1">
              <a:rPr lang="en-US" smtClean="0"/>
              <a:t>11/28/2015</a:t>
            </a:fld>
            <a:endParaRPr lang="en-US" dirty="0"/>
          </a:p>
        </p:txBody>
      </p:sp>
      <p:sp>
        <p:nvSpPr>
          <p:cNvPr id="5" name="Footer Placeholder 4"/>
          <p:cNvSpPr>
            <a:spLocks noGrp="1"/>
          </p:cNvSpPr>
          <p:nvPr>
            <p:ph type="ftr" sz="quarter" idx="3"/>
          </p:nvPr>
        </p:nvSpPr>
        <p:spPr>
          <a:xfrm>
            <a:off x="457200" y="6563689"/>
            <a:ext cx="6858000" cy="294311"/>
          </a:xfrm>
          <a:prstGeom prst="rect">
            <a:avLst/>
          </a:prstGeom>
        </p:spPr>
        <p:txBody>
          <a:bodyPr vert="horz" lIns="91440" tIns="45720" rIns="91440" bIns="45720" rtlCol="0" anchor="ctr"/>
          <a:lstStyle>
            <a:lvl1pPr algn="l">
              <a:defRPr sz="1100" i="1">
                <a:solidFill>
                  <a:schemeClr val="tx1">
                    <a:tint val="75000"/>
                  </a:schemeClr>
                </a:solidFill>
              </a:defRPr>
            </a:lvl1pPr>
          </a:lstStyle>
          <a:p>
            <a:r>
              <a:rPr lang="en-US" dirty="0" smtClean="0">
                <a:solidFill>
                  <a:schemeClr val="bg1"/>
                </a:solidFill>
              </a:rPr>
              <a:t>J. Jung (RWTH Aachen and THEMA)                   “Organizational Belief, Managerial Vision, and International Trade”</a:t>
            </a:r>
            <a:endParaRPr lang="en-US" dirty="0"/>
          </a:p>
        </p:txBody>
      </p:sp>
      <p:sp>
        <p:nvSpPr>
          <p:cNvPr id="6" name="Slide Number Placeholder 5"/>
          <p:cNvSpPr>
            <a:spLocks noGrp="1"/>
          </p:cNvSpPr>
          <p:nvPr>
            <p:ph type="sldNum" sz="quarter" idx="4"/>
          </p:nvPr>
        </p:nvSpPr>
        <p:spPr>
          <a:xfrm>
            <a:off x="6553200" y="6596390"/>
            <a:ext cx="2133600" cy="261610"/>
          </a:xfrm>
          <a:prstGeom prst="rect">
            <a:avLst/>
          </a:prstGeom>
        </p:spPr>
        <p:txBody>
          <a:bodyPr vert="horz" lIns="91440" tIns="45720" rIns="91440" bIns="45720" rtlCol="0" anchor="ctr"/>
          <a:lstStyle>
            <a:lvl1pPr algn="r">
              <a:defRPr sz="1100" i="1">
                <a:solidFill>
                  <a:schemeClr val="bg1"/>
                </a:solidFill>
              </a:defRPr>
            </a:lvl1pPr>
          </a:lstStyle>
          <a:p>
            <a:r>
              <a:rPr lang="en-US" dirty="0" smtClean="0"/>
              <a:t>(</a:t>
            </a:r>
            <a:fld id="{35B70233-CFEB-4F17-AF2C-65A2BF551045}" type="slidenum">
              <a:rPr lang="en-US" smtClean="0"/>
              <a:pPr/>
              <a:t>‹#›</a:t>
            </a:fld>
            <a:r>
              <a:rPr lang="en-US" dirty="0" smtClean="0"/>
              <a:t>/18)</a:t>
            </a:r>
            <a:endParaRPr lang="en-US" dirty="0"/>
          </a:p>
        </p:txBody>
      </p:sp>
    </p:spTree>
    <p:extLst>
      <p:ext uri="{BB962C8B-B14F-4D97-AF65-F5344CB8AC3E}">
        <p14:creationId xmlns:p14="http://schemas.microsoft.com/office/powerpoint/2010/main" val="391007575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60" r:id="rId12"/>
    <p:sldLayoutId id="2147483650" r:id="rId13"/>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3.wmf"/><Relationship Id="rId13" Type="http://schemas.openxmlformats.org/officeDocument/2006/relationships/oleObject" Target="../embeddings/oleObject28.bin"/><Relationship Id="rId18" Type="http://schemas.openxmlformats.org/officeDocument/2006/relationships/image" Target="../media/image18.wmf"/><Relationship Id="rId26" Type="http://schemas.openxmlformats.org/officeDocument/2006/relationships/oleObject" Target="../embeddings/oleObject35.bin"/><Relationship Id="rId3" Type="http://schemas.openxmlformats.org/officeDocument/2006/relationships/notesSlide" Target="../notesSlides/notesSlide10.xml"/><Relationship Id="rId21" Type="http://schemas.openxmlformats.org/officeDocument/2006/relationships/image" Target="../media/image22.wmf"/><Relationship Id="rId7" Type="http://schemas.openxmlformats.org/officeDocument/2006/relationships/oleObject" Target="../embeddings/oleObject25.bin"/><Relationship Id="rId12" Type="http://schemas.openxmlformats.org/officeDocument/2006/relationships/image" Target="../media/image15.wmf"/><Relationship Id="rId17" Type="http://schemas.openxmlformats.org/officeDocument/2006/relationships/oleObject" Target="../embeddings/oleObject30.bin"/><Relationship Id="rId25" Type="http://schemas.openxmlformats.org/officeDocument/2006/relationships/image" Target="../media/image33.wmf"/><Relationship Id="rId2" Type="http://schemas.openxmlformats.org/officeDocument/2006/relationships/slideLayout" Target="../slideLayouts/slideLayout2.xml"/><Relationship Id="rId16" Type="http://schemas.openxmlformats.org/officeDocument/2006/relationships/image" Target="../media/image17.wmf"/><Relationship Id="rId20" Type="http://schemas.openxmlformats.org/officeDocument/2006/relationships/oleObject" Target="../embeddings/oleObject32.bin"/><Relationship Id="rId29" Type="http://schemas.openxmlformats.org/officeDocument/2006/relationships/image" Target="../media/image35.wmf"/><Relationship Id="rId1" Type="http://schemas.openxmlformats.org/officeDocument/2006/relationships/vmlDrawing" Target="../drawings/vmlDrawing4.vml"/><Relationship Id="rId6" Type="http://schemas.openxmlformats.org/officeDocument/2006/relationships/image" Target="../media/image12.wmf"/><Relationship Id="rId11" Type="http://schemas.openxmlformats.org/officeDocument/2006/relationships/oleObject" Target="../embeddings/oleObject27.bin"/><Relationship Id="rId24" Type="http://schemas.openxmlformats.org/officeDocument/2006/relationships/oleObject" Target="../embeddings/oleObject34.bin"/><Relationship Id="rId5" Type="http://schemas.openxmlformats.org/officeDocument/2006/relationships/oleObject" Target="../embeddings/oleObject24.bin"/><Relationship Id="rId15" Type="http://schemas.openxmlformats.org/officeDocument/2006/relationships/oleObject" Target="../embeddings/oleObject29.bin"/><Relationship Id="rId23" Type="http://schemas.openxmlformats.org/officeDocument/2006/relationships/image" Target="../media/image23.wmf"/><Relationship Id="rId28" Type="http://schemas.openxmlformats.org/officeDocument/2006/relationships/oleObject" Target="../embeddings/oleObject36.bin"/><Relationship Id="rId10" Type="http://schemas.openxmlformats.org/officeDocument/2006/relationships/image" Target="../media/image14.wmf"/><Relationship Id="rId19" Type="http://schemas.openxmlformats.org/officeDocument/2006/relationships/oleObject" Target="../embeddings/oleObject31.bin"/><Relationship Id="rId4" Type="http://schemas.openxmlformats.org/officeDocument/2006/relationships/image" Target="../media/image30.png"/><Relationship Id="rId9" Type="http://schemas.openxmlformats.org/officeDocument/2006/relationships/oleObject" Target="../embeddings/oleObject26.bin"/><Relationship Id="rId14" Type="http://schemas.openxmlformats.org/officeDocument/2006/relationships/image" Target="../media/image16.wmf"/><Relationship Id="rId22" Type="http://schemas.openxmlformats.org/officeDocument/2006/relationships/oleObject" Target="../embeddings/oleObject33.bin"/><Relationship Id="rId27" Type="http://schemas.openxmlformats.org/officeDocument/2006/relationships/image" Target="../media/image34.wmf"/></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38.bin"/><Relationship Id="rId13" Type="http://schemas.openxmlformats.org/officeDocument/2006/relationships/image" Target="../media/image15.wmf"/><Relationship Id="rId18" Type="http://schemas.openxmlformats.org/officeDocument/2006/relationships/oleObject" Target="../embeddings/oleObject43.bin"/><Relationship Id="rId26" Type="http://schemas.openxmlformats.org/officeDocument/2006/relationships/image" Target="../media/image36.wmf"/><Relationship Id="rId3" Type="http://schemas.openxmlformats.org/officeDocument/2006/relationships/slideLayout" Target="../slideLayouts/slideLayout2.xml"/><Relationship Id="rId21" Type="http://schemas.openxmlformats.org/officeDocument/2006/relationships/oleObject" Target="../embeddings/oleObject45.bin"/><Relationship Id="rId7" Type="http://schemas.openxmlformats.org/officeDocument/2006/relationships/image" Target="../media/image12.wmf"/><Relationship Id="rId12" Type="http://schemas.openxmlformats.org/officeDocument/2006/relationships/oleObject" Target="../embeddings/oleObject40.bin"/><Relationship Id="rId17" Type="http://schemas.openxmlformats.org/officeDocument/2006/relationships/image" Target="../media/image17.wmf"/><Relationship Id="rId25" Type="http://schemas.openxmlformats.org/officeDocument/2006/relationships/oleObject" Target="../embeddings/oleObject47.bin"/><Relationship Id="rId2" Type="http://schemas.openxmlformats.org/officeDocument/2006/relationships/tags" Target="../tags/tag8.xml"/><Relationship Id="rId16" Type="http://schemas.openxmlformats.org/officeDocument/2006/relationships/oleObject" Target="../embeddings/oleObject42.bin"/><Relationship Id="rId20" Type="http://schemas.openxmlformats.org/officeDocument/2006/relationships/oleObject" Target="../embeddings/oleObject44.bin"/><Relationship Id="rId29" Type="http://schemas.openxmlformats.org/officeDocument/2006/relationships/oleObject" Target="../embeddings/oleObject49.bin"/><Relationship Id="rId1" Type="http://schemas.openxmlformats.org/officeDocument/2006/relationships/vmlDrawing" Target="../drawings/vmlDrawing5.vml"/><Relationship Id="rId6" Type="http://schemas.openxmlformats.org/officeDocument/2006/relationships/oleObject" Target="../embeddings/oleObject37.bin"/><Relationship Id="rId11" Type="http://schemas.openxmlformats.org/officeDocument/2006/relationships/image" Target="../media/image14.wmf"/><Relationship Id="rId24" Type="http://schemas.openxmlformats.org/officeDocument/2006/relationships/image" Target="../media/image23.wmf"/><Relationship Id="rId5" Type="http://schemas.openxmlformats.org/officeDocument/2006/relationships/image" Target="../media/image30.png"/><Relationship Id="rId15" Type="http://schemas.openxmlformats.org/officeDocument/2006/relationships/image" Target="../media/image16.wmf"/><Relationship Id="rId23" Type="http://schemas.openxmlformats.org/officeDocument/2006/relationships/oleObject" Target="../embeddings/oleObject46.bin"/><Relationship Id="rId28" Type="http://schemas.openxmlformats.org/officeDocument/2006/relationships/image" Target="../media/image37.wmf"/><Relationship Id="rId10" Type="http://schemas.openxmlformats.org/officeDocument/2006/relationships/oleObject" Target="../embeddings/oleObject39.bin"/><Relationship Id="rId19" Type="http://schemas.openxmlformats.org/officeDocument/2006/relationships/image" Target="../media/image18.wmf"/><Relationship Id="rId4" Type="http://schemas.openxmlformats.org/officeDocument/2006/relationships/notesSlide" Target="../notesSlides/notesSlide11.xml"/><Relationship Id="rId9" Type="http://schemas.openxmlformats.org/officeDocument/2006/relationships/image" Target="../media/image13.wmf"/><Relationship Id="rId14" Type="http://schemas.openxmlformats.org/officeDocument/2006/relationships/oleObject" Target="../embeddings/oleObject41.bin"/><Relationship Id="rId22" Type="http://schemas.openxmlformats.org/officeDocument/2006/relationships/image" Target="../media/image22.wmf"/><Relationship Id="rId27" Type="http://schemas.openxmlformats.org/officeDocument/2006/relationships/oleObject" Target="../embeddings/oleObject48.bin"/><Relationship Id="rId30" Type="http://schemas.openxmlformats.org/officeDocument/2006/relationships/image" Target="../media/image38.wmf"/></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51.bin"/><Relationship Id="rId13" Type="http://schemas.openxmlformats.org/officeDocument/2006/relationships/image" Target="../media/image15.wmf"/><Relationship Id="rId18" Type="http://schemas.openxmlformats.org/officeDocument/2006/relationships/oleObject" Target="../embeddings/oleObject56.bin"/><Relationship Id="rId26" Type="http://schemas.openxmlformats.org/officeDocument/2006/relationships/image" Target="../media/image36.wmf"/><Relationship Id="rId3" Type="http://schemas.openxmlformats.org/officeDocument/2006/relationships/slideLayout" Target="../slideLayouts/slideLayout2.xml"/><Relationship Id="rId21" Type="http://schemas.openxmlformats.org/officeDocument/2006/relationships/oleObject" Target="../embeddings/oleObject58.bin"/><Relationship Id="rId7" Type="http://schemas.openxmlformats.org/officeDocument/2006/relationships/image" Target="../media/image12.wmf"/><Relationship Id="rId12" Type="http://schemas.openxmlformats.org/officeDocument/2006/relationships/oleObject" Target="../embeddings/oleObject53.bin"/><Relationship Id="rId17" Type="http://schemas.openxmlformats.org/officeDocument/2006/relationships/image" Target="../media/image17.wmf"/><Relationship Id="rId25" Type="http://schemas.openxmlformats.org/officeDocument/2006/relationships/oleObject" Target="../embeddings/oleObject60.bin"/><Relationship Id="rId2" Type="http://schemas.openxmlformats.org/officeDocument/2006/relationships/tags" Target="../tags/tag9.xml"/><Relationship Id="rId16" Type="http://schemas.openxmlformats.org/officeDocument/2006/relationships/oleObject" Target="../embeddings/oleObject55.bin"/><Relationship Id="rId20" Type="http://schemas.openxmlformats.org/officeDocument/2006/relationships/oleObject" Target="../embeddings/oleObject57.bin"/><Relationship Id="rId29" Type="http://schemas.openxmlformats.org/officeDocument/2006/relationships/oleObject" Target="../embeddings/oleObject62.bin"/><Relationship Id="rId1" Type="http://schemas.openxmlformats.org/officeDocument/2006/relationships/vmlDrawing" Target="../drawings/vmlDrawing6.vml"/><Relationship Id="rId6" Type="http://schemas.openxmlformats.org/officeDocument/2006/relationships/oleObject" Target="../embeddings/oleObject50.bin"/><Relationship Id="rId11" Type="http://schemas.openxmlformats.org/officeDocument/2006/relationships/image" Target="../media/image14.wmf"/><Relationship Id="rId24" Type="http://schemas.openxmlformats.org/officeDocument/2006/relationships/image" Target="../media/image23.wmf"/><Relationship Id="rId5" Type="http://schemas.openxmlformats.org/officeDocument/2006/relationships/image" Target="../media/image30.png"/><Relationship Id="rId15" Type="http://schemas.openxmlformats.org/officeDocument/2006/relationships/image" Target="../media/image16.wmf"/><Relationship Id="rId23" Type="http://schemas.openxmlformats.org/officeDocument/2006/relationships/oleObject" Target="../embeddings/oleObject59.bin"/><Relationship Id="rId28" Type="http://schemas.openxmlformats.org/officeDocument/2006/relationships/image" Target="../media/image37.wmf"/><Relationship Id="rId10" Type="http://schemas.openxmlformats.org/officeDocument/2006/relationships/oleObject" Target="../embeddings/oleObject52.bin"/><Relationship Id="rId19" Type="http://schemas.openxmlformats.org/officeDocument/2006/relationships/image" Target="../media/image18.wmf"/><Relationship Id="rId4" Type="http://schemas.openxmlformats.org/officeDocument/2006/relationships/notesSlide" Target="../notesSlides/notesSlide12.xml"/><Relationship Id="rId9" Type="http://schemas.openxmlformats.org/officeDocument/2006/relationships/image" Target="../media/image13.wmf"/><Relationship Id="rId14" Type="http://schemas.openxmlformats.org/officeDocument/2006/relationships/oleObject" Target="../embeddings/oleObject54.bin"/><Relationship Id="rId22" Type="http://schemas.openxmlformats.org/officeDocument/2006/relationships/image" Target="../media/image22.wmf"/><Relationship Id="rId27" Type="http://schemas.openxmlformats.org/officeDocument/2006/relationships/oleObject" Target="../embeddings/oleObject61.bin"/><Relationship Id="rId30" Type="http://schemas.openxmlformats.org/officeDocument/2006/relationships/image" Target="../media/image38.wmf"/></Relationships>
</file>

<file path=ppt/slides/_rels/slide13.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slideLayout" Target="../slideLayouts/slideLayout2.xml"/><Relationship Id="rId7" Type="http://schemas.openxmlformats.org/officeDocument/2006/relationships/image" Target="../media/image39.png"/><Relationship Id="rId2" Type="http://schemas.openxmlformats.org/officeDocument/2006/relationships/tags" Target="../tags/tag10.xml"/><Relationship Id="rId1" Type="http://schemas.openxmlformats.org/officeDocument/2006/relationships/vmlDrawing" Target="../drawings/vmlDrawing7.vml"/><Relationship Id="rId6" Type="http://schemas.openxmlformats.org/officeDocument/2006/relationships/image" Target="../media/image4.emf"/><Relationship Id="rId11" Type="http://schemas.openxmlformats.org/officeDocument/2006/relationships/image" Target="../media/image43.png"/><Relationship Id="rId5" Type="http://schemas.openxmlformats.org/officeDocument/2006/relationships/oleObject" Target="../embeddings/oleObject63.bin"/><Relationship Id="rId10" Type="http://schemas.openxmlformats.org/officeDocument/2006/relationships/image" Target="../media/image42.png"/><Relationship Id="rId4" Type="http://schemas.openxmlformats.org/officeDocument/2006/relationships/notesSlide" Target="../notesSlides/notesSlide13.xml"/><Relationship Id="rId9" Type="http://schemas.openxmlformats.org/officeDocument/2006/relationships/image" Target="../media/image41.png"/></Relationships>
</file>

<file path=ppt/slides/_rels/slide14.xml.rels><?xml version="1.0" encoding="UTF-8" standalone="yes"?>
<Relationships xmlns="http://schemas.openxmlformats.org/package/2006/relationships"><Relationship Id="rId8" Type="http://schemas.openxmlformats.org/officeDocument/2006/relationships/image" Target="../media/image13.wmf"/><Relationship Id="rId13" Type="http://schemas.openxmlformats.org/officeDocument/2006/relationships/oleObject" Target="../embeddings/oleObject68.bin"/><Relationship Id="rId18" Type="http://schemas.openxmlformats.org/officeDocument/2006/relationships/image" Target="../media/image18.wmf"/><Relationship Id="rId26" Type="http://schemas.openxmlformats.org/officeDocument/2006/relationships/oleObject" Target="../embeddings/oleObject75.bin"/><Relationship Id="rId39" Type="http://schemas.openxmlformats.org/officeDocument/2006/relationships/image" Target="../media/image46.wmf"/><Relationship Id="rId3" Type="http://schemas.openxmlformats.org/officeDocument/2006/relationships/slideLayout" Target="../slideLayouts/slideLayout2.xml"/><Relationship Id="rId21" Type="http://schemas.openxmlformats.org/officeDocument/2006/relationships/image" Target="../media/image21.wmf"/><Relationship Id="rId34" Type="http://schemas.openxmlformats.org/officeDocument/2006/relationships/oleObject" Target="../embeddings/oleObject79.bin"/><Relationship Id="rId7" Type="http://schemas.openxmlformats.org/officeDocument/2006/relationships/oleObject" Target="../embeddings/oleObject65.bin"/><Relationship Id="rId12" Type="http://schemas.openxmlformats.org/officeDocument/2006/relationships/image" Target="../media/image15.wmf"/><Relationship Id="rId17" Type="http://schemas.openxmlformats.org/officeDocument/2006/relationships/oleObject" Target="../embeddings/oleObject70.bin"/><Relationship Id="rId25" Type="http://schemas.openxmlformats.org/officeDocument/2006/relationships/image" Target="../media/image23.wmf"/><Relationship Id="rId33" Type="http://schemas.openxmlformats.org/officeDocument/2006/relationships/image" Target="../media/image27.emf"/><Relationship Id="rId38" Type="http://schemas.openxmlformats.org/officeDocument/2006/relationships/oleObject" Target="../embeddings/oleObject81.bin"/><Relationship Id="rId2" Type="http://schemas.openxmlformats.org/officeDocument/2006/relationships/tags" Target="../tags/tag11.xml"/><Relationship Id="rId16" Type="http://schemas.openxmlformats.org/officeDocument/2006/relationships/image" Target="../media/image17.wmf"/><Relationship Id="rId20" Type="http://schemas.openxmlformats.org/officeDocument/2006/relationships/oleObject" Target="../embeddings/oleObject72.bin"/><Relationship Id="rId29" Type="http://schemas.openxmlformats.org/officeDocument/2006/relationships/image" Target="../media/image45.emf"/><Relationship Id="rId41" Type="http://schemas.openxmlformats.org/officeDocument/2006/relationships/image" Target="../media/image47.wmf"/><Relationship Id="rId1" Type="http://schemas.openxmlformats.org/officeDocument/2006/relationships/vmlDrawing" Target="../drawings/vmlDrawing8.vml"/><Relationship Id="rId6" Type="http://schemas.openxmlformats.org/officeDocument/2006/relationships/image" Target="../media/image12.wmf"/><Relationship Id="rId11" Type="http://schemas.openxmlformats.org/officeDocument/2006/relationships/oleObject" Target="../embeddings/oleObject67.bin"/><Relationship Id="rId24" Type="http://schemas.openxmlformats.org/officeDocument/2006/relationships/oleObject" Target="../embeddings/oleObject74.bin"/><Relationship Id="rId32" Type="http://schemas.openxmlformats.org/officeDocument/2006/relationships/oleObject" Target="../embeddings/oleObject78.bin"/><Relationship Id="rId37" Type="http://schemas.openxmlformats.org/officeDocument/2006/relationships/image" Target="../media/image29.emf"/><Relationship Id="rId40" Type="http://schemas.openxmlformats.org/officeDocument/2006/relationships/oleObject" Target="../embeddings/oleObject82.bin"/><Relationship Id="rId5" Type="http://schemas.openxmlformats.org/officeDocument/2006/relationships/oleObject" Target="../embeddings/oleObject64.bin"/><Relationship Id="rId15" Type="http://schemas.openxmlformats.org/officeDocument/2006/relationships/oleObject" Target="../embeddings/oleObject69.bin"/><Relationship Id="rId23" Type="http://schemas.openxmlformats.org/officeDocument/2006/relationships/image" Target="../media/image22.wmf"/><Relationship Id="rId28" Type="http://schemas.openxmlformats.org/officeDocument/2006/relationships/oleObject" Target="../embeddings/oleObject76.bin"/><Relationship Id="rId36" Type="http://schemas.openxmlformats.org/officeDocument/2006/relationships/oleObject" Target="../embeddings/oleObject80.bin"/><Relationship Id="rId10" Type="http://schemas.openxmlformats.org/officeDocument/2006/relationships/image" Target="../media/image14.wmf"/><Relationship Id="rId19" Type="http://schemas.openxmlformats.org/officeDocument/2006/relationships/oleObject" Target="../embeddings/oleObject71.bin"/><Relationship Id="rId31" Type="http://schemas.openxmlformats.org/officeDocument/2006/relationships/image" Target="../media/image26.emf"/><Relationship Id="rId4" Type="http://schemas.openxmlformats.org/officeDocument/2006/relationships/notesSlide" Target="../notesSlides/notesSlide14.xml"/><Relationship Id="rId9" Type="http://schemas.openxmlformats.org/officeDocument/2006/relationships/oleObject" Target="../embeddings/oleObject66.bin"/><Relationship Id="rId14" Type="http://schemas.openxmlformats.org/officeDocument/2006/relationships/image" Target="../media/image16.wmf"/><Relationship Id="rId22" Type="http://schemas.openxmlformats.org/officeDocument/2006/relationships/oleObject" Target="../embeddings/oleObject73.bin"/><Relationship Id="rId27" Type="http://schemas.openxmlformats.org/officeDocument/2006/relationships/image" Target="../media/image44.emf"/><Relationship Id="rId30" Type="http://schemas.openxmlformats.org/officeDocument/2006/relationships/oleObject" Target="../embeddings/oleObject77.bin"/><Relationship Id="rId35" Type="http://schemas.openxmlformats.org/officeDocument/2006/relationships/image" Target="../media/image28.emf"/></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43.png"/><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42.png"/><Relationship Id="rId5" Type="http://schemas.openxmlformats.org/officeDocument/2006/relationships/image" Target="../media/image48.pn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8" Type="http://schemas.openxmlformats.org/officeDocument/2006/relationships/image" Target="../media/image13.wmf"/><Relationship Id="rId13" Type="http://schemas.openxmlformats.org/officeDocument/2006/relationships/oleObject" Target="../embeddings/oleObject87.bin"/><Relationship Id="rId18" Type="http://schemas.openxmlformats.org/officeDocument/2006/relationships/image" Target="../media/image18.wmf"/><Relationship Id="rId26" Type="http://schemas.openxmlformats.org/officeDocument/2006/relationships/oleObject" Target="../embeddings/oleObject94.bin"/><Relationship Id="rId39" Type="http://schemas.openxmlformats.org/officeDocument/2006/relationships/image" Target="../media/image51.wmf"/><Relationship Id="rId3" Type="http://schemas.openxmlformats.org/officeDocument/2006/relationships/slideLayout" Target="../slideLayouts/slideLayout2.xml"/><Relationship Id="rId21" Type="http://schemas.openxmlformats.org/officeDocument/2006/relationships/image" Target="../media/image21.wmf"/><Relationship Id="rId34" Type="http://schemas.openxmlformats.org/officeDocument/2006/relationships/oleObject" Target="../embeddings/oleObject98.bin"/><Relationship Id="rId7" Type="http://schemas.openxmlformats.org/officeDocument/2006/relationships/oleObject" Target="../embeddings/oleObject84.bin"/><Relationship Id="rId12" Type="http://schemas.openxmlformats.org/officeDocument/2006/relationships/image" Target="../media/image15.wmf"/><Relationship Id="rId17" Type="http://schemas.openxmlformats.org/officeDocument/2006/relationships/oleObject" Target="../embeddings/oleObject89.bin"/><Relationship Id="rId25" Type="http://schemas.openxmlformats.org/officeDocument/2006/relationships/image" Target="../media/image23.wmf"/><Relationship Id="rId33" Type="http://schemas.openxmlformats.org/officeDocument/2006/relationships/image" Target="../media/image28.emf"/><Relationship Id="rId38" Type="http://schemas.openxmlformats.org/officeDocument/2006/relationships/oleObject" Target="../embeddings/oleObject100.bin"/><Relationship Id="rId2" Type="http://schemas.openxmlformats.org/officeDocument/2006/relationships/tags" Target="../tags/tag13.xml"/><Relationship Id="rId16" Type="http://schemas.openxmlformats.org/officeDocument/2006/relationships/image" Target="../media/image17.wmf"/><Relationship Id="rId20" Type="http://schemas.openxmlformats.org/officeDocument/2006/relationships/oleObject" Target="../embeddings/oleObject91.bin"/><Relationship Id="rId29" Type="http://schemas.openxmlformats.org/officeDocument/2006/relationships/image" Target="../media/image26.emf"/><Relationship Id="rId41" Type="http://schemas.openxmlformats.org/officeDocument/2006/relationships/image" Target="../media/image52.wmf"/><Relationship Id="rId1" Type="http://schemas.openxmlformats.org/officeDocument/2006/relationships/vmlDrawing" Target="../drawings/vmlDrawing9.vml"/><Relationship Id="rId6" Type="http://schemas.openxmlformats.org/officeDocument/2006/relationships/image" Target="../media/image12.wmf"/><Relationship Id="rId11" Type="http://schemas.openxmlformats.org/officeDocument/2006/relationships/oleObject" Target="../embeddings/oleObject86.bin"/><Relationship Id="rId24" Type="http://schemas.openxmlformats.org/officeDocument/2006/relationships/oleObject" Target="../embeddings/oleObject93.bin"/><Relationship Id="rId32" Type="http://schemas.openxmlformats.org/officeDocument/2006/relationships/oleObject" Target="../embeddings/oleObject97.bin"/><Relationship Id="rId37" Type="http://schemas.openxmlformats.org/officeDocument/2006/relationships/image" Target="../media/image50.wmf"/><Relationship Id="rId40" Type="http://schemas.openxmlformats.org/officeDocument/2006/relationships/oleObject" Target="../embeddings/oleObject101.bin"/><Relationship Id="rId5" Type="http://schemas.openxmlformats.org/officeDocument/2006/relationships/oleObject" Target="../embeddings/oleObject83.bin"/><Relationship Id="rId15" Type="http://schemas.openxmlformats.org/officeDocument/2006/relationships/oleObject" Target="../embeddings/oleObject88.bin"/><Relationship Id="rId23" Type="http://schemas.openxmlformats.org/officeDocument/2006/relationships/image" Target="../media/image22.wmf"/><Relationship Id="rId28" Type="http://schemas.openxmlformats.org/officeDocument/2006/relationships/oleObject" Target="../embeddings/oleObject95.bin"/><Relationship Id="rId36" Type="http://schemas.openxmlformats.org/officeDocument/2006/relationships/oleObject" Target="../embeddings/oleObject99.bin"/><Relationship Id="rId10" Type="http://schemas.openxmlformats.org/officeDocument/2006/relationships/image" Target="../media/image14.wmf"/><Relationship Id="rId19" Type="http://schemas.openxmlformats.org/officeDocument/2006/relationships/oleObject" Target="../embeddings/oleObject90.bin"/><Relationship Id="rId31" Type="http://schemas.openxmlformats.org/officeDocument/2006/relationships/image" Target="../media/image27.emf"/><Relationship Id="rId4" Type="http://schemas.openxmlformats.org/officeDocument/2006/relationships/notesSlide" Target="../notesSlides/notesSlide16.xml"/><Relationship Id="rId9" Type="http://schemas.openxmlformats.org/officeDocument/2006/relationships/oleObject" Target="../embeddings/oleObject85.bin"/><Relationship Id="rId14" Type="http://schemas.openxmlformats.org/officeDocument/2006/relationships/image" Target="../media/image16.wmf"/><Relationship Id="rId22" Type="http://schemas.openxmlformats.org/officeDocument/2006/relationships/oleObject" Target="../embeddings/oleObject92.bin"/><Relationship Id="rId27" Type="http://schemas.openxmlformats.org/officeDocument/2006/relationships/image" Target="../media/image49.wmf"/><Relationship Id="rId30" Type="http://schemas.openxmlformats.org/officeDocument/2006/relationships/oleObject" Target="../embeddings/oleObject96.bin"/><Relationship Id="rId35" Type="http://schemas.openxmlformats.org/officeDocument/2006/relationships/image" Target="../media/image29.emf"/></Relationships>
</file>

<file path=ppt/slides/_rels/slide17.xml.rels><?xml version="1.0" encoding="UTF-8" standalone="yes"?>
<Relationships xmlns="http://schemas.openxmlformats.org/package/2006/relationships"><Relationship Id="rId8" Type="http://schemas.openxmlformats.org/officeDocument/2006/relationships/image" Target="../media/image13.wmf"/><Relationship Id="rId13" Type="http://schemas.openxmlformats.org/officeDocument/2006/relationships/oleObject" Target="../embeddings/oleObject106.bin"/><Relationship Id="rId18" Type="http://schemas.openxmlformats.org/officeDocument/2006/relationships/image" Target="../media/image22.wmf"/><Relationship Id="rId26" Type="http://schemas.openxmlformats.org/officeDocument/2006/relationships/image" Target="../media/image46.wmf"/><Relationship Id="rId3" Type="http://schemas.openxmlformats.org/officeDocument/2006/relationships/slideLayout" Target="../slideLayouts/slideLayout2.xml"/><Relationship Id="rId21" Type="http://schemas.openxmlformats.org/officeDocument/2006/relationships/oleObject" Target="../embeddings/oleObject110.bin"/><Relationship Id="rId7" Type="http://schemas.openxmlformats.org/officeDocument/2006/relationships/oleObject" Target="../embeddings/oleObject103.bin"/><Relationship Id="rId12" Type="http://schemas.openxmlformats.org/officeDocument/2006/relationships/image" Target="../media/image15.wmf"/><Relationship Id="rId17" Type="http://schemas.openxmlformats.org/officeDocument/2006/relationships/oleObject" Target="../embeddings/oleObject108.bin"/><Relationship Id="rId25" Type="http://schemas.openxmlformats.org/officeDocument/2006/relationships/oleObject" Target="../embeddings/oleObject112.bin"/><Relationship Id="rId2" Type="http://schemas.openxmlformats.org/officeDocument/2006/relationships/tags" Target="../tags/tag14.xml"/><Relationship Id="rId16" Type="http://schemas.openxmlformats.org/officeDocument/2006/relationships/image" Target="../media/image17.wmf"/><Relationship Id="rId20" Type="http://schemas.openxmlformats.org/officeDocument/2006/relationships/image" Target="../media/image23.wmf"/><Relationship Id="rId1" Type="http://schemas.openxmlformats.org/officeDocument/2006/relationships/vmlDrawing" Target="../drawings/vmlDrawing10.vml"/><Relationship Id="rId6" Type="http://schemas.openxmlformats.org/officeDocument/2006/relationships/image" Target="../media/image12.wmf"/><Relationship Id="rId11" Type="http://schemas.openxmlformats.org/officeDocument/2006/relationships/oleObject" Target="../embeddings/oleObject105.bin"/><Relationship Id="rId24" Type="http://schemas.openxmlformats.org/officeDocument/2006/relationships/image" Target="../media/image54.wmf"/><Relationship Id="rId5" Type="http://schemas.openxmlformats.org/officeDocument/2006/relationships/oleObject" Target="../embeddings/oleObject102.bin"/><Relationship Id="rId15" Type="http://schemas.openxmlformats.org/officeDocument/2006/relationships/oleObject" Target="../embeddings/oleObject107.bin"/><Relationship Id="rId23" Type="http://schemas.openxmlformats.org/officeDocument/2006/relationships/oleObject" Target="../embeddings/oleObject111.bin"/><Relationship Id="rId10" Type="http://schemas.openxmlformats.org/officeDocument/2006/relationships/image" Target="../media/image14.wmf"/><Relationship Id="rId19" Type="http://schemas.openxmlformats.org/officeDocument/2006/relationships/oleObject" Target="../embeddings/oleObject109.bin"/><Relationship Id="rId4" Type="http://schemas.openxmlformats.org/officeDocument/2006/relationships/notesSlide" Target="../notesSlides/notesSlide17.xml"/><Relationship Id="rId9" Type="http://schemas.openxmlformats.org/officeDocument/2006/relationships/oleObject" Target="../embeddings/oleObject104.bin"/><Relationship Id="rId14" Type="http://schemas.openxmlformats.org/officeDocument/2006/relationships/image" Target="../media/image16.wmf"/><Relationship Id="rId22" Type="http://schemas.openxmlformats.org/officeDocument/2006/relationships/image" Target="../media/image53.wmf"/></Relationships>
</file>

<file path=ppt/slides/_rels/slide18.xml.rels><?xml version="1.0" encoding="UTF-8" standalone="yes"?>
<Relationships xmlns="http://schemas.openxmlformats.org/package/2006/relationships"><Relationship Id="rId8" Type="http://schemas.openxmlformats.org/officeDocument/2006/relationships/image" Target="../media/image13.wmf"/><Relationship Id="rId13" Type="http://schemas.openxmlformats.org/officeDocument/2006/relationships/oleObject" Target="../embeddings/oleObject117.bin"/><Relationship Id="rId18" Type="http://schemas.openxmlformats.org/officeDocument/2006/relationships/image" Target="../media/image18.wmf"/><Relationship Id="rId26" Type="http://schemas.openxmlformats.org/officeDocument/2006/relationships/oleObject" Target="../embeddings/oleObject124.bin"/><Relationship Id="rId3" Type="http://schemas.openxmlformats.org/officeDocument/2006/relationships/slideLayout" Target="../slideLayouts/slideLayout2.xml"/><Relationship Id="rId21" Type="http://schemas.openxmlformats.org/officeDocument/2006/relationships/image" Target="../media/image22.wmf"/><Relationship Id="rId7" Type="http://schemas.openxmlformats.org/officeDocument/2006/relationships/oleObject" Target="../embeddings/oleObject114.bin"/><Relationship Id="rId12" Type="http://schemas.openxmlformats.org/officeDocument/2006/relationships/image" Target="../media/image15.wmf"/><Relationship Id="rId17" Type="http://schemas.openxmlformats.org/officeDocument/2006/relationships/oleObject" Target="../embeddings/oleObject119.bin"/><Relationship Id="rId25" Type="http://schemas.openxmlformats.org/officeDocument/2006/relationships/image" Target="../media/image54.wmf"/><Relationship Id="rId2" Type="http://schemas.openxmlformats.org/officeDocument/2006/relationships/tags" Target="../tags/tag15.xml"/><Relationship Id="rId16" Type="http://schemas.openxmlformats.org/officeDocument/2006/relationships/image" Target="../media/image17.wmf"/><Relationship Id="rId20" Type="http://schemas.openxmlformats.org/officeDocument/2006/relationships/oleObject" Target="../embeddings/oleObject121.bin"/><Relationship Id="rId29" Type="http://schemas.openxmlformats.org/officeDocument/2006/relationships/image" Target="../media/image55.wmf"/><Relationship Id="rId1" Type="http://schemas.openxmlformats.org/officeDocument/2006/relationships/vmlDrawing" Target="../drawings/vmlDrawing11.vml"/><Relationship Id="rId6" Type="http://schemas.openxmlformats.org/officeDocument/2006/relationships/image" Target="../media/image12.wmf"/><Relationship Id="rId11" Type="http://schemas.openxmlformats.org/officeDocument/2006/relationships/oleObject" Target="../embeddings/oleObject116.bin"/><Relationship Id="rId24" Type="http://schemas.openxmlformats.org/officeDocument/2006/relationships/oleObject" Target="../embeddings/oleObject123.bin"/><Relationship Id="rId5" Type="http://schemas.openxmlformats.org/officeDocument/2006/relationships/oleObject" Target="../embeddings/oleObject113.bin"/><Relationship Id="rId15" Type="http://schemas.openxmlformats.org/officeDocument/2006/relationships/oleObject" Target="../embeddings/oleObject118.bin"/><Relationship Id="rId23" Type="http://schemas.openxmlformats.org/officeDocument/2006/relationships/image" Target="../media/image23.wmf"/><Relationship Id="rId28" Type="http://schemas.openxmlformats.org/officeDocument/2006/relationships/oleObject" Target="../embeddings/oleObject125.bin"/><Relationship Id="rId10" Type="http://schemas.openxmlformats.org/officeDocument/2006/relationships/image" Target="../media/image14.wmf"/><Relationship Id="rId19" Type="http://schemas.openxmlformats.org/officeDocument/2006/relationships/oleObject" Target="../embeddings/oleObject120.bin"/><Relationship Id="rId4" Type="http://schemas.openxmlformats.org/officeDocument/2006/relationships/notesSlide" Target="../notesSlides/notesSlide18.xml"/><Relationship Id="rId9" Type="http://schemas.openxmlformats.org/officeDocument/2006/relationships/oleObject" Target="../embeddings/oleObject115.bin"/><Relationship Id="rId14" Type="http://schemas.openxmlformats.org/officeDocument/2006/relationships/image" Target="../media/image16.wmf"/><Relationship Id="rId22" Type="http://schemas.openxmlformats.org/officeDocument/2006/relationships/oleObject" Target="../embeddings/oleObject122.bin"/><Relationship Id="rId27" Type="http://schemas.openxmlformats.org/officeDocument/2006/relationships/image" Target="../media/image46.wmf"/></Relationships>
</file>

<file path=ppt/slides/_rels/slide19.xml.rels><?xml version="1.0" encoding="UTF-8" standalone="yes"?>
<Relationships xmlns="http://schemas.openxmlformats.org/package/2006/relationships"><Relationship Id="rId8" Type="http://schemas.openxmlformats.org/officeDocument/2006/relationships/image" Target="../media/image13.wmf"/><Relationship Id="rId13" Type="http://schemas.openxmlformats.org/officeDocument/2006/relationships/oleObject" Target="../embeddings/oleObject130.bin"/><Relationship Id="rId18" Type="http://schemas.openxmlformats.org/officeDocument/2006/relationships/image" Target="../media/image18.wmf"/><Relationship Id="rId26" Type="http://schemas.openxmlformats.org/officeDocument/2006/relationships/oleObject" Target="../embeddings/oleObject137.bin"/><Relationship Id="rId3" Type="http://schemas.openxmlformats.org/officeDocument/2006/relationships/slideLayout" Target="../slideLayouts/slideLayout2.xml"/><Relationship Id="rId21" Type="http://schemas.openxmlformats.org/officeDocument/2006/relationships/image" Target="../media/image22.wmf"/><Relationship Id="rId7" Type="http://schemas.openxmlformats.org/officeDocument/2006/relationships/oleObject" Target="../embeddings/oleObject127.bin"/><Relationship Id="rId12" Type="http://schemas.openxmlformats.org/officeDocument/2006/relationships/image" Target="../media/image15.wmf"/><Relationship Id="rId17" Type="http://schemas.openxmlformats.org/officeDocument/2006/relationships/oleObject" Target="../embeddings/oleObject132.bin"/><Relationship Id="rId25" Type="http://schemas.openxmlformats.org/officeDocument/2006/relationships/image" Target="../media/image54.wmf"/><Relationship Id="rId2" Type="http://schemas.openxmlformats.org/officeDocument/2006/relationships/tags" Target="../tags/tag16.xml"/><Relationship Id="rId16" Type="http://schemas.openxmlformats.org/officeDocument/2006/relationships/image" Target="../media/image17.wmf"/><Relationship Id="rId20" Type="http://schemas.openxmlformats.org/officeDocument/2006/relationships/oleObject" Target="../embeddings/oleObject134.bin"/><Relationship Id="rId29" Type="http://schemas.openxmlformats.org/officeDocument/2006/relationships/image" Target="../media/image56.wmf"/><Relationship Id="rId1" Type="http://schemas.openxmlformats.org/officeDocument/2006/relationships/vmlDrawing" Target="../drawings/vmlDrawing12.vml"/><Relationship Id="rId6" Type="http://schemas.openxmlformats.org/officeDocument/2006/relationships/image" Target="../media/image12.wmf"/><Relationship Id="rId11" Type="http://schemas.openxmlformats.org/officeDocument/2006/relationships/oleObject" Target="../embeddings/oleObject129.bin"/><Relationship Id="rId24" Type="http://schemas.openxmlformats.org/officeDocument/2006/relationships/oleObject" Target="../embeddings/oleObject136.bin"/><Relationship Id="rId5" Type="http://schemas.openxmlformats.org/officeDocument/2006/relationships/oleObject" Target="../embeddings/oleObject126.bin"/><Relationship Id="rId15" Type="http://schemas.openxmlformats.org/officeDocument/2006/relationships/oleObject" Target="../embeddings/oleObject131.bin"/><Relationship Id="rId23" Type="http://schemas.openxmlformats.org/officeDocument/2006/relationships/image" Target="../media/image23.wmf"/><Relationship Id="rId28" Type="http://schemas.openxmlformats.org/officeDocument/2006/relationships/oleObject" Target="../embeddings/oleObject138.bin"/><Relationship Id="rId10" Type="http://schemas.openxmlformats.org/officeDocument/2006/relationships/image" Target="../media/image14.wmf"/><Relationship Id="rId19" Type="http://schemas.openxmlformats.org/officeDocument/2006/relationships/oleObject" Target="../embeddings/oleObject133.bin"/><Relationship Id="rId4" Type="http://schemas.openxmlformats.org/officeDocument/2006/relationships/notesSlide" Target="../notesSlides/notesSlide19.xml"/><Relationship Id="rId9" Type="http://schemas.openxmlformats.org/officeDocument/2006/relationships/oleObject" Target="../embeddings/oleObject128.bin"/><Relationship Id="rId14" Type="http://schemas.openxmlformats.org/officeDocument/2006/relationships/image" Target="../media/image16.wmf"/><Relationship Id="rId22" Type="http://schemas.openxmlformats.org/officeDocument/2006/relationships/oleObject" Target="../embeddings/oleObject135.bin"/><Relationship Id="rId27" Type="http://schemas.openxmlformats.org/officeDocument/2006/relationships/image" Target="../media/image46.wmf"/></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57.png"/><Relationship Id="rId2" Type="http://schemas.openxmlformats.org/officeDocument/2006/relationships/tags" Target="../tags/tag17.xml"/><Relationship Id="rId1" Type="http://schemas.openxmlformats.org/officeDocument/2006/relationships/vmlDrawing" Target="../drawings/vmlDrawing13.vml"/><Relationship Id="rId6" Type="http://schemas.openxmlformats.org/officeDocument/2006/relationships/image" Target="../media/image3.emf"/><Relationship Id="rId5" Type="http://schemas.openxmlformats.org/officeDocument/2006/relationships/oleObject" Target="../embeddings/oleObject139.bin"/><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58.png"/><Relationship Id="rId2" Type="http://schemas.openxmlformats.org/officeDocument/2006/relationships/tags" Target="../tags/tag18.xml"/><Relationship Id="rId1" Type="http://schemas.openxmlformats.org/officeDocument/2006/relationships/vmlDrawing" Target="../drawings/vmlDrawing14.vml"/><Relationship Id="rId6" Type="http://schemas.openxmlformats.org/officeDocument/2006/relationships/image" Target="../media/image4.emf"/><Relationship Id="rId5" Type="http://schemas.openxmlformats.org/officeDocument/2006/relationships/oleObject" Target="../embeddings/oleObject140.bin"/><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19.xml"/><Relationship Id="rId5" Type="http://schemas.openxmlformats.org/officeDocument/2006/relationships/image" Target="../media/image60.png"/><Relationship Id="rId4" Type="http://schemas.openxmlformats.org/officeDocument/2006/relationships/image" Target="../media/image59.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20.xml"/><Relationship Id="rId5" Type="http://schemas.openxmlformats.org/officeDocument/2006/relationships/image" Target="../media/image62.png"/><Relationship Id="rId4" Type="http://schemas.openxmlformats.org/officeDocument/2006/relationships/image" Target="../media/image61.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slideLayout" Target="../slideLayouts/slideLayout2.xml"/><Relationship Id="rId7" Type="http://schemas.openxmlformats.org/officeDocument/2006/relationships/image" Target="../media/image2.emf"/><Relationship Id="rId12" Type="http://schemas.openxmlformats.org/officeDocument/2006/relationships/image" Target="../media/image6.png"/><Relationship Id="rId2" Type="http://schemas.openxmlformats.org/officeDocument/2006/relationships/tags" Target="../tags/tag5.xml"/><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image" Target="../media/image4.emf"/><Relationship Id="rId5" Type="http://schemas.openxmlformats.org/officeDocument/2006/relationships/image" Target="../media/image5.png"/><Relationship Id="rId10" Type="http://schemas.openxmlformats.org/officeDocument/2006/relationships/oleObject" Target="../embeddings/oleObject3.bin"/><Relationship Id="rId4" Type="http://schemas.openxmlformats.org/officeDocument/2006/relationships/notesSlide" Target="../notesSlides/notesSlide6.xml"/><Relationship Id="rId9" Type="http://schemas.openxmlformats.org/officeDocument/2006/relationships/image" Target="../media/image3.emf"/></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2.xml"/><Relationship Id="rId7" Type="http://schemas.openxmlformats.org/officeDocument/2006/relationships/image" Target="../media/image7.png"/><Relationship Id="rId2" Type="http://schemas.openxmlformats.org/officeDocument/2006/relationships/tags" Target="../tags/tag6.xml"/><Relationship Id="rId1" Type="http://schemas.openxmlformats.org/officeDocument/2006/relationships/vmlDrawing" Target="../drawings/vmlDrawing2.vml"/><Relationship Id="rId6" Type="http://schemas.openxmlformats.org/officeDocument/2006/relationships/image" Target="../media/image3.emf"/><Relationship Id="rId11" Type="http://schemas.openxmlformats.org/officeDocument/2006/relationships/image" Target="../media/image11.png"/><Relationship Id="rId5" Type="http://schemas.openxmlformats.org/officeDocument/2006/relationships/oleObject" Target="../embeddings/oleObject4.bin"/><Relationship Id="rId10" Type="http://schemas.openxmlformats.org/officeDocument/2006/relationships/image" Target="../media/image10.png"/><Relationship Id="rId4" Type="http://schemas.openxmlformats.org/officeDocument/2006/relationships/notesSlide" Target="../notesSlides/notesSlide7.xml"/><Relationship Id="rId9" Type="http://schemas.openxmlformats.org/officeDocument/2006/relationships/image" Target="../media/image9.png"/></Relationships>
</file>

<file path=ppt/slides/_rels/slide8.xml.rels><?xml version="1.0" encoding="UTF-8" standalone="yes"?>
<Relationships xmlns="http://schemas.openxmlformats.org/package/2006/relationships"><Relationship Id="rId8" Type="http://schemas.openxmlformats.org/officeDocument/2006/relationships/image" Target="../media/image13.wmf"/><Relationship Id="rId13" Type="http://schemas.openxmlformats.org/officeDocument/2006/relationships/oleObject" Target="../embeddings/oleObject9.bin"/><Relationship Id="rId18" Type="http://schemas.openxmlformats.org/officeDocument/2006/relationships/image" Target="../media/image18.wmf"/><Relationship Id="rId26" Type="http://schemas.openxmlformats.org/officeDocument/2006/relationships/oleObject" Target="../embeddings/oleObject16.bin"/><Relationship Id="rId39" Type="http://schemas.openxmlformats.org/officeDocument/2006/relationships/image" Target="../media/image28.emf"/><Relationship Id="rId3" Type="http://schemas.openxmlformats.org/officeDocument/2006/relationships/notesSlide" Target="../notesSlides/notesSlide8.xml"/><Relationship Id="rId21" Type="http://schemas.openxmlformats.org/officeDocument/2006/relationships/image" Target="../media/image19.emf"/><Relationship Id="rId34" Type="http://schemas.openxmlformats.org/officeDocument/2006/relationships/oleObject" Target="../embeddings/oleObject20.bin"/><Relationship Id="rId7" Type="http://schemas.openxmlformats.org/officeDocument/2006/relationships/oleObject" Target="../embeddings/oleObject6.bin"/><Relationship Id="rId12" Type="http://schemas.openxmlformats.org/officeDocument/2006/relationships/image" Target="../media/image15.wmf"/><Relationship Id="rId17" Type="http://schemas.openxmlformats.org/officeDocument/2006/relationships/oleObject" Target="../embeddings/oleObject11.bin"/><Relationship Id="rId25" Type="http://schemas.openxmlformats.org/officeDocument/2006/relationships/image" Target="../media/image21.wmf"/><Relationship Id="rId33" Type="http://schemas.openxmlformats.org/officeDocument/2006/relationships/image" Target="../media/image25.emf"/><Relationship Id="rId38" Type="http://schemas.openxmlformats.org/officeDocument/2006/relationships/oleObject" Target="../embeddings/oleObject22.bin"/><Relationship Id="rId2" Type="http://schemas.openxmlformats.org/officeDocument/2006/relationships/slideLayout" Target="../slideLayouts/slideLayout2.xml"/><Relationship Id="rId16" Type="http://schemas.openxmlformats.org/officeDocument/2006/relationships/image" Target="../media/image17.wmf"/><Relationship Id="rId20" Type="http://schemas.openxmlformats.org/officeDocument/2006/relationships/oleObject" Target="../embeddings/oleObject13.bin"/><Relationship Id="rId29" Type="http://schemas.openxmlformats.org/officeDocument/2006/relationships/image" Target="../media/image23.wmf"/><Relationship Id="rId41" Type="http://schemas.openxmlformats.org/officeDocument/2006/relationships/image" Target="../media/image29.emf"/><Relationship Id="rId1" Type="http://schemas.openxmlformats.org/officeDocument/2006/relationships/vmlDrawing" Target="../drawings/vmlDrawing3.vml"/><Relationship Id="rId6" Type="http://schemas.openxmlformats.org/officeDocument/2006/relationships/image" Target="../media/image12.wmf"/><Relationship Id="rId11" Type="http://schemas.openxmlformats.org/officeDocument/2006/relationships/oleObject" Target="../embeddings/oleObject8.bin"/><Relationship Id="rId24" Type="http://schemas.openxmlformats.org/officeDocument/2006/relationships/oleObject" Target="../embeddings/oleObject15.bin"/><Relationship Id="rId32" Type="http://schemas.openxmlformats.org/officeDocument/2006/relationships/oleObject" Target="../embeddings/oleObject19.bin"/><Relationship Id="rId37" Type="http://schemas.openxmlformats.org/officeDocument/2006/relationships/image" Target="../media/image27.emf"/><Relationship Id="rId40" Type="http://schemas.openxmlformats.org/officeDocument/2006/relationships/oleObject" Target="../embeddings/oleObject23.bin"/><Relationship Id="rId5" Type="http://schemas.openxmlformats.org/officeDocument/2006/relationships/oleObject" Target="../embeddings/oleObject5.bin"/><Relationship Id="rId15" Type="http://schemas.openxmlformats.org/officeDocument/2006/relationships/oleObject" Target="../embeddings/oleObject10.bin"/><Relationship Id="rId23" Type="http://schemas.openxmlformats.org/officeDocument/2006/relationships/image" Target="../media/image20.emf"/><Relationship Id="rId28" Type="http://schemas.openxmlformats.org/officeDocument/2006/relationships/oleObject" Target="../embeddings/oleObject17.bin"/><Relationship Id="rId36" Type="http://schemas.openxmlformats.org/officeDocument/2006/relationships/oleObject" Target="../embeddings/oleObject21.bin"/><Relationship Id="rId10" Type="http://schemas.openxmlformats.org/officeDocument/2006/relationships/image" Target="../media/image14.wmf"/><Relationship Id="rId19" Type="http://schemas.openxmlformats.org/officeDocument/2006/relationships/oleObject" Target="../embeddings/oleObject12.bin"/><Relationship Id="rId31" Type="http://schemas.openxmlformats.org/officeDocument/2006/relationships/image" Target="../media/image24.emf"/><Relationship Id="rId4" Type="http://schemas.openxmlformats.org/officeDocument/2006/relationships/image" Target="../media/image30.png"/><Relationship Id="rId9" Type="http://schemas.openxmlformats.org/officeDocument/2006/relationships/oleObject" Target="../embeddings/oleObject7.bin"/><Relationship Id="rId14" Type="http://schemas.openxmlformats.org/officeDocument/2006/relationships/image" Target="../media/image16.wmf"/><Relationship Id="rId22" Type="http://schemas.openxmlformats.org/officeDocument/2006/relationships/oleObject" Target="../embeddings/oleObject14.bin"/><Relationship Id="rId27" Type="http://schemas.openxmlformats.org/officeDocument/2006/relationships/image" Target="../media/image22.wmf"/><Relationship Id="rId30" Type="http://schemas.openxmlformats.org/officeDocument/2006/relationships/oleObject" Target="../embeddings/oleObject18.bin"/><Relationship Id="rId35" Type="http://schemas.openxmlformats.org/officeDocument/2006/relationships/image" Target="../media/image26.emf"/></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32.png"/><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image" Target="../media/image31.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57200" y="676656"/>
            <a:ext cx="8229600" cy="1676400"/>
          </a:xfrm>
          <a:prstGeom prst="roundRect">
            <a:avLst/>
          </a:prstGeom>
          <a:solidFill>
            <a:schemeClr val="tx2"/>
          </a:solidFill>
          <a:ln>
            <a:noFill/>
          </a:ln>
          <a:effectLst>
            <a:outerShdw blurRad="50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0" y="762000"/>
            <a:ext cx="9144000" cy="1470025"/>
          </a:xfrm>
        </p:spPr>
        <p:txBody>
          <a:bodyPr>
            <a:normAutofit/>
          </a:bodyPr>
          <a:lstStyle/>
          <a:p>
            <a:r>
              <a:rPr lang="en-US" sz="3200" dirty="0" smtClean="0">
                <a:solidFill>
                  <a:schemeClr val="bg1"/>
                </a:solidFill>
              </a:rPr>
              <a:t>Organizational Belief, Managerial Vision, and</a:t>
            </a:r>
            <a:br>
              <a:rPr lang="en-US" sz="3200" dirty="0" smtClean="0">
                <a:solidFill>
                  <a:schemeClr val="bg1"/>
                </a:solidFill>
              </a:rPr>
            </a:br>
            <a:r>
              <a:rPr lang="en-US" sz="3200" dirty="0" smtClean="0">
                <a:solidFill>
                  <a:schemeClr val="bg1"/>
                </a:solidFill>
              </a:rPr>
              <a:t>International Trade</a:t>
            </a:r>
            <a:endParaRPr lang="en-US" sz="3200" dirty="0">
              <a:solidFill>
                <a:schemeClr val="bg1"/>
              </a:solidFill>
            </a:endParaRPr>
          </a:p>
        </p:txBody>
      </p:sp>
      <p:sp>
        <p:nvSpPr>
          <p:cNvPr id="3" name="Subtitle 2"/>
          <p:cNvSpPr>
            <a:spLocks noGrp="1"/>
          </p:cNvSpPr>
          <p:nvPr>
            <p:ph type="subTitle" idx="1"/>
          </p:nvPr>
        </p:nvSpPr>
        <p:spPr>
          <a:xfrm>
            <a:off x="0" y="3124200"/>
            <a:ext cx="9144000" cy="1752600"/>
          </a:xfrm>
        </p:spPr>
        <p:txBody>
          <a:bodyPr>
            <a:normAutofit/>
          </a:bodyPr>
          <a:lstStyle/>
          <a:p>
            <a:pPr>
              <a:spcBef>
                <a:spcPts val="0"/>
              </a:spcBef>
              <a:spcAft>
                <a:spcPts val="1800"/>
              </a:spcAft>
            </a:pPr>
            <a:r>
              <a:rPr lang="en-US" sz="2400" dirty="0" smtClean="0">
                <a:solidFill>
                  <a:schemeClr val="tx1"/>
                </a:solidFill>
              </a:rPr>
              <a:t>Jaewon Jung</a:t>
            </a:r>
          </a:p>
          <a:p>
            <a:pPr>
              <a:spcBef>
                <a:spcPts val="0"/>
              </a:spcBef>
              <a:spcAft>
                <a:spcPts val="600"/>
              </a:spcAft>
            </a:pPr>
            <a:r>
              <a:rPr lang="en-US" sz="1800" i="1" dirty="0" smtClean="0"/>
              <a:t>RWTH Aachen University, Germany</a:t>
            </a:r>
          </a:p>
          <a:p>
            <a:pPr>
              <a:spcBef>
                <a:spcPts val="0"/>
              </a:spcBef>
              <a:spcAft>
                <a:spcPts val="600"/>
              </a:spcAft>
            </a:pPr>
            <a:r>
              <a:rPr lang="en-US" sz="1800" i="1" dirty="0" smtClean="0"/>
              <a:t>THEMA, Université de Cergy-Pontoise, France</a:t>
            </a:r>
            <a:endParaRPr lang="en-US" sz="1800" i="1" dirty="0"/>
          </a:p>
        </p:txBody>
      </p:sp>
      <p:sp>
        <p:nvSpPr>
          <p:cNvPr id="5" name="TextBox 4"/>
          <p:cNvSpPr txBox="1"/>
          <p:nvPr/>
        </p:nvSpPr>
        <p:spPr>
          <a:xfrm>
            <a:off x="0" y="5562600"/>
            <a:ext cx="9144000" cy="723275"/>
          </a:xfrm>
          <a:prstGeom prst="rect">
            <a:avLst/>
          </a:prstGeom>
          <a:noFill/>
        </p:spPr>
        <p:txBody>
          <a:bodyPr wrap="square" rtlCol="0">
            <a:spAutoFit/>
          </a:bodyPr>
          <a:lstStyle/>
          <a:p>
            <a:pPr algn="ctr">
              <a:spcAft>
                <a:spcPts val="600"/>
              </a:spcAft>
            </a:pPr>
            <a:r>
              <a:rPr lang="en-US" dirty="0" smtClean="0"/>
              <a:t>8</a:t>
            </a:r>
            <a:r>
              <a:rPr lang="en-US" baseline="30000" dirty="0" smtClean="0"/>
              <a:t>th</a:t>
            </a:r>
            <a:r>
              <a:rPr lang="en-US" dirty="0" smtClean="0"/>
              <a:t> FIW-Research Conference in International Economics</a:t>
            </a:r>
            <a:endParaRPr lang="en-US" dirty="0"/>
          </a:p>
          <a:p>
            <a:pPr algn="ctr"/>
            <a:r>
              <a:rPr lang="en-US" dirty="0" smtClean="0"/>
              <a:t>Vienna, 3-4 December 2015</a:t>
            </a:r>
            <a:endParaRPr lang="en-US" dirty="0"/>
          </a:p>
        </p:txBody>
      </p:sp>
    </p:spTree>
    <p:extLst>
      <p:ext uri="{BB962C8B-B14F-4D97-AF65-F5344CB8AC3E}">
        <p14:creationId xmlns:p14="http://schemas.microsoft.com/office/powerpoint/2010/main" val="34375385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a:solidFill>
            <a:schemeClr val="tx2"/>
          </a:solidFill>
          <a:ln>
            <a:solidFill>
              <a:schemeClr val="tx2"/>
            </a:solidFill>
          </a:ln>
        </p:spPr>
        <p:txBody>
          <a:bodyPr>
            <a:normAutofit/>
          </a:bodyPr>
          <a:lstStyle/>
          <a:p>
            <a:r>
              <a:rPr lang="en-US" sz="2800" dirty="0" smtClean="0">
                <a:solidFill>
                  <a:schemeClr val="bg1"/>
                </a:solidFill>
              </a:rPr>
              <a:t>Trade Liberalization: A Fall in </a:t>
            </a:r>
            <a:r>
              <a:rPr lang="en-US" sz="2800" i="1" dirty="0" smtClean="0">
                <a:solidFill>
                  <a:schemeClr val="bg1"/>
                </a:solidFill>
              </a:rPr>
              <a:t>τ</a:t>
            </a:r>
            <a:endParaRPr lang="en-US" sz="2800" i="1" dirty="0">
              <a:solidFill>
                <a:schemeClr val="bg1"/>
              </a:solidFill>
            </a:endParaRPr>
          </a:p>
        </p:txBody>
      </p:sp>
      <p:sp>
        <p:nvSpPr>
          <p:cNvPr id="3" name="Footer Placeholder 2"/>
          <p:cNvSpPr>
            <a:spLocks noGrp="1"/>
          </p:cNvSpPr>
          <p:nvPr>
            <p:ph type="ftr" sz="quarter" idx="11"/>
          </p:nvPr>
        </p:nvSpPr>
        <p:spPr>
          <a:xfrm>
            <a:off x="457200" y="6563689"/>
            <a:ext cx="6858000" cy="294311"/>
          </a:xfrm>
        </p:spPr>
        <p:txBody>
          <a:bodyPr/>
          <a:lstStyle/>
          <a:p>
            <a:r>
              <a:rPr lang="en-US" dirty="0" smtClean="0">
                <a:solidFill>
                  <a:schemeClr val="bg1"/>
                </a:solidFill>
              </a:rPr>
              <a:t>J. Jung (RWTH Aachen and THEMA)                   “Organizational Belief, Managerial Vision, and International Trade”</a:t>
            </a:r>
            <a:endParaRPr lang="en-US" dirty="0" smtClean="0"/>
          </a:p>
        </p:txBody>
      </p:sp>
      <p:sp>
        <p:nvSpPr>
          <p:cNvPr id="4" name="Slide Number Placeholder 3"/>
          <p:cNvSpPr>
            <a:spLocks noGrp="1"/>
          </p:cNvSpPr>
          <p:nvPr>
            <p:ph type="sldNum" sz="quarter" idx="12"/>
          </p:nvPr>
        </p:nvSpPr>
        <p:spPr>
          <a:xfrm>
            <a:off x="6553200" y="6596390"/>
            <a:ext cx="2133600" cy="261610"/>
          </a:xfrm>
        </p:spPr>
        <p:txBody>
          <a:bodyPr/>
          <a:lstStyle/>
          <a:p>
            <a:r>
              <a:rPr lang="en-US" dirty="0" smtClean="0"/>
              <a:t>(</a:t>
            </a:r>
            <a:fld id="{35B70233-CFEB-4F17-AF2C-65A2BF551045}" type="slidenum">
              <a:rPr lang="en-US" smtClean="0"/>
              <a:pPr/>
              <a:t>10</a:t>
            </a:fld>
            <a:r>
              <a:rPr lang="en-US" dirty="0" smtClean="0"/>
              <a:t>/</a:t>
            </a:r>
            <a:r>
              <a:rPr lang="en-US" altLang="ko-KR" dirty="0" smtClean="0"/>
              <a:t>25</a:t>
            </a:r>
            <a:r>
              <a:rPr lang="en-US" dirty="0" smtClean="0"/>
              <a:t>)</a:t>
            </a:r>
            <a:endParaRPr lang="en-US" dirty="0"/>
          </a:p>
        </p:txBody>
      </p:sp>
      <p:grpSp>
        <p:nvGrpSpPr>
          <p:cNvPr id="6" name="Group 5"/>
          <p:cNvGrpSpPr/>
          <p:nvPr/>
        </p:nvGrpSpPr>
        <p:grpSpPr>
          <a:xfrm>
            <a:off x="1727200" y="1066800"/>
            <a:ext cx="5466588" cy="3794760"/>
            <a:chOff x="1727200" y="1386840"/>
            <a:chExt cx="5466588" cy="3794760"/>
          </a:xfrm>
        </p:grpSpPr>
        <p:pic>
          <p:nvPicPr>
            <p:cNvPr id="3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2214563"/>
              <a:ext cx="5181600" cy="2738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9" name="Straight Connector 38"/>
            <p:cNvCxnSpPr/>
            <p:nvPr/>
          </p:nvCxnSpPr>
          <p:spPr>
            <a:xfrm>
              <a:off x="2078736" y="1386840"/>
              <a:ext cx="0" cy="35661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2078736" y="4953000"/>
              <a:ext cx="496519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7046976" y="1386840"/>
              <a:ext cx="0" cy="35661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2078736" y="3200400"/>
              <a:ext cx="4953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352800" y="3200400"/>
              <a:ext cx="0" cy="17526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5678424" y="3200400"/>
              <a:ext cx="0" cy="17526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4495800" y="3200400"/>
              <a:ext cx="0" cy="17526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46" name="Object 45"/>
            <p:cNvGraphicFramePr>
              <a:graphicFrameLocks noChangeAspect="1"/>
            </p:cNvGraphicFramePr>
            <p:nvPr>
              <p:extLst>
                <p:ext uri="{D42A27DB-BD31-4B8C-83A1-F6EECF244321}">
                  <p14:modId xmlns:p14="http://schemas.microsoft.com/office/powerpoint/2010/main" val="1232748891"/>
                </p:ext>
              </p:extLst>
            </p:nvPr>
          </p:nvGraphicFramePr>
          <p:xfrm>
            <a:off x="1727200" y="1397000"/>
            <a:ext cx="330200" cy="203200"/>
          </p:xfrm>
          <a:graphic>
            <a:graphicData uri="http://schemas.openxmlformats.org/presentationml/2006/ole">
              <mc:AlternateContent xmlns:mc="http://schemas.openxmlformats.org/markup-compatibility/2006">
                <mc:Choice xmlns:v="urn:schemas-microsoft-com:vml" Requires="v">
                  <p:oleObj spid="_x0000_s55230" name="Equation" r:id="rId5" imgW="330120" imgH="203040" progId="Equation.DSMT4">
                    <p:embed/>
                  </p:oleObj>
                </mc:Choice>
                <mc:Fallback>
                  <p:oleObj name="Equation" r:id="rId5" imgW="330120" imgH="203040" progId="Equation.DSMT4">
                    <p:embed/>
                    <p:pic>
                      <p:nvPicPr>
                        <p:cNvPr id="0" name=""/>
                        <p:cNvPicPr/>
                        <p:nvPr/>
                      </p:nvPicPr>
                      <p:blipFill>
                        <a:blip r:embed="rId6"/>
                        <a:stretch>
                          <a:fillRect/>
                        </a:stretch>
                      </p:blipFill>
                      <p:spPr>
                        <a:xfrm>
                          <a:off x="1727200" y="1397000"/>
                          <a:ext cx="330200" cy="203200"/>
                        </a:xfrm>
                        <a:prstGeom prst="rect">
                          <a:avLst/>
                        </a:prstGeom>
                      </p:spPr>
                    </p:pic>
                  </p:oleObj>
                </mc:Fallback>
              </mc:AlternateContent>
            </a:graphicData>
          </a:graphic>
        </p:graphicFrame>
        <p:graphicFrame>
          <p:nvGraphicFramePr>
            <p:cNvPr id="47" name="Object 46"/>
            <p:cNvGraphicFramePr>
              <a:graphicFrameLocks noChangeAspect="1"/>
            </p:cNvGraphicFramePr>
            <p:nvPr>
              <p:extLst>
                <p:ext uri="{D42A27DB-BD31-4B8C-83A1-F6EECF244321}">
                  <p14:modId xmlns:p14="http://schemas.microsoft.com/office/powerpoint/2010/main" val="314071328"/>
                </p:ext>
              </p:extLst>
            </p:nvPr>
          </p:nvGraphicFramePr>
          <p:xfrm>
            <a:off x="3276600" y="4953000"/>
            <a:ext cx="152400" cy="228600"/>
          </p:xfrm>
          <a:graphic>
            <a:graphicData uri="http://schemas.openxmlformats.org/presentationml/2006/ole">
              <mc:AlternateContent xmlns:mc="http://schemas.openxmlformats.org/markup-compatibility/2006">
                <mc:Choice xmlns:v="urn:schemas-microsoft-com:vml" Requires="v">
                  <p:oleObj spid="_x0000_s55231" name="Equation" r:id="rId7" imgW="152280" imgH="228600" progId="Equation.DSMT4">
                    <p:embed/>
                  </p:oleObj>
                </mc:Choice>
                <mc:Fallback>
                  <p:oleObj name="Equation" r:id="rId7" imgW="152280" imgH="228600" progId="Equation.DSMT4">
                    <p:embed/>
                    <p:pic>
                      <p:nvPicPr>
                        <p:cNvPr id="0" name=""/>
                        <p:cNvPicPr>
                          <a:picLocks noChangeAspect="1" noChangeArrowheads="1"/>
                        </p:cNvPicPr>
                        <p:nvPr/>
                      </p:nvPicPr>
                      <p:blipFill>
                        <a:blip r:embed="rId8"/>
                        <a:srcRect/>
                        <a:stretch>
                          <a:fillRect/>
                        </a:stretch>
                      </p:blipFill>
                      <p:spPr bwMode="auto">
                        <a:xfrm>
                          <a:off x="3276600" y="4953000"/>
                          <a:ext cx="15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8" name="Object 47"/>
            <p:cNvGraphicFramePr>
              <a:graphicFrameLocks noChangeAspect="1"/>
            </p:cNvGraphicFramePr>
            <p:nvPr>
              <p:extLst>
                <p:ext uri="{D42A27DB-BD31-4B8C-83A1-F6EECF244321}">
                  <p14:modId xmlns:p14="http://schemas.microsoft.com/office/powerpoint/2010/main" val="4162690990"/>
                </p:ext>
              </p:extLst>
            </p:nvPr>
          </p:nvGraphicFramePr>
          <p:xfrm>
            <a:off x="4419600" y="4953000"/>
            <a:ext cx="165100" cy="228600"/>
          </p:xfrm>
          <a:graphic>
            <a:graphicData uri="http://schemas.openxmlformats.org/presentationml/2006/ole">
              <mc:AlternateContent xmlns:mc="http://schemas.openxmlformats.org/markup-compatibility/2006">
                <mc:Choice xmlns:v="urn:schemas-microsoft-com:vml" Requires="v">
                  <p:oleObj spid="_x0000_s55232" name="Equation" r:id="rId9" imgW="164880" imgH="228600" progId="Equation.DSMT4">
                    <p:embed/>
                  </p:oleObj>
                </mc:Choice>
                <mc:Fallback>
                  <p:oleObj name="Equation" r:id="rId9" imgW="164880" imgH="228600" progId="Equation.DSMT4">
                    <p:embed/>
                    <p:pic>
                      <p:nvPicPr>
                        <p:cNvPr id="0" name=""/>
                        <p:cNvPicPr>
                          <a:picLocks noChangeAspect="1" noChangeArrowheads="1"/>
                        </p:cNvPicPr>
                        <p:nvPr/>
                      </p:nvPicPr>
                      <p:blipFill>
                        <a:blip r:embed="rId10"/>
                        <a:srcRect/>
                        <a:stretch>
                          <a:fillRect/>
                        </a:stretch>
                      </p:blipFill>
                      <p:spPr bwMode="auto">
                        <a:xfrm>
                          <a:off x="4419600" y="4953000"/>
                          <a:ext cx="1651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9" name="Object 48"/>
            <p:cNvGraphicFramePr>
              <a:graphicFrameLocks noChangeAspect="1"/>
            </p:cNvGraphicFramePr>
            <p:nvPr>
              <p:extLst>
                <p:ext uri="{D42A27DB-BD31-4B8C-83A1-F6EECF244321}">
                  <p14:modId xmlns:p14="http://schemas.microsoft.com/office/powerpoint/2010/main" val="1491620259"/>
                </p:ext>
              </p:extLst>
            </p:nvPr>
          </p:nvGraphicFramePr>
          <p:xfrm>
            <a:off x="5638800" y="4953000"/>
            <a:ext cx="152400" cy="228600"/>
          </p:xfrm>
          <a:graphic>
            <a:graphicData uri="http://schemas.openxmlformats.org/presentationml/2006/ole">
              <mc:AlternateContent xmlns:mc="http://schemas.openxmlformats.org/markup-compatibility/2006">
                <mc:Choice xmlns:v="urn:schemas-microsoft-com:vml" Requires="v">
                  <p:oleObj spid="_x0000_s55233" name="Equation" r:id="rId11" imgW="152280" imgH="228600" progId="Equation.DSMT4">
                    <p:embed/>
                  </p:oleObj>
                </mc:Choice>
                <mc:Fallback>
                  <p:oleObj name="Equation" r:id="rId11" imgW="152280" imgH="228600" progId="Equation.DSMT4">
                    <p:embed/>
                    <p:pic>
                      <p:nvPicPr>
                        <p:cNvPr id="0" name=""/>
                        <p:cNvPicPr>
                          <a:picLocks noChangeAspect="1" noChangeArrowheads="1"/>
                        </p:cNvPicPr>
                        <p:nvPr/>
                      </p:nvPicPr>
                      <p:blipFill>
                        <a:blip r:embed="rId12"/>
                        <a:srcRect/>
                        <a:stretch>
                          <a:fillRect/>
                        </a:stretch>
                      </p:blipFill>
                      <p:spPr bwMode="auto">
                        <a:xfrm>
                          <a:off x="5638800" y="4953000"/>
                          <a:ext cx="15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0" name="Object 49"/>
            <p:cNvGraphicFramePr>
              <a:graphicFrameLocks noChangeAspect="1"/>
            </p:cNvGraphicFramePr>
            <p:nvPr>
              <p:extLst>
                <p:ext uri="{D42A27DB-BD31-4B8C-83A1-F6EECF244321}">
                  <p14:modId xmlns:p14="http://schemas.microsoft.com/office/powerpoint/2010/main" val="2838034996"/>
                </p:ext>
              </p:extLst>
            </p:nvPr>
          </p:nvGraphicFramePr>
          <p:xfrm>
            <a:off x="2020824" y="4974336"/>
            <a:ext cx="127000" cy="177800"/>
          </p:xfrm>
          <a:graphic>
            <a:graphicData uri="http://schemas.openxmlformats.org/presentationml/2006/ole">
              <mc:AlternateContent xmlns:mc="http://schemas.openxmlformats.org/markup-compatibility/2006">
                <mc:Choice xmlns:v="urn:schemas-microsoft-com:vml" Requires="v">
                  <p:oleObj spid="_x0000_s55234" name="Equation" r:id="rId13" imgW="126720" imgH="177480" progId="Equation.DSMT4">
                    <p:embed/>
                  </p:oleObj>
                </mc:Choice>
                <mc:Fallback>
                  <p:oleObj name="Equation" r:id="rId13" imgW="126720" imgH="177480" progId="Equation.DSMT4">
                    <p:embed/>
                    <p:pic>
                      <p:nvPicPr>
                        <p:cNvPr id="0" name=""/>
                        <p:cNvPicPr>
                          <a:picLocks noChangeAspect="1" noChangeArrowheads="1"/>
                        </p:cNvPicPr>
                        <p:nvPr/>
                      </p:nvPicPr>
                      <p:blipFill>
                        <a:blip r:embed="rId14"/>
                        <a:srcRect/>
                        <a:stretch>
                          <a:fillRect/>
                        </a:stretch>
                      </p:blipFill>
                      <p:spPr bwMode="auto">
                        <a:xfrm>
                          <a:off x="2020824" y="4974336"/>
                          <a:ext cx="127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1" name="Object 50"/>
            <p:cNvGraphicFramePr>
              <a:graphicFrameLocks noChangeAspect="1"/>
            </p:cNvGraphicFramePr>
            <p:nvPr>
              <p:extLst>
                <p:ext uri="{D42A27DB-BD31-4B8C-83A1-F6EECF244321}">
                  <p14:modId xmlns:p14="http://schemas.microsoft.com/office/powerpoint/2010/main" val="778928319"/>
                </p:ext>
              </p:extLst>
            </p:nvPr>
          </p:nvGraphicFramePr>
          <p:xfrm>
            <a:off x="7010400" y="4974336"/>
            <a:ext cx="88900" cy="165100"/>
          </p:xfrm>
          <a:graphic>
            <a:graphicData uri="http://schemas.openxmlformats.org/presentationml/2006/ole">
              <mc:AlternateContent xmlns:mc="http://schemas.openxmlformats.org/markup-compatibility/2006">
                <mc:Choice xmlns:v="urn:schemas-microsoft-com:vml" Requires="v">
                  <p:oleObj spid="_x0000_s55235" name="Equation" r:id="rId15" imgW="88560" imgH="164880" progId="Equation.DSMT4">
                    <p:embed/>
                  </p:oleObj>
                </mc:Choice>
                <mc:Fallback>
                  <p:oleObj name="Equation" r:id="rId15" imgW="88560" imgH="164880" progId="Equation.DSMT4">
                    <p:embed/>
                    <p:pic>
                      <p:nvPicPr>
                        <p:cNvPr id="0" name=""/>
                        <p:cNvPicPr>
                          <a:picLocks noChangeAspect="1" noChangeArrowheads="1"/>
                        </p:cNvPicPr>
                        <p:nvPr/>
                      </p:nvPicPr>
                      <p:blipFill>
                        <a:blip r:embed="rId16"/>
                        <a:srcRect/>
                        <a:stretch>
                          <a:fillRect/>
                        </a:stretch>
                      </p:blipFill>
                      <p:spPr bwMode="auto">
                        <a:xfrm>
                          <a:off x="7010400" y="4974336"/>
                          <a:ext cx="889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2" name="Object 51"/>
            <p:cNvGraphicFramePr>
              <a:graphicFrameLocks noChangeAspect="1"/>
            </p:cNvGraphicFramePr>
            <p:nvPr>
              <p:extLst>
                <p:ext uri="{D42A27DB-BD31-4B8C-83A1-F6EECF244321}">
                  <p14:modId xmlns:p14="http://schemas.microsoft.com/office/powerpoint/2010/main" val="1491939220"/>
                </p:ext>
              </p:extLst>
            </p:nvPr>
          </p:nvGraphicFramePr>
          <p:xfrm>
            <a:off x="1938528" y="3124200"/>
            <a:ext cx="88900" cy="165100"/>
          </p:xfrm>
          <a:graphic>
            <a:graphicData uri="http://schemas.openxmlformats.org/presentationml/2006/ole">
              <mc:AlternateContent xmlns:mc="http://schemas.openxmlformats.org/markup-compatibility/2006">
                <mc:Choice xmlns:v="urn:schemas-microsoft-com:vml" Requires="v">
                  <p:oleObj spid="_x0000_s55236" name="Equation" r:id="rId17" imgW="88560" imgH="164880" progId="Equation.DSMT4">
                    <p:embed/>
                  </p:oleObj>
                </mc:Choice>
                <mc:Fallback>
                  <p:oleObj name="Equation" r:id="rId17" imgW="88560" imgH="164880" progId="Equation.DSMT4">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938528" y="3124200"/>
                          <a:ext cx="889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3" name="Object 52"/>
            <p:cNvGraphicFramePr>
              <a:graphicFrameLocks noChangeAspect="1"/>
            </p:cNvGraphicFramePr>
            <p:nvPr>
              <p:extLst>
                <p:ext uri="{D42A27DB-BD31-4B8C-83A1-F6EECF244321}">
                  <p14:modId xmlns:p14="http://schemas.microsoft.com/office/powerpoint/2010/main" val="2812989525"/>
                </p:ext>
              </p:extLst>
            </p:nvPr>
          </p:nvGraphicFramePr>
          <p:xfrm>
            <a:off x="7104888" y="3124200"/>
            <a:ext cx="88900" cy="165100"/>
          </p:xfrm>
          <a:graphic>
            <a:graphicData uri="http://schemas.openxmlformats.org/presentationml/2006/ole">
              <mc:AlternateContent xmlns:mc="http://schemas.openxmlformats.org/markup-compatibility/2006">
                <mc:Choice xmlns:v="urn:schemas-microsoft-com:vml" Requires="v">
                  <p:oleObj spid="_x0000_s55237" name="Equation" r:id="rId19" imgW="88707" imgH="164742" progId="Equation.DSMT4">
                    <p:embed/>
                  </p:oleObj>
                </mc:Choice>
                <mc:Fallback>
                  <p:oleObj name="Equation" r:id="rId19" imgW="88707" imgH="164742" progId="Equation.DSMT4">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104888" y="3124200"/>
                          <a:ext cx="889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4" name="Object 53"/>
            <p:cNvGraphicFramePr>
              <a:graphicFrameLocks noChangeAspect="1"/>
            </p:cNvGraphicFramePr>
            <p:nvPr>
              <p:extLst>
                <p:ext uri="{D42A27DB-BD31-4B8C-83A1-F6EECF244321}">
                  <p14:modId xmlns:p14="http://schemas.microsoft.com/office/powerpoint/2010/main" val="797284230"/>
                </p:ext>
              </p:extLst>
            </p:nvPr>
          </p:nvGraphicFramePr>
          <p:xfrm>
            <a:off x="6629400" y="2133600"/>
            <a:ext cx="406400" cy="228600"/>
          </p:xfrm>
          <a:graphic>
            <a:graphicData uri="http://schemas.openxmlformats.org/presentationml/2006/ole">
              <mc:AlternateContent xmlns:mc="http://schemas.openxmlformats.org/markup-compatibility/2006">
                <mc:Choice xmlns:v="urn:schemas-microsoft-com:vml" Requires="v">
                  <p:oleObj spid="_x0000_s55238" name="Equation" r:id="rId20" imgW="406080" imgH="228600" progId="Equation.DSMT4">
                    <p:embed/>
                  </p:oleObj>
                </mc:Choice>
                <mc:Fallback>
                  <p:oleObj name="Equation" r:id="rId20" imgW="406080" imgH="228600" progId="Equation.DSMT4">
                    <p:embed/>
                    <p:pic>
                      <p:nvPicPr>
                        <p:cNvPr id="0" name=""/>
                        <p:cNvPicPr>
                          <a:picLocks noChangeAspect="1" noChangeArrowheads="1"/>
                        </p:cNvPicPr>
                        <p:nvPr/>
                      </p:nvPicPr>
                      <p:blipFill>
                        <a:blip r:embed="rId21"/>
                        <a:srcRect/>
                        <a:stretch>
                          <a:fillRect/>
                        </a:stretch>
                      </p:blipFill>
                      <p:spPr bwMode="auto">
                        <a:xfrm>
                          <a:off x="6629400" y="2133600"/>
                          <a:ext cx="406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5" name="Object 54"/>
            <p:cNvGraphicFramePr>
              <a:graphicFrameLocks noChangeAspect="1"/>
            </p:cNvGraphicFramePr>
            <p:nvPr>
              <p:extLst>
                <p:ext uri="{D42A27DB-BD31-4B8C-83A1-F6EECF244321}">
                  <p14:modId xmlns:p14="http://schemas.microsoft.com/office/powerpoint/2010/main" val="2606522596"/>
                </p:ext>
              </p:extLst>
            </p:nvPr>
          </p:nvGraphicFramePr>
          <p:xfrm>
            <a:off x="2184400" y="2362200"/>
            <a:ext cx="406400" cy="228600"/>
          </p:xfrm>
          <a:graphic>
            <a:graphicData uri="http://schemas.openxmlformats.org/presentationml/2006/ole">
              <mc:AlternateContent xmlns:mc="http://schemas.openxmlformats.org/markup-compatibility/2006">
                <mc:Choice xmlns:v="urn:schemas-microsoft-com:vml" Requires="v">
                  <p:oleObj spid="_x0000_s55239" name="Equation" r:id="rId22" imgW="406080" imgH="228600" progId="Equation.DSMT4">
                    <p:embed/>
                  </p:oleObj>
                </mc:Choice>
                <mc:Fallback>
                  <p:oleObj name="Equation" r:id="rId22" imgW="406080" imgH="228600" progId="Equation.DSMT4">
                    <p:embed/>
                    <p:pic>
                      <p:nvPicPr>
                        <p:cNvPr id="0" name=""/>
                        <p:cNvPicPr>
                          <a:picLocks noChangeAspect="1" noChangeArrowheads="1"/>
                        </p:cNvPicPr>
                        <p:nvPr/>
                      </p:nvPicPr>
                      <p:blipFill>
                        <a:blip r:embed="rId23"/>
                        <a:srcRect/>
                        <a:stretch>
                          <a:fillRect/>
                        </a:stretch>
                      </p:blipFill>
                      <p:spPr bwMode="auto">
                        <a:xfrm>
                          <a:off x="2184400" y="2362200"/>
                          <a:ext cx="406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6" name="Freeform 55"/>
            <p:cNvSpPr/>
            <p:nvPr/>
          </p:nvSpPr>
          <p:spPr>
            <a:xfrm>
              <a:off x="2080260" y="1546860"/>
              <a:ext cx="4960620" cy="3108960"/>
            </a:xfrm>
            <a:custGeom>
              <a:avLst/>
              <a:gdLst>
                <a:gd name="connsiteX0" fmla="*/ 0 w 4960620"/>
                <a:gd name="connsiteY0" fmla="*/ 3108960 h 3108960"/>
                <a:gd name="connsiteX1" fmla="*/ 1379220 w 4960620"/>
                <a:gd name="connsiteY1" fmla="*/ 2621280 h 3108960"/>
                <a:gd name="connsiteX2" fmla="*/ 3169920 w 4960620"/>
                <a:gd name="connsiteY2" fmla="*/ 1653540 h 3108960"/>
                <a:gd name="connsiteX3" fmla="*/ 4960620 w 4960620"/>
                <a:gd name="connsiteY3" fmla="*/ 0 h 3108960"/>
              </a:gdLst>
              <a:ahLst/>
              <a:cxnLst>
                <a:cxn ang="0">
                  <a:pos x="connsiteX0" y="connsiteY0"/>
                </a:cxn>
                <a:cxn ang="0">
                  <a:pos x="connsiteX1" y="connsiteY1"/>
                </a:cxn>
                <a:cxn ang="0">
                  <a:pos x="connsiteX2" y="connsiteY2"/>
                </a:cxn>
                <a:cxn ang="0">
                  <a:pos x="connsiteX3" y="connsiteY3"/>
                </a:cxn>
              </a:cxnLst>
              <a:rect l="l" t="t" r="r" b="b"/>
              <a:pathLst>
                <a:path w="4960620" h="3108960">
                  <a:moveTo>
                    <a:pt x="0" y="3108960"/>
                  </a:moveTo>
                  <a:cubicBezTo>
                    <a:pt x="425450" y="2986405"/>
                    <a:pt x="850900" y="2863850"/>
                    <a:pt x="1379220" y="2621280"/>
                  </a:cubicBezTo>
                  <a:cubicBezTo>
                    <a:pt x="1907540" y="2378710"/>
                    <a:pt x="2573020" y="2090420"/>
                    <a:pt x="3169920" y="1653540"/>
                  </a:cubicBezTo>
                  <a:cubicBezTo>
                    <a:pt x="3766820" y="1216660"/>
                    <a:pt x="4363720" y="608330"/>
                    <a:pt x="4960620" y="0"/>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Freeform 56"/>
            <p:cNvSpPr/>
            <p:nvPr/>
          </p:nvSpPr>
          <p:spPr>
            <a:xfrm>
              <a:off x="2080260" y="2758440"/>
              <a:ext cx="4968240" cy="1950720"/>
            </a:xfrm>
            <a:custGeom>
              <a:avLst/>
              <a:gdLst>
                <a:gd name="connsiteX0" fmla="*/ 4968240 w 4968240"/>
                <a:gd name="connsiteY0" fmla="*/ 1950720 h 1950720"/>
                <a:gd name="connsiteX1" fmla="*/ 3649980 w 4968240"/>
                <a:gd name="connsiteY1" fmla="*/ 1623060 h 1950720"/>
                <a:gd name="connsiteX2" fmla="*/ 1653540 w 4968240"/>
                <a:gd name="connsiteY2" fmla="*/ 822960 h 1950720"/>
                <a:gd name="connsiteX3" fmla="*/ 0 w 4968240"/>
                <a:gd name="connsiteY3" fmla="*/ 0 h 1950720"/>
              </a:gdLst>
              <a:ahLst/>
              <a:cxnLst>
                <a:cxn ang="0">
                  <a:pos x="connsiteX0" y="connsiteY0"/>
                </a:cxn>
                <a:cxn ang="0">
                  <a:pos x="connsiteX1" y="connsiteY1"/>
                </a:cxn>
                <a:cxn ang="0">
                  <a:pos x="connsiteX2" y="connsiteY2"/>
                </a:cxn>
                <a:cxn ang="0">
                  <a:pos x="connsiteX3" y="connsiteY3"/>
                </a:cxn>
              </a:cxnLst>
              <a:rect l="l" t="t" r="r" b="b"/>
              <a:pathLst>
                <a:path w="4968240" h="1950720">
                  <a:moveTo>
                    <a:pt x="4968240" y="1950720"/>
                  </a:moveTo>
                  <a:cubicBezTo>
                    <a:pt x="4585335" y="1880870"/>
                    <a:pt x="4202430" y="1811020"/>
                    <a:pt x="3649980" y="1623060"/>
                  </a:cubicBezTo>
                  <a:cubicBezTo>
                    <a:pt x="3097530" y="1435100"/>
                    <a:pt x="2261870" y="1093470"/>
                    <a:pt x="1653540" y="822960"/>
                  </a:cubicBezTo>
                  <a:cubicBezTo>
                    <a:pt x="1045210" y="552450"/>
                    <a:pt x="522605" y="276225"/>
                    <a:pt x="0" y="0"/>
                  </a:cubicBezTo>
                </a:path>
              </a:pathLst>
            </a:cu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8" name="Straight Connector 57"/>
            <p:cNvCxnSpPr/>
            <p:nvPr/>
          </p:nvCxnSpPr>
          <p:spPr>
            <a:xfrm>
              <a:off x="5257800" y="3200400"/>
              <a:ext cx="0" cy="17526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2926080" y="3200400"/>
              <a:ext cx="0" cy="17526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3962400" y="3200400"/>
              <a:ext cx="0" cy="17526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61" name="Freeform 60"/>
            <p:cNvSpPr/>
            <p:nvPr/>
          </p:nvSpPr>
          <p:spPr>
            <a:xfrm>
              <a:off x="5257800" y="1524000"/>
              <a:ext cx="1798320" cy="1676400"/>
            </a:xfrm>
            <a:custGeom>
              <a:avLst/>
              <a:gdLst>
                <a:gd name="connsiteX0" fmla="*/ 0 w 1798320"/>
                <a:gd name="connsiteY0" fmla="*/ 1661160 h 1661160"/>
                <a:gd name="connsiteX1" fmla="*/ 853440 w 1798320"/>
                <a:gd name="connsiteY1" fmla="*/ 952500 h 1661160"/>
                <a:gd name="connsiteX2" fmla="*/ 1546860 w 1798320"/>
                <a:gd name="connsiteY2" fmla="*/ 281940 h 1661160"/>
                <a:gd name="connsiteX3" fmla="*/ 1798320 w 1798320"/>
                <a:gd name="connsiteY3" fmla="*/ 0 h 1661160"/>
              </a:gdLst>
              <a:ahLst/>
              <a:cxnLst>
                <a:cxn ang="0">
                  <a:pos x="connsiteX0" y="connsiteY0"/>
                </a:cxn>
                <a:cxn ang="0">
                  <a:pos x="connsiteX1" y="connsiteY1"/>
                </a:cxn>
                <a:cxn ang="0">
                  <a:pos x="connsiteX2" y="connsiteY2"/>
                </a:cxn>
                <a:cxn ang="0">
                  <a:pos x="connsiteX3" y="connsiteY3"/>
                </a:cxn>
              </a:cxnLst>
              <a:rect l="l" t="t" r="r" b="b"/>
              <a:pathLst>
                <a:path w="1798320" h="1661160">
                  <a:moveTo>
                    <a:pt x="0" y="1661160"/>
                  </a:moveTo>
                  <a:cubicBezTo>
                    <a:pt x="297815" y="1421765"/>
                    <a:pt x="595630" y="1182370"/>
                    <a:pt x="853440" y="952500"/>
                  </a:cubicBezTo>
                  <a:cubicBezTo>
                    <a:pt x="1111250" y="722630"/>
                    <a:pt x="1389380" y="440690"/>
                    <a:pt x="1546860" y="281940"/>
                  </a:cubicBezTo>
                  <a:cubicBezTo>
                    <a:pt x="1704340" y="123190"/>
                    <a:pt x="1751330" y="61595"/>
                    <a:pt x="1798320" y="0"/>
                  </a:cubicBezTo>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Freeform 61"/>
            <p:cNvSpPr/>
            <p:nvPr/>
          </p:nvSpPr>
          <p:spPr>
            <a:xfrm>
              <a:off x="2080260" y="2750820"/>
              <a:ext cx="845820" cy="449580"/>
            </a:xfrm>
            <a:custGeom>
              <a:avLst/>
              <a:gdLst>
                <a:gd name="connsiteX0" fmla="*/ 0 w 845820"/>
                <a:gd name="connsiteY0" fmla="*/ 0 h 449580"/>
                <a:gd name="connsiteX1" fmla="*/ 693420 w 845820"/>
                <a:gd name="connsiteY1" fmla="*/ 373380 h 449580"/>
                <a:gd name="connsiteX2" fmla="*/ 845820 w 845820"/>
                <a:gd name="connsiteY2" fmla="*/ 449580 h 449580"/>
              </a:gdLst>
              <a:ahLst/>
              <a:cxnLst>
                <a:cxn ang="0">
                  <a:pos x="connsiteX0" y="connsiteY0"/>
                </a:cxn>
                <a:cxn ang="0">
                  <a:pos x="connsiteX1" y="connsiteY1"/>
                </a:cxn>
                <a:cxn ang="0">
                  <a:pos x="connsiteX2" y="connsiteY2"/>
                </a:cxn>
              </a:cxnLst>
              <a:rect l="l" t="t" r="r" b="b"/>
              <a:pathLst>
                <a:path w="845820" h="449580">
                  <a:moveTo>
                    <a:pt x="0" y="0"/>
                  </a:moveTo>
                  <a:lnTo>
                    <a:pt x="693420" y="373380"/>
                  </a:lnTo>
                  <a:cubicBezTo>
                    <a:pt x="834390" y="448310"/>
                    <a:pt x="840105" y="448945"/>
                    <a:pt x="845820" y="449580"/>
                  </a:cubicBezTo>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3" name="Straight Connector 62"/>
            <p:cNvCxnSpPr>
              <a:endCxn id="61" idx="0"/>
            </p:cNvCxnSpPr>
            <p:nvPr/>
          </p:nvCxnSpPr>
          <p:spPr>
            <a:xfrm>
              <a:off x="2926080" y="3200400"/>
              <a:ext cx="233172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aphicFrame>
          <p:nvGraphicFramePr>
            <p:cNvPr id="64" name="Object 63"/>
            <p:cNvGraphicFramePr>
              <a:graphicFrameLocks noChangeAspect="1"/>
            </p:cNvGraphicFramePr>
            <p:nvPr>
              <p:extLst>
                <p:ext uri="{D42A27DB-BD31-4B8C-83A1-F6EECF244321}">
                  <p14:modId xmlns:p14="http://schemas.microsoft.com/office/powerpoint/2010/main" val="116247414"/>
                </p:ext>
              </p:extLst>
            </p:nvPr>
          </p:nvGraphicFramePr>
          <p:xfrm>
            <a:off x="5181600" y="4953000"/>
            <a:ext cx="152400" cy="228600"/>
          </p:xfrm>
          <a:graphic>
            <a:graphicData uri="http://schemas.openxmlformats.org/presentationml/2006/ole">
              <mc:AlternateContent xmlns:mc="http://schemas.openxmlformats.org/markup-compatibility/2006">
                <mc:Choice xmlns:v="urn:schemas-microsoft-com:vml" Requires="v">
                  <p:oleObj spid="_x0000_s55240" name="Equation" r:id="rId24" imgW="152280" imgH="228600" progId="Equation.DSMT4">
                    <p:embed/>
                  </p:oleObj>
                </mc:Choice>
                <mc:Fallback>
                  <p:oleObj name="Equation" r:id="rId24" imgW="152280" imgH="228600" progId="Equation.DSMT4">
                    <p:embed/>
                    <p:pic>
                      <p:nvPicPr>
                        <p:cNvPr id="0" name=""/>
                        <p:cNvPicPr>
                          <a:picLocks noChangeAspect="1" noChangeArrowheads="1"/>
                        </p:cNvPicPr>
                        <p:nvPr/>
                      </p:nvPicPr>
                      <p:blipFill>
                        <a:blip r:embed="rId25"/>
                        <a:srcRect/>
                        <a:stretch>
                          <a:fillRect/>
                        </a:stretch>
                      </p:blipFill>
                      <p:spPr bwMode="auto">
                        <a:xfrm>
                          <a:off x="5181600" y="4953000"/>
                          <a:ext cx="15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5" name="Object 64"/>
            <p:cNvGraphicFramePr>
              <a:graphicFrameLocks noChangeAspect="1"/>
            </p:cNvGraphicFramePr>
            <p:nvPr>
              <p:extLst>
                <p:ext uri="{D42A27DB-BD31-4B8C-83A1-F6EECF244321}">
                  <p14:modId xmlns:p14="http://schemas.microsoft.com/office/powerpoint/2010/main" val="2035463022"/>
                </p:ext>
              </p:extLst>
            </p:nvPr>
          </p:nvGraphicFramePr>
          <p:xfrm>
            <a:off x="3873500" y="4953000"/>
            <a:ext cx="165100" cy="228600"/>
          </p:xfrm>
          <a:graphic>
            <a:graphicData uri="http://schemas.openxmlformats.org/presentationml/2006/ole">
              <mc:AlternateContent xmlns:mc="http://schemas.openxmlformats.org/markup-compatibility/2006">
                <mc:Choice xmlns:v="urn:schemas-microsoft-com:vml" Requires="v">
                  <p:oleObj spid="_x0000_s55241" name="Equation" r:id="rId26" imgW="164880" imgH="228600" progId="Equation.DSMT4">
                    <p:embed/>
                  </p:oleObj>
                </mc:Choice>
                <mc:Fallback>
                  <p:oleObj name="Equation" r:id="rId26" imgW="164880" imgH="228600" progId="Equation.DSMT4">
                    <p:embed/>
                    <p:pic>
                      <p:nvPicPr>
                        <p:cNvPr id="0" name=""/>
                        <p:cNvPicPr>
                          <a:picLocks noChangeAspect="1" noChangeArrowheads="1"/>
                        </p:cNvPicPr>
                        <p:nvPr/>
                      </p:nvPicPr>
                      <p:blipFill>
                        <a:blip r:embed="rId27"/>
                        <a:srcRect/>
                        <a:stretch>
                          <a:fillRect/>
                        </a:stretch>
                      </p:blipFill>
                      <p:spPr bwMode="auto">
                        <a:xfrm>
                          <a:off x="3873500" y="4953000"/>
                          <a:ext cx="1651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6" name="Object 65"/>
            <p:cNvGraphicFramePr>
              <a:graphicFrameLocks noChangeAspect="1"/>
            </p:cNvGraphicFramePr>
            <p:nvPr>
              <p:extLst>
                <p:ext uri="{D42A27DB-BD31-4B8C-83A1-F6EECF244321}">
                  <p14:modId xmlns:p14="http://schemas.microsoft.com/office/powerpoint/2010/main" val="1252938116"/>
                </p:ext>
              </p:extLst>
            </p:nvPr>
          </p:nvGraphicFramePr>
          <p:xfrm>
            <a:off x="2849880" y="4953000"/>
            <a:ext cx="152400" cy="228600"/>
          </p:xfrm>
          <a:graphic>
            <a:graphicData uri="http://schemas.openxmlformats.org/presentationml/2006/ole">
              <mc:AlternateContent xmlns:mc="http://schemas.openxmlformats.org/markup-compatibility/2006">
                <mc:Choice xmlns:v="urn:schemas-microsoft-com:vml" Requires="v">
                  <p:oleObj spid="_x0000_s55242" name="Equation" r:id="rId28" imgW="152280" imgH="228600" progId="Equation.DSMT4">
                    <p:embed/>
                  </p:oleObj>
                </mc:Choice>
                <mc:Fallback>
                  <p:oleObj name="Equation" r:id="rId28" imgW="152280" imgH="228600" progId="Equation.DSMT4">
                    <p:embed/>
                    <p:pic>
                      <p:nvPicPr>
                        <p:cNvPr id="0" name=""/>
                        <p:cNvPicPr>
                          <a:picLocks noChangeAspect="1" noChangeArrowheads="1"/>
                        </p:cNvPicPr>
                        <p:nvPr/>
                      </p:nvPicPr>
                      <p:blipFill>
                        <a:blip r:embed="rId29"/>
                        <a:srcRect/>
                        <a:stretch>
                          <a:fillRect/>
                        </a:stretch>
                      </p:blipFill>
                      <p:spPr bwMode="auto">
                        <a:xfrm>
                          <a:off x="2849880" y="4953000"/>
                          <a:ext cx="15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67" name="Straight Arrow Connector 66"/>
            <p:cNvCxnSpPr/>
            <p:nvPr/>
          </p:nvCxnSpPr>
          <p:spPr>
            <a:xfrm flipV="1">
              <a:off x="7162800" y="1600200"/>
              <a:ext cx="0" cy="5334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a:off x="1979422" y="2362200"/>
              <a:ext cx="1778" cy="36576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flipH="1">
              <a:off x="5276088" y="4876800"/>
              <a:ext cx="381000"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H="1">
              <a:off x="4023360" y="4876800"/>
              <a:ext cx="411480"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H="1">
              <a:off x="2953512" y="4876800"/>
              <a:ext cx="381000"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5" name="TextBox 4"/>
          <p:cNvSpPr txBox="1"/>
          <p:nvPr/>
        </p:nvSpPr>
        <p:spPr>
          <a:xfrm>
            <a:off x="1066800" y="5257800"/>
            <a:ext cx="7315200" cy="338554"/>
          </a:xfrm>
          <a:prstGeom prst="rect">
            <a:avLst/>
          </a:prstGeom>
          <a:noFill/>
        </p:spPr>
        <p:txBody>
          <a:bodyPr wrap="square" rtlCol="0">
            <a:spAutoFit/>
          </a:bodyPr>
          <a:lstStyle/>
          <a:p>
            <a:r>
              <a:rPr lang="en-US" sz="1600" dirty="0" smtClean="0">
                <a:sym typeface="Wingdings"/>
              </a:rPr>
              <a:t>  </a:t>
            </a:r>
            <a:r>
              <a:rPr lang="en-US" sz="1600" dirty="0" smtClean="0"/>
              <a:t>A fall in </a:t>
            </a:r>
            <a:r>
              <a:rPr lang="en-US" sz="1600" i="1" dirty="0" smtClean="0"/>
              <a:t>τ</a:t>
            </a:r>
            <a:r>
              <a:rPr lang="en-US" sz="1600" dirty="0" smtClean="0"/>
              <a:t> induces a fall in </a:t>
            </a:r>
            <a:r>
              <a:rPr lang="en-US" sz="1600" i="1" dirty="0" smtClean="0"/>
              <a:t>w</a:t>
            </a:r>
            <a:r>
              <a:rPr lang="en-US" sz="1600" i="1" baseline="-25000" dirty="0" smtClean="0"/>
              <a:t>D</a:t>
            </a:r>
            <a:r>
              <a:rPr lang="en-US" sz="1600" dirty="0" smtClean="0"/>
              <a:t> and a rise in </a:t>
            </a:r>
            <a:r>
              <a:rPr lang="en-US" sz="1600" i="1" dirty="0" smtClean="0"/>
              <a:t>w</a:t>
            </a:r>
            <a:r>
              <a:rPr lang="en-US" sz="1600" i="1" baseline="-25000" dirty="0" smtClean="0"/>
              <a:t>E</a:t>
            </a:r>
            <a:r>
              <a:rPr lang="en-US" sz="1600" dirty="0" smtClean="0"/>
              <a:t>, and leftward shifts of </a:t>
            </a:r>
            <a:r>
              <a:rPr lang="en-US" altLang="ko-KR" sz="1600" i="1" dirty="0"/>
              <a:t>z</a:t>
            </a:r>
            <a:r>
              <a:rPr lang="en-US" altLang="ko-KR" sz="1600" i="1" baseline="-25000" dirty="0"/>
              <a:t>1</a:t>
            </a:r>
            <a:r>
              <a:rPr lang="en-US" altLang="ko-KR" sz="1600" dirty="0"/>
              <a:t>, </a:t>
            </a:r>
            <a:r>
              <a:rPr lang="en-US" altLang="ko-KR" sz="1600" i="1" dirty="0" smtClean="0"/>
              <a:t>z</a:t>
            </a:r>
            <a:r>
              <a:rPr lang="en-US" altLang="ko-KR" sz="1600" i="1" baseline="-25000" dirty="0" smtClean="0"/>
              <a:t>2</a:t>
            </a:r>
            <a:r>
              <a:rPr lang="en-US" altLang="ko-KR" sz="1600" dirty="0" smtClean="0"/>
              <a:t> and </a:t>
            </a:r>
            <a:r>
              <a:rPr lang="en-US" altLang="ko-KR" sz="1600" i="1" dirty="0" smtClean="0"/>
              <a:t>z</a:t>
            </a:r>
            <a:r>
              <a:rPr lang="en-US" altLang="ko-KR" sz="1600" i="1" baseline="-25000" dirty="0" smtClean="0"/>
              <a:t>3</a:t>
            </a:r>
            <a:r>
              <a:rPr lang="en-US" altLang="ko-KR" sz="1600" baseline="-25000" dirty="0" smtClean="0"/>
              <a:t>.</a:t>
            </a:r>
            <a:endParaRPr lang="en-US" sz="1600" dirty="0"/>
          </a:p>
        </p:txBody>
      </p:sp>
      <p:sp>
        <p:nvSpPr>
          <p:cNvPr id="73" name="TextBox 72"/>
          <p:cNvSpPr txBox="1"/>
          <p:nvPr/>
        </p:nvSpPr>
        <p:spPr>
          <a:xfrm>
            <a:off x="1066800" y="5596354"/>
            <a:ext cx="7315200" cy="338554"/>
          </a:xfrm>
          <a:prstGeom prst="rect">
            <a:avLst/>
          </a:prstGeom>
          <a:noFill/>
        </p:spPr>
        <p:txBody>
          <a:bodyPr wrap="square" rtlCol="0">
            <a:spAutoFit/>
          </a:bodyPr>
          <a:lstStyle/>
          <a:p>
            <a:r>
              <a:rPr lang="en-US" sz="1600" dirty="0" smtClean="0">
                <a:sym typeface="Wingdings"/>
              </a:rPr>
              <a:t>  Positive (negative) productivity effect for exporting (domestic) firms.</a:t>
            </a:r>
            <a:endParaRPr lang="en-US" sz="1600" dirty="0"/>
          </a:p>
        </p:txBody>
      </p:sp>
      <p:sp>
        <p:nvSpPr>
          <p:cNvPr id="74" name="TextBox 73"/>
          <p:cNvSpPr txBox="1"/>
          <p:nvPr/>
        </p:nvSpPr>
        <p:spPr>
          <a:xfrm>
            <a:off x="1066800" y="5943600"/>
            <a:ext cx="7696200" cy="338554"/>
          </a:xfrm>
          <a:prstGeom prst="rect">
            <a:avLst/>
          </a:prstGeom>
          <a:noFill/>
        </p:spPr>
        <p:txBody>
          <a:bodyPr wrap="square" rtlCol="0">
            <a:spAutoFit/>
          </a:bodyPr>
          <a:lstStyle/>
          <a:p>
            <a:r>
              <a:rPr lang="en-US" sz="1600" dirty="0" smtClean="0">
                <a:sym typeface="Wingdings"/>
              </a:rPr>
              <a:t>  Within-firm income inequality falls in domestic firms, while rises in exporting firms.</a:t>
            </a:r>
            <a:endParaRPr lang="en-US" sz="1600" dirty="0"/>
          </a:p>
        </p:txBody>
      </p:sp>
    </p:spTree>
    <p:extLst>
      <p:ext uri="{BB962C8B-B14F-4D97-AF65-F5344CB8AC3E}">
        <p14:creationId xmlns:p14="http://schemas.microsoft.com/office/powerpoint/2010/main" val="31567761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9"/>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9"/>
                                          </p:stCondLst>
                                        </p:cTn>
                                        <p:tgtEl>
                                          <p:spTgt spid="73"/>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9"/>
                                          </p:stCondLst>
                                        </p:cTn>
                                        <p:tgtEl>
                                          <p:spTgt spid="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3" grpId="0"/>
      <p:bldP spid="7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a:solidFill>
            <a:schemeClr val="tx2"/>
          </a:solidFill>
          <a:ln>
            <a:solidFill>
              <a:schemeClr val="tx2"/>
            </a:solidFill>
          </a:ln>
        </p:spPr>
        <p:txBody>
          <a:bodyPr>
            <a:normAutofit/>
          </a:bodyPr>
          <a:lstStyle/>
          <a:p>
            <a:r>
              <a:rPr lang="en-US" sz="2800" dirty="0" smtClean="0">
                <a:solidFill>
                  <a:schemeClr val="bg1"/>
                </a:solidFill>
              </a:rPr>
              <a:t>Changes in Managerial Vision: A Rise in </a:t>
            </a:r>
            <a:r>
              <a:rPr lang="en-US" sz="2800" i="1" dirty="0" smtClean="0">
                <a:solidFill>
                  <a:schemeClr val="bg1"/>
                </a:solidFill>
              </a:rPr>
              <a:t>v</a:t>
            </a:r>
            <a:r>
              <a:rPr lang="en-US" sz="2800" i="1" baseline="-25000" dirty="0" smtClean="0">
                <a:solidFill>
                  <a:schemeClr val="bg1"/>
                </a:solidFill>
              </a:rPr>
              <a:t>E</a:t>
            </a:r>
            <a:endParaRPr lang="en-US" sz="2800" i="1" dirty="0">
              <a:solidFill>
                <a:schemeClr val="bg1"/>
              </a:solidFill>
            </a:endParaRPr>
          </a:p>
        </p:txBody>
      </p:sp>
      <p:sp>
        <p:nvSpPr>
          <p:cNvPr id="4" name="Footer Placeholder 3"/>
          <p:cNvSpPr>
            <a:spLocks noGrp="1"/>
          </p:cNvSpPr>
          <p:nvPr>
            <p:ph type="ftr" sz="quarter" idx="11"/>
          </p:nvPr>
        </p:nvSpPr>
        <p:spPr>
          <a:xfrm>
            <a:off x="457200" y="6563689"/>
            <a:ext cx="6858000" cy="294311"/>
          </a:xfrm>
        </p:spPr>
        <p:txBody>
          <a:bodyPr/>
          <a:lstStyle/>
          <a:p>
            <a:r>
              <a:rPr lang="en-US" dirty="0" smtClean="0">
                <a:solidFill>
                  <a:schemeClr val="bg1"/>
                </a:solidFill>
              </a:rPr>
              <a:t>J. Jung (RWTH Aachen and THEMA)                   “Organizational Belief, Managerial Vision, and International Trade”</a:t>
            </a:r>
            <a:endParaRPr lang="en-US" dirty="0" smtClean="0"/>
          </a:p>
        </p:txBody>
      </p:sp>
      <p:sp>
        <p:nvSpPr>
          <p:cNvPr id="5" name="Slide Number Placeholder 4"/>
          <p:cNvSpPr>
            <a:spLocks noGrp="1"/>
          </p:cNvSpPr>
          <p:nvPr>
            <p:ph type="sldNum" sz="quarter" idx="12"/>
          </p:nvPr>
        </p:nvSpPr>
        <p:spPr>
          <a:xfrm>
            <a:off x="6553200" y="6596390"/>
            <a:ext cx="2133600" cy="261610"/>
          </a:xfrm>
        </p:spPr>
        <p:txBody>
          <a:bodyPr/>
          <a:lstStyle/>
          <a:p>
            <a:r>
              <a:rPr lang="en-US" dirty="0" smtClean="0"/>
              <a:t>(</a:t>
            </a:r>
            <a:fld id="{35B70233-CFEB-4F17-AF2C-65A2BF551045}" type="slidenum">
              <a:rPr lang="en-US" smtClean="0"/>
              <a:pPr/>
              <a:t>11</a:t>
            </a:fld>
            <a:r>
              <a:rPr lang="en-US" dirty="0" smtClean="0"/>
              <a:t>/</a:t>
            </a:r>
            <a:r>
              <a:rPr lang="en-US" altLang="ko-KR" dirty="0" smtClean="0"/>
              <a:t>25</a:t>
            </a:r>
            <a:r>
              <a:rPr lang="en-US" dirty="0" smtClean="0"/>
              <a:t>)</a:t>
            </a:r>
            <a:endParaRPr lang="en-US" dirty="0"/>
          </a:p>
        </p:txBody>
      </p:sp>
      <p:grpSp>
        <p:nvGrpSpPr>
          <p:cNvPr id="3" name="Group 2"/>
          <p:cNvGrpSpPr/>
          <p:nvPr/>
        </p:nvGrpSpPr>
        <p:grpSpPr>
          <a:xfrm>
            <a:off x="1727200" y="1143000"/>
            <a:ext cx="5466588" cy="3733800"/>
            <a:chOff x="1727200" y="1447800"/>
            <a:chExt cx="5466588" cy="3733800"/>
          </a:xfrm>
        </p:grpSpPr>
        <p:pic>
          <p:nvPicPr>
            <p:cNvPr id="8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1200" y="2214563"/>
              <a:ext cx="5181600" cy="2738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3" name="Straight Connector 82"/>
            <p:cNvCxnSpPr/>
            <p:nvPr/>
          </p:nvCxnSpPr>
          <p:spPr>
            <a:xfrm>
              <a:off x="2078736" y="1524000"/>
              <a:ext cx="0" cy="3429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2078736" y="4953000"/>
              <a:ext cx="496519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a:off x="7046976" y="1524000"/>
              <a:ext cx="0" cy="3429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a:off x="2078736" y="3200400"/>
              <a:ext cx="4953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3352800" y="3200400"/>
              <a:ext cx="0" cy="17526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a:off x="5678424" y="3200400"/>
              <a:ext cx="0" cy="17526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a:off x="4495800" y="3200400"/>
              <a:ext cx="0" cy="17526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161" name="Object 160"/>
            <p:cNvGraphicFramePr>
              <a:graphicFrameLocks noChangeAspect="1"/>
            </p:cNvGraphicFramePr>
            <p:nvPr>
              <p:extLst>
                <p:ext uri="{D42A27DB-BD31-4B8C-83A1-F6EECF244321}">
                  <p14:modId xmlns:p14="http://schemas.microsoft.com/office/powerpoint/2010/main" val="3729354501"/>
                </p:ext>
              </p:extLst>
            </p:nvPr>
          </p:nvGraphicFramePr>
          <p:xfrm>
            <a:off x="1727200" y="1447800"/>
            <a:ext cx="330200" cy="203200"/>
          </p:xfrm>
          <a:graphic>
            <a:graphicData uri="http://schemas.openxmlformats.org/presentationml/2006/ole">
              <mc:AlternateContent xmlns:mc="http://schemas.openxmlformats.org/markup-compatibility/2006">
                <mc:Choice xmlns:v="urn:schemas-microsoft-com:vml" Requires="v">
                  <p:oleObj spid="_x0000_s58498" name="Equation" r:id="rId6" imgW="330120" imgH="203040" progId="Equation.DSMT4">
                    <p:embed/>
                  </p:oleObj>
                </mc:Choice>
                <mc:Fallback>
                  <p:oleObj name="Equation" r:id="rId6" imgW="330120" imgH="203040" progId="Equation.DSMT4">
                    <p:embed/>
                    <p:pic>
                      <p:nvPicPr>
                        <p:cNvPr id="0" name=""/>
                        <p:cNvPicPr/>
                        <p:nvPr/>
                      </p:nvPicPr>
                      <p:blipFill>
                        <a:blip r:embed="rId7"/>
                        <a:stretch>
                          <a:fillRect/>
                        </a:stretch>
                      </p:blipFill>
                      <p:spPr>
                        <a:xfrm>
                          <a:off x="1727200" y="1447800"/>
                          <a:ext cx="330200" cy="203200"/>
                        </a:xfrm>
                        <a:prstGeom prst="rect">
                          <a:avLst/>
                        </a:prstGeom>
                      </p:spPr>
                    </p:pic>
                  </p:oleObj>
                </mc:Fallback>
              </mc:AlternateContent>
            </a:graphicData>
          </a:graphic>
        </p:graphicFrame>
        <p:graphicFrame>
          <p:nvGraphicFramePr>
            <p:cNvPr id="162" name="Object 161"/>
            <p:cNvGraphicFramePr>
              <a:graphicFrameLocks noChangeAspect="1"/>
            </p:cNvGraphicFramePr>
            <p:nvPr>
              <p:extLst>
                <p:ext uri="{D42A27DB-BD31-4B8C-83A1-F6EECF244321}">
                  <p14:modId xmlns:p14="http://schemas.microsoft.com/office/powerpoint/2010/main" val="3271684394"/>
                </p:ext>
              </p:extLst>
            </p:nvPr>
          </p:nvGraphicFramePr>
          <p:xfrm>
            <a:off x="3276600" y="4953000"/>
            <a:ext cx="152400" cy="228600"/>
          </p:xfrm>
          <a:graphic>
            <a:graphicData uri="http://schemas.openxmlformats.org/presentationml/2006/ole">
              <mc:AlternateContent xmlns:mc="http://schemas.openxmlformats.org/markup-compatibility/2006">
                <mc:Choice xmlns:v="urn:schemas-microsoft-com:vml" Requires="v">
                  <p:oleObj spid="_x0000_s58499" name="Equation" r:id="rId8" imgW="152280" imgH="228600" progId="Equation.DSMT4">
                    <p:embed/>
                  </p:oleObj>
                </mc:Choice>
                <mc:Fallback>
                  <p:oleObj name="Equation" r:id="rId8" imgW="152280" imgH="228600" progId="Equation.DSMT4">
                    <p:embed/>
                    <p:pic>
                      <p:nvPicPr>
                        <p:cNvPr id="0" name=""/>
                        <p:cNvPicPr>
                          <a:picLocks noChangeAspect="1" noChangeArrowheads="1"/>
                        </p:cNvPicPr>
                        <p:nvPr/>
                      </p:nvPicPr>
                      <p:blipFill>
                        <a:blip r:embed="rId9"/>
                        <a:srcRect/>
                        <a:stretch>
                          <a:fillRect/>
                        </a:stretch>
                      </p:blipFill>
                      <p:spPr bwMode="auto">
                        <a:xfrm>
                          <a:off x="3276600" y="4953000"/>
                          <a:ext cx="15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63" name="Object 162"/>
            <p:cNvGraphicFramePr>
              <a:graphicFrameLocks noChangeAspect="1"/>
            </p:cNvGraphicFramePr>
            <p:nvPr>
              <p:extLst>
                <p:ext uri="{D42A27DB-BD31-4B8C-83A1-F6EECF244321}">
                  <p14:modId xmlns:p14="http://schemas.microsoft.com/office/powerpoint/2010/main" val="4141204242"/>
                </p:ext>
              </p:extLst>
            </p:nvPr>
          </p:nvGraphicFramePr>
          <p:xfrm>
            <a:off x="4419600" y="4953000"/>
            <a:ext cx="165100" cy="228600"/>
          </p:xfrm>
          <a:graphic>
            <a:graphicData uri="http://schemas.openxmlformats.org/presentationml/2006/ole">
              <mc:AlternateContent xmlns:mc="http://schemas.openxmlformats.org/markup-compatibility/2006">
                <mc:Choice xmlns:v="urn:schemas-microsoft-com:vml" Requires="v">
                  <p:oleObj spid="_x0000_s58500" name="Equation" r:id="rId10" imgW="164880" imgH="228600" progId="Equation.DSMT4">
                    <p:embed/>
                  </p:oleObj>
                </mc:Choice>
                <mc:Fallback>
                  <p:oleObj name="Equation" r:id="rId10" imgW="164880" imgH="228600" progId="Equation.DSMT4">
                    <p:embed/>
                    <p:pic>
                      <p:nvPicPr>
                        <p:cNvPr id="0" name=""/>
                        <p:cNvPicPr>
                          <a:picLocks noChangeAspect="1" noChangeArrowheads="1"/>
                        </p:cNvPicPr>
                        <p:nvPr/>
                      </p:nvPicPr>
                      <p:blipFill>
                        <a:blip r:embed="rId11"/>
                        <a:srcRect/>
                        <a:stretch>
                          <a:fillRect/>
                        </a:stretch>
                      </p:blipFill>
                      <p:spPr bwMode="auto">
                        <a:xfrm>
                          <a:off x="4419600" y="4953000"/>
                          <a:ext cx="1651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64" name="Object 163"/>
            <p:cNvGraphicFramePr>
              <a:graphicFrameLocks noChangeAspect="1"/>
            </p:cNvGraphicFramePr>
            <p:nvPr>
              <p:extLst>
                <p:ext uri="{D42A27DB-BD31-4B8C-83A1-F6EECF244321}">
                  <p14:modId xmlns:p14="http://schemas.microsoft.com/office/powerpoint/2010/main" val="3425211082"/>
                </p:ext>
              </p:extLst>
            </p:nvPr>
          </p:nvGraphicFramePr>
          <p:xfrm>
            <a:off x="5638800" y="4953000"/>
            <a:ext cx="152400" cy="228600"/>
          </p:xfrm>
          <a:graphic>
            <a:graphicData uri="http://schemas.openxmlformats.org/presentationml/2006/ole">
              <mc:AlternateContent xmlns:mc="http://schemas.openxmlformats.org/markup-compatibility/2006">
                <mc:Choice xmlns:v="urn:schemas-microsoft-com:vml" Requires="v">
                  <p:oleObj spid="_x0000_s58501" name="Equation" r:id="rId12" imgW="152280" imgH="228600" progId="Equation.DSMT4">
                    <p:embed/>
                  </p:oleObj>
                </mc:Choice>
                <mc:Fallback>
                  <p:oleObj name="Equation" r:id="rId12" imgW="152280" imgH="228600" progId="Equation.DSMT4">
                    <p:embed/>
                    <p:pic>
                      <p:nvPicPr>
                        <p:cNvPr id="0" name=""/>
                        <p:cNvPicPr>
                          <a:picLocks noChangeAspect="1" noChangeArrowheads="1"/>
                        </p:cNvPicPr>
                        <p:nvPr/>
                      </p:nvPicPr>
                      <p:blipFill>
                        <a:blip r:embed="rId13"/>
                        <a:srcRect/>
                        <a:stretch>
                          <a:fillRect/>
                        </a:stretch>
                      </p:blipFill>
                      <p:spPr bwMode="auto">
                        <a:xfrm>
                          <a:off x="5638800" y="4953000"/>
                          <a:ext cx="15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65" name="Object 164"/>
            <p:cNvGraphicFramePr>
              <a:graphicFrameLocks noChangeAspect="1"/>
            </p:cNvGraphicFramePr>
            <p:nvPr>
              <p:extLst>
                <p:ext uri="{D42A27DB-BD31-4B8C-83A1-F6EECF244321}">
                  <p14:modId xmlns:p14="http://schemas.microsoft.com/office/powerpoint/2010/main" val="3140565038"/>
                </p:ext>
              </p:extLst>
            </p:nvPr>
          </p:nvGraphicFramePr>
          <p:xfrm>
            <a:off x="2020824" y="4974336"/>
            <a:ext cx="127000" cy="177800"/>
          </p:xfrm>
          <a:graphic>
            <a:graphicData uri="http://schemas.openxmlformats.org/presentationml/2006/ole">
              <mc:AlternateContent xmlns:mc="http://schemas.openxmlformats.org/markup-compatibility/2006">
                <mc:Choice xmlns:v="urn:schemas-microsoft-com:vml" Requires="v">
                  <p:oleObj spid="_x0000_s58502" name="Equation" r:id="rId14" imgW="126720" imgH="177480" progId="Equation.DSMT4">
                    <p:embed/>
                  </p:oleObj>
                </mc:Choice>
                <mc:Fallback>
                  <p:oleObj name="Equation" r:id="rId14" imgW="126720" imgH="177480" progId="Equation.DSMT4">
                    <p:embed/>
                    <p:pic>
                      <p:nvPicPr>
                        <p:cNvPr id="0" name=""/>
                        <p:cNvPicPr>
                          <a:picLocks noChangeAspect="1" noChangeArrowheads="1"/>
                        </p:cNvPicPr>
                        <p:nvPr/>
                      </p:nvPicPr>
                      <p:blipFill>
                        <a:blip r:embed="rId15"/>
                        <a:srcRect/>
                        <a:stretch>
                          <a:fillRect/>
                        </a:stretch>
                      </p:blipFill>
                      <p:spPr bwMode="auto">
                        <a:xfrm>
                          <a:off x="2020824" y="4974336"/>
                          <a:ext cx="127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66" name="Object 165"/>
            <p:cNvGraphicFramePr>
              <a:graphicFrameLocks noChangeAspect="1"/>
            </p:cNvGraphicFramePr>
            <p:nvPr>
              <p:extLst>
                <p:ext uri="{D42A27DB-BD31-4B8C-83A1-F6EECF244321}">
                  <p14:modId xmlns:p14="http://schemas.microsoft.com/office/powerpoint/2010/main" val="2354217816"/>
                </p:ext>
              </p:extLst>
            </p:nvPr>
          </p:nvGraphicFramePr>
          <p:xfrm>
            <a:off x="7010400" y="4974336"/>
            <a:ext cx="88900" cy="165100"/>
          </p:xfrm>
          <a:graphic>
            <a:graphicData uri="http://schemas.openxmlformats.org/presentationml/2006/ole">
              <mc:AlternateContent xmlns:mc="http://schemas.openxmlformats.org/markup-compatibility/2006">
                <mc:Choice xmlns:v="urn:schemas-microsoft-com:vml" Requires="v">
                  <p:oleObj spid="_x0000_s58503" name="Equation" r:id="rId16" imgW="88560" imgH="164880" progId="Equation.DSMT4">
                    <p:embed/>
                  </p:oleObj>
                </mc:Choice>
                <mc:Fallback>
                  <p:oleObj name="Equation" r:id="rId16" imgW="88560" imgH="164880" progId="Equation.DSMT4">
                    <p:embed/>
                    <p:pic>
                      <p:nvPicPr>
                        <p:cNvPr id="0" name=""/>
                        <p:cNvPicPr>
                          <a:picLocks noChangeAspect="1" noChangeArrowheads="1"/>
                        </p:cNvPicPr>
                        <p:nvPr/>
                      </p:nvPicPr>
                      <p:blipFill>
                        <a:blip r:embed="rId17"/>
                        <a:srcRect/>
                        <a:stretch>
                          <a:fillRect/>
                        </a:stretch>
                      </p:blipFill>
                      <p:spPr bwMode="auto">
                        <a:xfrm>
                          <a:off x="7010400" y="4974336"/>
                          <a:ext cx="889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67" name="Object 166"/>
            <p:cNvGraphicFramePr>
              <a:graphicFrameLocks noChangeAspect="1"/>
            </p:cNvGraphicFramePr>
            <p:nvPr>
              <p:extLst>
                <p:ext uri="{D42A27DB-BD31-4B8C-83A1-F6EECF244321}">
                  <p14:modId xmlns:p14="http://schemas.microsoft.com/office/powerpoint/2010/main" val="3962561272"/>
                </p:ext>
              </p:extLst>
            </p:nvPr>
          </p:nvGraphicFramePr>
          <p:xfrm>
            <a:off x="1938528" y="3124200"/>
            <a:ext cx="88900" cy="165100"/>
          </p:xfrm>
          <a:graphic>
            <a:graphicData uri="http://schemas.openxmlformats.org/presentationml/2006/ole">
              <mc:AlternateContent xmlns:mc="http://schemas.openxmlformats.org/markup-compatibility/2006">
                <mc:Choice xmlns:v="urn:schemas-microsoft-com:vml" Requires="v">
                  <p:oleObj spid="_x0000_s58504" name="Equation" r:id="rId18" imgW="88560" imgH="164880" progId="Equation.DSMT4">
                    <p:embed/>
                  </p:oleObj>
                </mc:Choice>
                <mc:Fallback>
                  <p:oleObj name="Equation" r:id="rId18" imgW="88560" imgH="164880" progId="Equation.DSMT4">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938528" y="3124200"/>
                          <a:ext cx="889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68" name="Object 167"/>
            <p:cNvGraphicFramePr>
              <a:graphicFrameLocks noChangeAspect="1"/>
            </p:cNvGraphicFramePr>
            <p:nvPr>
              <p:extLst>
                <p:ext uri="{D42A27DB-BD31-4B8C-83A1-F6EECF244321}">
                  <p14:modId xmlns:p14="http://schemas.microsoft.com/office/powerpoint/2010/main" val="3827721665"/>
                </p:ext>
              </p:extLst>
            </p:nvPr>
          </p:nvGraphicFramePr>
          <p:xfrm>
            <a:off x="7104888" y="3124200"/>
            <a:ext cx="88900" cy="165100"/>
          </p:xfrm>
          <a:graphic>
            <a:graphicData uri="http://schemas.openxmlformats.org/presentationml/2006/ole">
              <mc:AlternateContent xmlns:mc="http://schemas.openxmlformats.org/markup-compatibility/2006">
                <mc:Choice xmlns:v="urn:schemas-microsoft-com:vml" Requires="v">
                  <p:oleObj spid="_x0000_s58505" name="Equation" r:id="rId20" imgW="88707" imgH="164742" progId="Equation.DSMT4">
                    <p:embed/>
                  </p:oleObj>
                </mc:Choice>
                <mc:Fallback>
                  <p:oleObj name="Equation" r:id="rId20" imgW="88707" imgH="164742" progId="Equation.DSMT4">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104888" y="3124200"/>
                          <a:ext cx="889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69" name="Object 168"/>
            <p:cNvGraphicFramePr>
              <a:graphicFrameLocks noChangeAspect="1"/>
            </p:cNvGraphicFramePr>
            <p:nvPr>
              <p:extLst>
                <p:ext uri="{D42A27DB-BD31-4B8C-83A1-F6EECF244321}">
                  <p14:modId xmlns:p14="http://schemas.microsoft.com/office/powerpoint/2010/main" val="1304255395"/>
                </p:ext>
              </p:extLst>
            </p:nvPr>
          </p:nvGraphicFramePr>
          <p:xfrm>
            <a:off x="6629400" y="2133600"/>
            <a:ext cx="406400" cy="228600"/>
          </p:xfrm>
          <a:graphic>
            <a:graphicData uri="http://schemas.openxmlformats.org/presentationml/2006/ole">
              <mc:AlternateContent xmlns:mc="http://schemas.openxmlformats.org/markup-compatibility/2006">
                <mc:Choice xmlns:v="urn:schemas-microsoft-com:vml" Requires="v">
                  <p:oleObj spid="_x0000_s58506" name="Equation" r:id="rId21" imgW="406080" imgH="228600" progId="Equation.DSMT4">
                    <p:embed/>
                  </p:oleObj>
                </mc:Choice>
                <mc:Fallback>
                  <p:oleObj name="Equation" r:id="rId21" imgW="406080" imgH="228600" progId="Equation.DSMT4">
                    <p:embed/>
                    <p:pic>
                      <p:nvPicPr>
                        <p:cNvPr id="0" name=""/>
                        <p:cNvPicPr>
                          <a:picLocks noChangeAspect="1" noChangeArrowheads="1"/>
                        </p:cNvPicPr>
                        <p:nvPr/>
                      </p:nvPicPr>
                      <p:blipFill>
                        <a:blip r:embed="rId22"/>
                        <a:srcRect/>
                        <a:stretch>
                          <a:fillRect/>
                        </a:stretch>
                      </p:blipFill>
                      <p:spPr bwMode="auto">
                        <a:xfrm>
                          <a:off x="6629400" y="2133600"/>
                          <a:ext cx="406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70" name="Object 169"/>
            <p:cNvGraphicFramePr>
              <a:graphicFrameLocks noChangeAspect="1"/>
            </p:cNvGraphicFramePr>
            <p:nvPr>
              <p:extLst>
                <p:ext uri="{D42A27DB-BD31-4B8C-83A1-F6EECF244321}">
                  <p14:modId xmlns:p14="http://schemas.microsoft.com/office/powerpoint/2010/main" val="3905084919"/>
                </p:ext>
              </p:extLst>
            </p:nvPr>
          </p:nvGraphicFramePr>
          <p:xfrm>
            <a:off x="2286000" y="2438400"/>
            <a:ext cx="406400" cy="228600"/>
          </p:xfrm>
          <a:graphic>
            <a:graphicData uri="http://schemas.openxmlformats.org/presentationml/2006/ole">
              <mc:AlternateContent xmlns:mc="http://schemas.openxmlformats.org/markup-compatibility/2006">
                <mc:Choice xmlns:v="urn:schemas-microsoft-com:vml" Requires="v">
                  <p:oleObj spid="_x0000_s58507" name="Equation" r:id="rId23" imgW="406080" imgH="228600" progId="Equation.DSMT4">
                    <p:embed/>
                  </p:oleObj>
                </mc:Choice>
                <mc:Fallback>
                  <p:oleObj name="Equation" r:id="rId23" imgW="406080" imgH="228600" progId="Equation.DSMT4">
                    <p:embed/>
                    <p:pic>
                      <p:nvPicPr>
                        <p:cNvPr id="0" name=""/>
                        <p:cNvPicPr>
                          <a:picLocks noChangeAspect="1" noChangeArrowheads="1"/>
                        </p:cNvPicPr>
                        <p:nvPr/>
                      </p:nvPicPr>
                      <p:blipFill>
                        <a:blip r:embed="rId24"/>
                        <a:srcRect/>
                        <a:stretch>
                          <a:fillRect/>
                        </a:stretch>
                      </p:blipFill>
                      <p:spPr bwMode="auto">
                        <a:xfrm>
                          <a:off x="2286000" y="2438400"/>
                          <a:ext cx="406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71" name="Freeform 170"/>
            <p:cNvSpPr/>
            <p:nvPr/>
          </p:nvSpPr>
          <p:spPr>
            <a:xfrm>
              <a:off x="2080260" y="1600200"/>
              <a:ext cx="4960620" cy="3276600"/>
            </a:xfrm>
            <a:custGeom>
              <a:avLst/>
              <a:gdLst>
                <a:gd name="connsiteX0" fmla="*/ 0 w 4960620"/>
                <a:gd name="connsiteY0" fmla="*/ 3108960 h 3108960"/>
                <a:gd name="connsiteX1" fmla="*/ 1379220 w 4960620"/>
                <a:gd name="connsiteY1" fmla="*/ 2621280 h 3108960"/>
                <a:gd name="connsiteX2" fmla="*/ 3169920 w 4960620"/>
                <a:gd name="connsiteY2" fmla="*/ 1653540 h 3108960"/>
                <a:gd name="connsiteX3" fmla="*/ 4960620 w 4960620"/>
                <a:gd name="connsiteY3" fmla="*/ 0 h 3108960"/>
              </a:gdLst>
              <a:ahLst/>
              <a:cxnLst>
                <a:cxn ang="0">
                  <a:pos x="connsiteX0" y="connsiteY0"/>
                </a:cxn>
                <a:cxn ang="0">
                  <a:pos x="connsiteX1" y="connsiteY1"/>
                </a:cxn>
                <a:cxn ang="0">
                  <a:pos x="connsiteX2" y="connsiteY2"/>
                </a:cxn>
                <a:cxn ang="0">
                  <a:pos x="connsiteX3" y="connsiteY3"/>
                </a:cxn>
              </a:cxnLst>
              <a:rect l="l" t="t" r="r" b="b"/>
              <a:pathLst>
                <a:path w="4960620" h="3108960">
                  <a:moveTo>
                    <a:pt x="0" y="3108960"/>
                  </a:moveTo>
                  <a:cubicBezTo>
                    <a:pt x="425450" y="2986405"/>
                    <a:pt x="850900" y="2863850"/>
                    <a:pt x="1379220" y="2621280"/>
                  </a:cubicBezTo>
                  <a:cubicBezTo>
                    <a:pt x="1907540" y="2378710"/>
                    <a:pt x="2573020" y="2090420"/>
                    <a:pt x="3169920" y="1653540"/>
                  </a:cubicBezTo>
                  <a:cubicBezTo>
                    <a:pt x="3766820" y="1216660"/>
                    <a:pt x="4363720" y="608330"/>
                    <a:pt x="4960620" y="0"/>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2" name="Freeform 171"/>
            <p:cNvSpPr/>
            <p:nvPr/>
          </p:nvSpPr>
          <p:spPr>
            <a:xfrm>
              <a:off x="2080260" y="2743200"/>
              <a:ext cx="4960620" cy="1981200"/>
            </a:xfrm>
            <a:custGeom>
              <a:avLst/>
              <a:gdLst>
                <a:gd name="connsiteX0" fmla="*/ 4968240 w 4968240"/>
                <a:gd name="connsiteY0" fmla="*/ 1950720 h 1950720"/>
                <a:gd name="connsiteX1" fmla="*/ 3649980 w 4968240"/>
                <a:gd name="connsiteY1" fmla="*/ 1623060 h 1950720"/>
                <a:gd name="connsiteX2" fmla="*/ 1653540 w 4968240"/>
                <a:gd name="connsiteY2" fmla="*/ 822960 h 1950720"/>
                <a:gd name="connsiteX3" fmla="*/ 0 w 4968240"/>
                <a:gd name="connsiteY3" fmla="*/ 0 h 1950720"/>
              </a:gdLst>
              <a:ahLst/>
              <a:cxnLst>
                <a:cxn ang="0">
                  <a:pos x="connsiteX0" y="connsiteY0"/>
                </a:cxn>
                <a:cxn ang="0">
                  <a:pos x="connsiteX1" y="connsiteY1"/>
                </a:cxn>
                <a:cxn ang="0">
                  <a:pos x="connsiteX2" y="connsiteY2"/>
                </a:cxn>
                <a:cxn ang="0">
                  <a:pos x="connsiteX3" y="connsiteY3"/>
                </a:cxn>
              </a:cxnLst>
              <a:rect l="l" t="t" r="r" b="b"/>
              <a:pathLst>
                <a:path w="4968240" h="1950720">
                  <a:moveTo>
                    <a:pt x="4968240" y="1950720"/>
                  </a:moveTo>
                  <a:cubicBezTo>
                    <a:pt x="4585335" y="1880870"/>
                    <a:pt x="4202430" y="1811020"/>
                    <a:pt x="3649980" y="1623060"/>
                  </a:cubicBezTo>
                  <a:cubicBezTo>
                    <a:pt x="3097530" y="1435100"/>
                    <a:pt x="2261870" y="1093470"/>
                    <a:pt x="1653540" y="822960"/>
                  </a:cubicBezTo>
                  <a:cubicBezTo>
                    <a:pt x="1045210" y="552450"/>
                    <a:pt x="522605" y="276225"/>
                    <a:pt x="0" y="0"/>
                  </a:cubicBezTo>
                </a:path>
              </a:pathLst>
            </a:cu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3" name="Freeform 172"/>
            <p:cNvSpPr/>
            <p:nvPr/>
          </p:nvSpPr>
          <p:spPr>
            <a:xfrm>
              <a:off x="5425440" y="1584960"/>
              <a:ext cx="1623060" cy="1615440"/>
            </a:xfrm>
            <a:custGeom>
              <a:avLst/>
              <a:gdLst>
                <a:gd name="connsiteX0" fmla="*/ 1623060 w 1623060"/>
                <a:gd name="connsiteY0" fmla="*/ 0 h 1615440"/>
                <a:gd name="connsiteX1" fmla="*/ 883920 w 1623060"/>
                <a:gd name="connsiteY1" fmla="*/ 792480 h 1615440"/>
                <a:gd name="connsiteX2" fmla="*/ 259080 w 1623060"/>
                <a:gd name="connsiteY2" fmla="*/ 1394460 h 1615440"/>
                <a:gd name="connsiteX3" fmla="*/ 0 w 1623060"/>
                <a:gd name="connsiteY3" fmla="*/ 1615440 h 1615440"/>
              </a:gdLst>
              <a:ahLst/>
              <a:cxnLst>
                <a:cxn ang="0">
                  <a:pos x="connsiteX0" y="connsiteY0"/>
                </a:cxn>
                <a:cxn ang="0">
                  <a:pos x="connsiteX1" y="connsiteY1"/>
                </a:cxn>
                <a:cxn ang="0">
                  <a:pos x="connsiteX2" y="connsiteY2"/>
                </a:cxn>
                <a:cxn ang="0">
                  <a:pos x="connsiteX3" y="connsiteY3"/>
                </a:cxn>
              </a:cxnLst>
              <a:rect l="l" t="t" r="r" b="b"/>
              <a:pathLst>
                <a:path w="1623060" h="1615440">
                  <a:moveTo>
                    <a:pt x="1623060" y="0"/>
                  </a:moveTo>
                  <a:cubicBezTo>
                    <a:pt x="1367155" y="280035"/>
                    <a:pt x="1111250" y="560070"/>
                    <a:pt x="883920" y="792480"/>
                  </a:cubicBezTo>
                  <a:cubicBezTo>
                    <a:pt x="656590" y="1024890"/>
                    <a:pt x="406400" y="1257300"/>
                    <a:pt x="259080" y="1394460"/>
                  </a:cubicBezTo>
                  <a:cubicBezTo>
                    <a:pt x="111760" y="1531620"/>
                    <a:pt x="55880" y="1573530"/>
                    <a:pt x="0" y="1615440"/>
                  </a:cubicBezTo>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4" name="Freeform 173"/>
            <p:cNvSpPr/>
            <p:nvPr/>
          </p:nvSpPr>
          <p:spPr>
            <a:xfrm>
              <a:off x="2080260" y="2735580"/>
              <a:ext cx="861060" cy="464820"/>
            </a:xfrm>
            <a:custGeom>
              <a:avLst/>
              <a:gdLst>
                <a:gd name="connsiteX0" fmla="*/ 0 w 861060"/>
                <a:gd name="connsiteY0" fmla="*/ 0 h 464820"/>
                <a:gd name="connsiteX1" fmla="*/ 495300 w 861060"/>
                <a:gd name="connsiteY1" fmla="*/ 281940 h 464820"/>
                <a:gd name="connsiteX2" fmla="*/ 861060 w 861060"/>
                <a:gd name="connsiteY2" fmla="*/ 464820 h 464820"/>
              </a:gdLst>
              <a:ahLst/>
              <a:cxnLst>
                <a:cxn ang="0">
                  <a:pos x="connsiteX0" y="connsiteY0"/>
                </a:cxn>
                <a:cxn ang="0">
                  <a:pos x="connsiteX1" y="connsiteY1"/>
                </a:cxn>
                <a:cxn ang="0">
                  <a:pos x="connsiteX2" y="connsiteY2"/>
                </a:cxn>
              </a:cxnLst>
              <a:rect l="l" t="t" r="r" b="b"/>
              <a:pathLst>
                <a:path w="861060" h="464820">
                  <a:moveTo>
                    <a:pt x="0" y="0"/>
                  </a:moveTo>
                  <a:cubicBezTo>
                    <a:pt x="175895" y="102235"/>
                    <a:pt x="351790" y="204470"/>
                    <a:pt x="495300" y="281940"/>
                  </a:cubicBezTo>
                  <a:cubicBezTo>
                    <a:pt x="638810" y="359410"/>
                    <a:pt x="749935" y="412115"/>
                    <a:pt x="861060" y="464820"/>
                  </a:cubicBezTo>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75" name="Straight Connector 174"/>
            <p:cNvCxnSpPr>
              <a:stCxn id="174" idx="2"/>
              <a:endCxn id="173" idx="3"/>
            </p:cNvCxnSpPr>
            <p:nvPr/>
          </p:nvCxnSpPr>
          <p:spPr>
            <a:xfrm>
              <a:off x="2941320" y="3200400"/>
              <a:ext cx="248412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a:off x="5422392" y="3200400"/>
              <a:ext cx="0" cy="17526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a:off x="2944368" y="3200400"/>
              <a:ext cx="0" cy="17526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a:off x="4038600" y="3200400"/>
              <a:ext cx="0" cy="17526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79" name="Straight Arrow Connector 178"/>
            <p:cNvCxnSpPr/>
            <p:nvPr/>
          </p:nvCxnSpPr>
          <p:spPr>
            <a:xfrm flipV="1">
              <a:off x="7162800" y="1600200"/>
              <a:ext cx="0" cy="5334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0" name="Straight Arrow Connector 179"/>
            <p:cNvCxnSpPr/>
            <p:nvPr/>
          </p:nvCxnSpPr>
          <p:spPr>
            <a:xfrm>
              <a:off x="1979422" y="2362200"/>
              <a:ext cx="1778" cy="36576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1" name="Straight Arrow Connector 180"/>
            <p:cNvCxnSpPr/>
            <p:nvPr/>
          </p:nvCxnSpPr>
          <p:spPr>
            <a:xfrm flipH="1">
              <a:off x="5425440" y="4876800"/>
              <a:ext cx="231648"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2" name="Straight Arrow Connector 181"/>
            <p:cNvCxnSpPr/>
            <p:nvPr/>
          </p:nvCxnSpPr>
          <p:spPr>
            <a:xfrm flipH="1">
              <a:off x="4059936" y="4876800"/>
              <a:ext cx="411480"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3" name="Straight Arrow Connector 182"/>
            <p:cNvCxnSpPr/>
            <p:nvPr/>
          </p:nvCxnSpPr>
          <p:spPr>
            <a:xfrm flipH="1">
              <a:off x="2971800" y="4876800"/>
              <a:ext cx="347472"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84" name="Object 183"/>
            <p:cNvGraphicFramePr>
              <a:graphicFrameLocks noChangeAspect="1"/>
            </p:cNvGraphicFramePr>
            <p:nvPr>
              <p:extLst>
                <p:ext uri="{D42A27DB-BD31-4B8C-83A1-F6EECF244321}">
                  <p14:modId xmlns:p14="http://schemas.microsoft.com/office/powerpoint/2010/main" val="2266135703"/>
                </p:ext>
              </p:extLst>
            </p:nvPr>
          </p:nvGraphicFramePr>
          <p:xfrm>
            <a:off x="2849563" y="4953000"/>
            <a:ext cx="152400" cy="228600"/>
          </p:xfrm>
          <a:graphic>
            <a:graphicData uri="http://schemas.openxmlformats.org/presentationml/2006/ole">
              <mc:AlternateContent xmlns:mc="http://schemas.openxmlformats.org/markup-compatibility/2006">
                <mc:Choice xmlns:v="urn:schemas-microsoft-com:vml" Requires="v">
                  <p:oleObj spid="_x0000_s58508" name="Equation" r:id="rId25" imgW="152280" imgH="228600" progId="Equation.DSMT4">
                    <p:embed/>
                  </p:oleObj>
                </mc:Choice>
                <mc:Fallback>
                  <p:oleObj name="Equation" r:id="rId25" imgW="152280" imgH="228600" progId="Equation.DSMT4">
                    <p:embed/>
                    <p:pic>
                      <p:nvPicPr>
                        <p:cNvPr id="0" name=""/>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2849563" y="4953000"/>
                          <a:ext cx="15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5" name="Object 184"/>
            <p:cNvGraphicFramePr>
              <a:graphicFrameLocks noChangeAspect="1"/>
            </p:cNvGraphicFramePr>
            <p:nvPr>
              <p:extLst>
                <p:ext uri="{D42A27DB-BD31-4B8C-83A1-F6EECF244321}">
                  <p14:modId xmlns:p14="http://schemas.microsoft.com/office/powerpoint/2010/main" val="2908448839"/>
                </p:ext>
              </p:extLst>
            </p:nvPr>
          </p:nvGraphicFramePr>
          <p:xfrm>
            <a:off x="3949700" y="4953000"/>
            <a:ext cx="165100" cy="228600"/>
          </p:xfrm>
          <a:graphic>
            <a:graphicData uri="http://schemas.openxmlformats.org/presentationml/2006/ole">
              <mc:AlternateContent xmlns:mc="http://schemas.openxmlformats.org/markup-compatibility/2006">
                <mc:Choice xmlns:v="urn:schemas-microsoft-com:vml" Requires="v">
                  <p:oleObj spid="_x0000_s58509" name="Equation" r:id="rId27" imgW="164880" imgH="228600" progId="Equation.DSMT4">
                    <p:embed/>
                  </p:oleObj>
                </mc:Choice>
                <mc:Fallback>
                  <p:oleObj name="Equation" r:id="rId27" imgW="164880" imgH="228600" progId="Equation.DSMT4">
                    <p:embed/>
                    <p:pic>
                      <p:nvPicPr>
                        <p:cNvPr id="0" name=""/>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3949700" y="4953000"/>
                          <a:ext cx="1651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6" name="Object 185"/>
            <p:cNvGraphicFramePr>
              <a:graphicFrameLocks noChangeAspect="1"/>
            </p:cNvGraphicFramePr>
            <p:nvPr>
              <p:extLst>
                <p:ext uri="{D42A27DB-BD31-4B8C-83A1-F6EECF244321}">
                  <p14:modId xmlns:p14="http://schemas.microsoft.com/office/powerpoint/2010/main" val="3841166348"/>
                </p:ext>
              </p:extLst>
            </p:nvPr>
          </p:nvGraphicFramePr>
          <p:xfrm>
            <a:off x="5334000" y="4953000"/>
            <a:ext cx="152400" cy="228600"/>
          </p:xfrm>
          <a:graphic>
            <a:graphicData uri="http://schemas.openxmlformats.org/presentationml/2006/ole">
              <mc:AlternateContent xmlns:mc="http://schemas.openxmlformats.org/markup-compatibility/2006">
                <mc:Choice xmlns:v="urn:schemas-microsoft-com:vml" Requires="v">
                  <p:oleObj spid="_x0000_s58510" name="Equation" r:id="rId29" imgW="152280" imgH="228600" progId="Equation.DSMT4">
                    <p:embed/>
                  </p:oleObj>
                </mc:Choice>
                <mc:Fallback>
                  <p:oleObj name="Equation" r:id="rId29" imgW="152280" imgH="228600" progId="Equation.DSMT4">
                    <p:embed/>
                    <p:pic>
                      <p:nvPicPr>
                        <p:cNvPr id="0" name=""/>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5334000" y="4953000"/>
                          <a:ext cx="15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187" name="Straight Arrow Connector 186"/>
            <p:cNvCxnSpPr/>
            <p:nvPr/>
          </p:nvCxnSpPr>
          <p:spPr>
            <a:xfrm>
              <a:off x="1979422" y="4724400"/>
              <a:ext cx="1778" cy="2286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88" name="TextBox 187"/>
          <p:cNvSpPr txBox="1"/>
          <p:nvPr/>
        </p:nvSpPr>
        <p:spPr>
          <a:xfrm>
            <a:off x="1066800" y="5257800"/>
            <a:ext cx="7315200" cy="338554"/>
          </a:xfrm>
          <a:prstGeom prst="rect">
            <a:avLst/>
          </a:prstGeom>
          <a:noFill/>
        </p:spPr>
        <p:txBody>
          <a:bodyPr wrap="square" rtlCol="0">
            <a:spAutoFit/>
          </a:bodyPr>
          <a:lstStyle/>
          <a:p>
            <a:r>
              <a:rPr lang="en-US" sz="1600" dirty="0" smtClean="0">
                <a:sym typeface="Wingdings"/>
              </a:rPr>
              <a:t>  </a:t>
            </a:r>
            <a:r>
              <a:rPr lang="en-US" sz="1600" dirty="0" smtClean="0"/>
              <a:t>A rise in </a:t>
            </a:r>
            <a:r>
              <a:rPr lang="en-US" sz="1600" i="1" dirty="0" smtClean="0"/>
              <a:t>v</a:t>
            </a:r>
            <a:r>
              <a:rPr lang="en-US" sz="1600" i="1" baseline="-25000" dirty="0" smtClean="0"/>
              <a:t>E</a:t>
            </a:r>
            <a:r>
              <a:rPr lang="en-US" sz="1600" dirty="0" smtClean="0"/>
              <a:t> induces falls in </a:t>
            </a:r>
            <a:r>
              <a:rPr lang="en-US" sz="1600" i="1" dirty="0" smtClean="0"/>
              <a:t>w</a:t>
            </a:r>
            <a:r>
              <a:rPr lang="en-US" sz="1600" i="1" baseline="-25000" dirty="0" smtClean="0"/>
              <a:t>D</a:t>
            </a:r>
            <a:r>
              <a:rPr lang="en-US" sz="1600" dirty="0" smtClean="0"/>
              <a:t> and </a:t>
            </a:r>
            <a:r>
              <a:rPr lang="en-US" sz="1600" i="1" dirty="0" smtClean="0"/>
              <a:t>w</a:t>
            </a:r>
            <a:r>
              <a:rPr lang="en-US" sz="1600" i="1" baseline="-25000" dirty="0" smtClean="0"/>
              <a:t>E</a:t>
            </a:r>
            <a:r>
              <a:rPr lang="en-US" sz="1600" dirty="0" smtClean="0"/>
              <a:t>, and leftward shifts of </a:t>
            </a:r>
            <a:r>
              <a:rPr lang="en-US" altLang="ko-KR" sz="1600" i="1" dirty="0"/>
              <a:t>z</a:t>
            </a:r>
            <a:r>
              <a:rPr lang="en-US" altLang="ko-KR" sz="1600" i="1" baseline="-25000" dirty="0"/>
              <a:t>1</a:t>
            </a:r>
            <a:r>
              <a:rPr lang="en-US" altLang="ko-KR" sz="1600" dirty="0"/>
              <a:t>, </a:t>
            </a:r>
            <a:r>
              <a:rPr lang="en-US" altLang="ko-KR" sz="1600" i="1" dirty="0" smtClean="0"/>
              <a:t>z</a:t>
            </a:r>
            <a:r>
              <a:rPr lang="en-US" altLang="ko-KR" sz="1600" i="1" baseline="-25000" dirty="0" smtClean="0"/>
              <a:t>2</a:t>
            </a:r>
            <a:r>
              <a:rPr lang="en-US" altLang="ko-KR" sz="1600" dirty="0" smtClean="0"/>
              <a:t> and </a:t>
            </a:r>
            <a:r>
              <a:rPr lang="en-US" altLang="ko-KR" sz="1600" i="1" dirty="0" smtClean="0"/>
              <a:t>z</a:t>
            </a:r>
            <a:r>
              <a:rPr lang="en-US" altLang="ko-KR" sz="1600" i="1" baseline="-25000" dirty="0" smtClean="0"/>
              <a:t>3</a:t>
            </a:r>
            <a:r>
              <a:rPr lang="en-US" altLang="ko-KR" sz="1600" baseline="-25000" dirty="0" smtClean="0"/>
              <a:t>.</a:t>
            </a:r>
            <a:endParaRPr lang="en-US" sz="1600" dirty="0"/>
          </a:p>
        </p:txBody>
      </p:sp>
      <p:sp>
        <p:nvSpPr>
          <p:cNvPr id="189" name="TextBox 188"/>
          <p:cNvSpPr txBox="1"/>
          <p:nvPr/>
        </p:nvSpPr>
        <p:spPr>
          <a:xfrm>
            <a:off x="1066800" y="5596354"/>
            <a:ext cx="7315200" cy="338554"/>
          </a:xfrm>
          <a:prstGeom prst="rect">
            <a:avLst/>
          </a:prstGeom>
          <a:noFill/>
        </p:spPr>
        <p:txBody>
          <a:bodyPr wrap="square" rtlCol="0">
            <a:spAutoFit/>
          </a:bodyPr>
          <a:lstStyle/>
          <a:p>
            <a:r>
              <a:rPr lang="en-US" sz="1600" dirty="0" smtClean="0">
                <a:sym typeface="Wingdings"/>
              </a:rPr>
              <a:t>  Positive (negative) productivity effect for exporting (domestic) firms.</a:t>
            </a:r>
            <a:endParaRPr lang="en-US" sz="1600" dirty="0"/>
          </a:p>
        </p:txBody>
      </p:sp>
      <p:sp>
        <p:nvSpPr>
          <p:cNvPr id="190" name="TextBox 189"/>
          <p:cNvSpPr txBox="1"/>
          <p:nvPr/>
        </p:nvSpPr>
        <p:spPr>
          <a:xfrm>
            <a:off x="1066800" y="5943600"/>
            <a:ext cx="7696200" cy="338554"/>
          </a:xfrm>
          <a:prstGeom prst="rect">
            <a:avLst/>
          </a:prstGeom>
          <a:noFill/>
        </p:spPr>
        <p:txBody>
          <a:bodyPr wrap="square" rtlCol="0">
            <a:spAutoFit/>
          </a:bodyPr>
          <a:lstStyle/>
          <a:p>
            <a:r>
              <a:rPr lang="en-US" sz="1600" dirty="0" smtClean="0">
                <a:sym typeface="Wingdings"/>
              </a:rPr>
              <a:t>  Within-firm income inequality falls in domestic firms, while rises in exporting firms.</a:t>
            </a:r>
            <a:endParaRPr lang="en-US" sz="1600" dirty="0"/>
          </a:p>
        </p:txBody>
      </p:sp>
    </p:spTree>
    <p:custDataLst>
      <p:tags r:id="rId2"/>
    </p:custDataLst>
    <p:extLst>
      <p:ext uri="{BB962C8B-B14F-4D97-AF65-F5344CB8AC3E}">
        <p14:creationId xmlns:p14="http://schemas.microsoft.com/office/powerpoint/2010/main" val="5436974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9"/>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9"/>
                                          </p:stCondLst>
                                        </p:cTn>
                                        <p:tgtEl>
                                          <p:spTgt spid="18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9"/>
                                          </p:stCondLst>
                                        </p:cTn>
                                        <p:tgtEl>
                                          <p:spTgt spid="18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9"/>
                                          </p:stCondLst>
                                        </p:cTn>
                                        <p:tgtEl>
                                          <p:spTgt spid="1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 grpId="0"/>
      <p:bldP spid="189" grpId="0"/>
      <p:bldP spid="19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a:solidFill>
            <a:schemeClr val="tx2"/>
          </a:solidFill>
          <a:ln>
            <a:solidFill>
              <a:schemeClr val="tx2"/>
            </a:solidFill>
          </a:ln>
        </p:spPr>
        <p:txBody>
          <a:bodyPr>
            <a:normAutofit/>
          </a:bodyPr>
          <a:lstStyle/>
          <a:p>
            <a:r>
              <a:rPr lang="en-US" sz="2800" dirty="0" smtClean="0">
                <a:solidFill>
                  <a:schemeClr val="bg1"/>
                </a:solidFill>
              </a:rPr>
              <a:t>Changes in Managerial Vision: A Rise in </a:t>
            </a:r>
            <a:r>
              <a:rPr lang="en-US" sz="2800" i="1" dirty="0" smtClean="0">
                <a:solidFill>
                  <a:schemeClr val="bg1"/>
                </a:solidFill>
              </a:rPr>
              <a:t>v</a:t>
            </a:r>
            <a:r>
              <a:rPr lang="en-US" sz="2800" i="1" baseline="-25000" dirty="0" smtClean="0">
                <a:solidFill>
                  <a:schemeClr val="bg1"/>
                </a:solidFill>
              </a:rPr>
              <a:t>D</a:t>
            </a:r>
            <a:endParaRPr lang="en-US" sz="2800" i="1" dirty="0">
              <a:solidFill>
                <a:schemeClr val="bg1"/>
              </a:solidFill>
            </a:endParaRPr>
          </a:p>
        </p:txBody>
      </p:sp>
      <p:sp>
        <p:nvSpPr>
          <p:cNvPr id="4" name="Footer Placeholder 3"/>
          <p:cNvSpPr>
            <a:spLocks noGrp="1"/>
          </p:cNvSpPr>
          <p:nvPr>
            <p:ph type="ftr" sz="quarter" idx="11"/>
          </p:nvPr>
        </p:nvSpPr>
        <p:spPr>
          <a:xfrm>
            <a:off x="457200" y="6563689"/>
            <a:ext cx="6858000" cy="294311"/>
          </a:xfrm>
        </p:spPr>
        <p:txBody>
          <a:bodyPr/>
          <a:lstStyle/>
          <a:p>
            <a:r>
              <a:rPr lang="en-US" dirty="0" smtClean="0">
                <a:solidFill>
                  <a:schemeClr val="bg1"/>
                </a:solidFill>
              </a:rPr>
              <a:t>J. Jung (RWTH Aachen and THEMA)                   “Organizational Belief, Managerial Vision, and International Trade”</a:t>
            </a:r>
            <a:endParaRPr lang="en-US" dirty="0" smtClean="0"/>
          </a:p>
        </p:txBody>
      </p:sp>
      <p:sp>
        <p:nvSpPr>
          <p:cNvPr id="5" name="Slide Number Placeholder 4"/>
          <p:cNvSpPr>
            <a:spLocks noGrp="1"/>
          </p:cNvSpPr>
          <p:nvPr>
            <p:ph type="sldNum" sz="quarter" idx="12"/>
          </p:nvPr>
        </p:nvSpPr>
        <p:spPr>
          <a:xfrm>
            <a:off x="6553200" y="6596390"/>
            <a:ext cx="2133600" cy="261610"/>
          </a:xfrm>
        </p:spPr>
        <p:txBody>
          <a:bodyPr/>
          <a:lstStyle/>
          <a:p>
            <a:r>
              <a:rPr lang="en-US" dirty="0" smtClean="0"/>
              <a:t>(</a:t>
            </a:r>
            <a:fld id="{35B70233-CFEB-4F17-AF2C-65A2BF551045}" type="slidenum">
              <a:rPr lang="en-US" smtClean="0"/>
              <a:pPr/>
              <a:t>12</a:t>
            </a:fld>
            <a:r>
              <a:rPr lang="en-US" dirty="0" smtClean="0"/>
              <a:t>/</a:t>
            </a:r>
            <a:r>
              <a:rPr lang="en-US" altLang="ko-KR" dirty="0" smtClean="0"/>
              <a:t>25</a:t>
            </a:r>
            <a:r>
              <a:rPr lang="en-US" dirty="0" smtClean="0"/>
              <a:t>)</a:t>
            </a:r>
            <a:endParaRPr lang="en-US" dirty="0"/>
          </a:p>
        </p:txBody>
      </p:sp>
      <p:sp>
        <p:nvSpPr>
          <p:cNvPr id="188" name="TextBox 187"/>
          <p:cNvSpPr txBox="1"/>
          <p:nvPr/>
        </p:nvSpPr>
        <p:spPr>
          <a:xfrm>
            <a:off x="1066800" y="5257800"/>
            <a:ext cx="7315200" cy="338554"/>
          </a:xfrm>
          <a:prstGeom prst="rect">
            <a:avLst/>
          </a:prstGeom>
          <a:noFill/>
        </p:spPr>
        <p:txBody>
          <a:bodyPr wrap="square" rtlCol="0">
            <a:spAutoFit/>
          </a:bodyPr>
          <a:lstStyle/>
          <a:p>
            <a:r>
              <a:rPr lang="en-US" sz="1600" dirty="0" smtClean="0">
                <a:sym typeface="Wingdings"/>
              </a:rPr>
              <a:t>  </a:t>
            </a:r>
            <a:r>
              <a:rPr lang="en-US" sz="1600" dirty="0" smtClean="0"/>
              <a:t>A rise in </a:t>
            </a:r>
            <a:r>
              <a:rPr lang="en-US" sz="1600" i="1" dirty="0" smtClean="0"/>
              <a:t>v</a:t>
            </a:r>
            <a:r>
              <a:rPr lang="en-US" sz="1600" i="1" baseline="-25000" dirty="0" smtClean="0"/>
              <a:t>D</a:t>
            </a:r>
            <a:r>
              <a:rPr lang="en-US" sz="1600" dirty="0" smtClean="0"/>
              <a:t> induces falls in </a:t>
            </a:r>
            <a:r>
              <a:rPr lang="en-US" sz="1600" i="1" dirty="0" smtClean="0"/>
              <a:t>w</a:t>
            </a:r>
            <a:r>
              <a:rPr lang="en-US" sz="1600" i="1" baseline="-25000" dirty="0" smtClean="0"/>
              <a:t>D</a:t>
            </a:r>
            <a:r>
              <a:rPr lang="en-US" sz="1600" dirty="0" smtClean="0"/>
              <a:t> and </a:t>
            </a:r>
            <a:r>
              <a:rPr lang="en-US" sz="1600" i="1" dirty="0" smtClean="0"/>
              <a:t>w</a:t>
            </a:r>
            <a:r>
              <a:rPr lang="en-US" sz="1600" i="1" baseline="-25000" dirty="0" smtClean="0"/>
              <a:t>E</a:t>
            </a:r>
            <a:r>
              <a:rPr lang="en-US" sz="1600" dirty="0" smtClean="0"/>
              <a:t>, and rightward shifts of </a:t>
            </a:r>
            <a:r>
              <a:rPr lang="en-US" altLang="ko-KR" sz="1600" i="1" dirty="0"/>
              <a:t>z</a:t>
            </a:r>
            <a:r>
              <a:rPr lang="en-US" altLang="ko-KR" sz="1600" i="1" baseline="-25000" dirty="0"/>
              <a:t>1</a:t>
            </a:r>
            <a:r>
              <a:rPr lang="en-US" altLang="ko-KR" sz="1600" dirty="0"/>
              <a:t>, </a:t>
            </a:r>
            <a:r>
              <a:rPr lang="en-US" altLang="ko-KR" sz="1600" i="1" dirty="0" smtClean="0"/>
              <a:t>z</a:t>
            </a:r>
            <a:r>
              <a:rPr lang="en-US" altLang="ko-KR" sz="1600" i="1" baseline="-25000" dirty="0" smtClean="0"/>
              <a:t>2</a:t>
            </a:r>
            <a:r>
              <a:rPr lang="en-US" altLang="ko-KR" sz="1600" dirty="0" smtClean="0"/>
              <a:t> and </a:t>
            </a:r>
            <a:r>
              <a:rPr lang="en-US" altLang="ko-KR" sz="1600" i="1" dirty="0" smtClean="0"/>
              <a:t>z</a:t>
            </a:r>
            <a:r>
              <a:rPr lang="en-US" altLang="ko-KR" sz="1600" i="1" baseline="-25000" dirty="0" smtClean="0"/>
              <a:t>3</a:t>
            </a:r>
            <a:r>
              <a:rPr lang="en-US" altLang="ko-KR" sz="1600" baseline="-25000" dirty="0" smtClean="0"/>
              <a:t>.</a:t>
            </a:r>
            <a:endParaRPr lang="en-US" sz="1600" dirty="0"/>
          </a:p>
        </p:txBody>
      </p:sp>
      <p:sp>
        <p:nvSpPr>
          <p:cNvPr id="189" name="TextBox 188"/>
          <p:cNvSpPr txBox="1"/>
          <p:nvPr/>
        </p:nvSpPr>
        <p:spPr>
          <a:xfrm>
            <a:off x="1066800" y="5596354"/>
            <a:ext cx="7315200" cy="338554"/>
          </a:xfrm>
          <a:prstGeom prst="rect">
            <a:avLst/>
          </a:prstGeom>
          <a:noFill/>
        </p:spPr>
        <p:txBody>
          <a:bodyPr wrap="square" rtlCol="0">
            <a:spAutoFit/>
          </a:bodyPr>
          <a:lstStyle/>
          <a:p>
            <a:r>
              <a:rPr lang="en-US" sz="1600" dirty="0" smtClean="0">
                <a:sym typeface="Wingdings"/>
              </a:rPr>
              <a:t>  Positive (negative) productivity effect for domestic (exporting) firms.</a:t>
            </a:r>
            <a:endParaRPr lang="en-US" sz="1600" dirty="0"/>
          </a:p>
        </p:txBody>
      </p:sp>
      <p:sp>
        <p:nvSpPr>
          <p:cNvPr id="190" name="TextBox 189"/>
          <p:cNvSpPr txBox="1"/>
          <p:nvPr/>
        </p:nvSpPr>
        <p:spPr>
          <a:xfrm>
            <a:off x="1066800" y="5943600"/>
            <a:ext cx="7696200" cy="338554"/>
          </a:xfrm>
          <a:prstGeom prst="rect">
            <a:avLst/>
          </a:prstGeom>
          <a:noFill/>
        </p:spPr>
        <p:txBody>
          <a:bodyPr wrap="square" rtlCol="0">
            <a:spAutoFit/>
          </a:bodyPr>
          <a:lstStyle/>
          <a:p>
            <a:r>
              <a:rPr lang="en-US" sz="1600" dirty="0" smtClean="0">
                <a:sym typeface="Wingdings"/>
              </a:rPr>
              <a:t>  Within-firm income inequality rises in domestic firms, while falls in exporting firms.</a:t>
            </a:r>
            <a:endParaRPr lang="en-US" sz="1600" dirty="0"/>
          </a:p>
        </p:txBody>
      </p:sp>
      <p:grpSp>
        <p:nvGrpSpPr>
          <p:cNvPr id="6" name="Group 5"/>
          <p:cNvGrpSpPr/>
          <p:nvPr/>
        </p:nvGrpSpPr>
        <p:grpSpPr>
          <a:xfrm>
            <a:off x="1727200" y="1143000"/>
            <a:ext cx="5466588" cy="3733800"/>
            <a:chOff x="1727200" y="1447800"/>
            <a:chExt cx="5466588" cy="3733800"/>
          </a:xfrm>
        </p:grpSpPr>
        <p:pic>
          <p:nvPicPr>
            <p:cNvPr id="4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1200" y="2214563"/>
              <a:ext cx="5181600" cy="2738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5" name="Straight Connector 44"/>
            <p:cNvCxnSpPr/>
            <p:nvPr/>
          </p:nvCxnSpPr>
          <p:spPr>
            <a:xfrm>
              <a:off x="2078736" y="1524000"/>
              <a:ext cx="0" cy="3429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2078736" y="4953000"/>
              <a:ext cx="496519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7046976" y="1524000"/>
              <a:ext cx="0" cy="3429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2078736" y="3200400"/>
              <a:ext cx="4953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3352800" y="3200400"/>
              <a:ext cx="0" cy="17526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5678424" y="3200400"/>
              <a:ext cx="0" cy="17526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95800" y="3200400"/>
              <a:ext cx="0" cy="17526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52" name="Object 51"/>
            <p:cNvGraphicFramePr>
              <a:graphicFrameLocks noChangeAspect="1"/>
            </p:cNvGraphicFramePr>
            <p:nvPr>
              <p:extLst>
                <p:ext uri="{D42A27DB-BD31-4B8C-83A1-F6EECF244321}">
                  <p14:modId xmlns:p14="http://schemas.microsoft.com/office/powerpoint/2010/main" val="978036401"/>
                </p:ext>
              </p:extLst>
            </p:nvPr>
          </p:nvGraphicFramePr>
          <p:xfrm>
            <a:off x="1727200" y="1447800"/>
            <a:ext cx="330200" cy="203200"/>
          </p:xfrm>
          <a:graphic>
            <a:graphicData uri="http://schemas.openxmlformats.org/presentationml/2006/ole">
              <mc:AlternateContent xmlns:mc="http://schemas.openxmlformats.org/markup-compatibility/2006">
                <mc:Choice xmlns:v="urn:schemas-microsoft-com:vml" Requires="v">
                  <p:oleObj spid="_x0000_s60501" name="Equation" r:id="rId6" imgW="330120" imgH="203040" progId="Equation.DSMT4">
                    <p:embed/>
                  </p:oleObj>
                </mc:Choice>
                <mc:Fallback>
                  <p:oleObj name="Equation" r:id="rId6" imgW="330120" imgH="203040" progId="Equation.DSMT4">
                    <p:embed/>
                    <p:pic>
                      <p:nvPicPr>
                        <p:cNvPr id="0" name=""/>
                        <p:cNvPicPr/>
                        <p:nvPr/>
                      </p:nvPicPr>
                      <p:blipFill>
                        <a:blip r:embed="rId7"/>
                        <a:stretch>
                          <a:fillRect/>
                        </a:stretch>
                      </p:blipFill>
                      <p:spPr>
                        <a:xfrm>
                          <a:off x="1727200" y="1447800"/>
                          <a:ext cx="330200" cy="203200"/>
                        </a:xfrm>
                        <a:prstGeom prst="rect">
                          <a:avLst/>
                        </a:prstGeom>
                      </p:spPr>
                    </p:pic>
                  </p:oleObj>
                </mc:Fallback>
              </mc:AlternateContent>
            </a:graphicData>
          </a:graphic>
        </p:graphicFrame>
        <p:graphicFrame>
          <p:nvGraphicFramePr>
            <p:cNvPr id="53" name="Object 52"/>
            <p:cNvGraphicFramePr>
              <a:graphicFrameLocks noChangeAspect="1"/>
            </p:cNvGraphicFramePr>
            <p:nvPr>
              <p:extLst>
                <p:ext uri="{D42A27DB-BD31-4B8C-83A1-F6EECF244321}">
                  <p14:modId xmlns:p14="http://schemas.microsoft.com/office/powerpoint/2010/main" val="569456992"/>
                </p:ext>
              </p:extLst>
            </p:nvPr>
          </p:nvGraphicFramePr>
          <p:xfrm>
            <a:off x="3276600" y="4953000"/>
            <a:ext cx="152400" cy="228600"/>
          </p:xfrm>
          <a:graphic>
            <a:graphicData uri="http://schemas.openxmlformats.org/presentationml/2006/ole">
              <mc:AlternateContent xmlns:mc="http://schemas.openxmlformats.org/markup-compatibility/2006">
                <mc:Choice xmlns:v="urn:schemas-microsoft-com:vml" Requires="v">
                  <p:oleObj spid="_x0000_s60502" name="Equation" r:id="rId8" imgW="152280" imgH="228600" progId="Equation.DSMT4">
                    <p:embed/>
                  </p:oleObj>
                </mc:Choice>
                <mc:Fallback>
                  <p:oleObj name="Equation" r:id="rId8" imgW="152280" imgH="228600" progId="Equation.DSMT4">
                    <p:embed/>
                    <p:pic>
                      <p:nvPicPr>
                        <p:cNvPr id="0" name=""/>
                        <p:cNvPicPr>
                          <a:picLocks noChangeAspect="1" noChangeArrowheads="1"/>
                        </p:cNvPicPr>
                        <p:nvPr/>
                      </p:nvPicPr>
                      <p:blipFill>
                        <a:blip r:embed="rId9"/>
                        <a:srcRect/>
                        <a:stretch>
                          <a:fillRect/>
                        </a:stretch>
                      </p:blipFill>
                      <p:spPr bwMode="auto">
                        <a:xfrm>
                          <a:off x="3276600" y="4953000"/>
                          <a:ext cx="15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4" name="Object 53"/>
            <p:cNvGraphicFramePr>
              <a:graphicFrameLocks noChangeAspect="1"/>
            </p:cNvGraphicFramePr>
            <p:nvPr>
              <p:extLst>
                <p:ext uri="{D42A27DB-BD31-4B8C-83A1-F6EECF244321}">
                  <p14:modId xmlns:p14="http://schemas.microsoft.com/office/powerpoint/2010/main" val="2870698974"/>
                </p:ext>
              </p:extLst>
            </p:nvPr>
          </p:nvGraphicFramePr>
          <p:xfrm>
            <a:off x="4419600" y="4953000"/>
            <a:ext cx="165100" cy="228600"/>
          </p:xfrm>
          <a:graphic>
            <a:graphicData uri="http://schemas.openxmlformats.org/presentationml/2006/ole">
              <mc:AlternateContent xmlns:mc="http://schemas.openxmlformats.org/markup-compatibility/2006">
                <mc:Choice xmlns:v="urn:schemas-microsoft-com:vml" Requires="v">
                  <p:oleObj spid="_x0000_s60503" name="Equation" r:id="rId10" imgW="164880" imgH="228600" progId="Equation.DSMT4">
                    <p:embed/>
                  </p:oleObj>
                </mc:Choice>
                <mc:Fallback>
                  <p:oleObj name="Equation" r:id="rId10" imgW="164880" imgH="228600" progId="Equation.DSMT4">
                    <p:embed/>
                    <p:pic>
                      <p:nvPicPr>
                        <p:cNvPr id="0" name=""/>
                        <p:cNvPicPr>
                          <a:picLocks noChangeAspect="1" noChangeArrowheads="1"/>
                        </p:cNvPicPr>
                        <p:nvPr/>
                      </p:nvPicPr>
                      <p:blipFill>
                        <a:blip r:embed="rId11"/>
                        <a:srcRect/>
                        <a:stretch>
                          <a:fillRect/>
                        </a:stretch>
                      </p:blipFill>
                      <p:spPr bwMode="auto">
                        <a:xfrm>
                          <a:off x="4419600" y="4953000"/>
                          <a:ext cx="1651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5" name="Object 54"/>
            <p:cNvGraphicFramePr>
              <a:graphicFrameLocks noChangeAspect="1"/>
            </p:cNvGraphicFramePr>
            <p:nvPr>
              <p:extLst>
                <p:ext uri="{D42A27DB-BD31-4B8C-83A1-F6EECF244321}">
                  <p14:modId xmlns:p14="http://schemas.microsoft.com/office/powerpoint/2010/main" val="1919931533"/>
                </p:ext>
              </p:extLst>
            </p:nvPr>
          </p:nvGraphicFramePr>
          <p:xfrm>
            <a:off x="5638800" y="4953000"/>
            <a:ext cx="152400" cy="228600"/>
          </p:xfrm>
          <a:graphic>
            <a:graphicData uri="http://schemas.openxmlformats.org/presentationml/2006/ole">
              <mc:AlternateContent xmlns:mc="http://schemas.openxmlformats.org/markup-compatibility/2006">
                <mc:Choice xmlns:v="urn:schemas-microsoft-com:vml" Requires="v">
                  <p:oleObj spid="_x0000_s60504" name="Equation" r:id="rId12" imgW="152280" imgH="228600" progId="Equation.DSMT4">
                    <p:embed/>
                  </p:oleObj>
                </mc:Choice>
                <mc:Fallback>
                  <p:oleObj name="Equation" r:id="rId12" imgW="152280" imgH="228600" progId="Equation.DSMT4">
                    <p:embed/>
                    <p:pic>
                      <p:nvPicPr>
                        <p:cNvPr id="0" name=""/>
                        <p:cNvPicPr>
                          <a:picLocks noChangeAspect="1" noChangeArrowheads="1"/>
                        </p:cNvPicPr>
                        <p:nvPr/>
                      </p:nvPicPr>
                      <p:blipFill>
                        <a:blip r:embed="rId13"/>
                        <a:srcRect/>
                        <a:stretch>
                          <a:fillRect/>
                        </a:stretch>
                      </p:blipFill>
                      <p:spPr bwMode="auto">
                        <a:xfrm>
                          <a:off x="5638800" y="4953000"/>
                          <a:ext cx="15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6" name="Object 55"/>
            <p:cNvGraphicFramePr>
              <a:graphicFrameLocks noChangeAspect="1"/>
            </p:cNvGraphicFramePr>
            <p:nvPr>
              <p:extLst>
                <p:ext uri="{D42A27DB-BD31-4B8C-83A1-F6EECF244321}">
                  <p14:modId xmlns:p14="http://schemas.microsoft.com/office/powerpoint/2010/main" val="3512658332"/>
                </p:ext>
              </p:extLst>
            </p:nvPr>
          </p:nvGraphicFramePr>
          <p:xfrm>
            <a:off x="2020824" y="4974336"/>
            <a:ext cx="127000" cy="177800"/>
          </p:xfrm>
          <a:graphic>
            <a:graphicData uri="http://schemas.openxmlformats.org/presentationml/2006/ole">
              <mc:AlternateContent xmlns:mc="http://schemas.openxmlformats.org/markup-compatibility/2006">
                <mc:Choice xmlns:v="urn:schemas-microsoft-com:vml" Requires="v">
                  <p:oleObj spid="_x0000_s60505" name="Equation" r:id="rId14" imgW="126720" imgH="177480" progId="Equation.DSMT4">
                    <p:embed/>
                  </p:oleObj>
                </mc:Choice>
                <mc:Fallback>
                  <p:oleObj name="Equation" r:id="rId14" imgW="126720" imgH="177480" progId="Equation.DSMT4">
                    <p:embed/>
                    <p:pic>
                      <p:nvPicPr>
                        <p:cNvPr id="0" name=""/>
                        <p:cNvPicPr>
                          <a:picLocks noChangeAspect="1" noChangeArrowheads="1"/>
                        </p:cNvPicPr>
                        <p:nvPr/>
                      </p:nvPicPr>
                      <p:blipFill>
                        <a:blip r:embed="rId15"/>
                        <a:srcRect/>
                        <a:stretch>
                          <a:fillRect/>
                        </a:stretch>
                      </p:blipFill>
                      <p:spPr bwMode="auto">
                        <a:xfrm>
                          <a:off x="2020824" y="4974336"/>
                          <a:ext cx="127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7" name="Object 56"/>
            <p:cNvGraphicFramePr>
              <a:graphicFrameLocks noChangeAspect="1"/>
            </p:cNvGraphicFramePr>
            <p:nvPr>
              <p:extLst>
                <p:ext uri="{D42A27DB-BD31-4B8C-83A1-F6EECF244321}">
                  <p14:modId xmlns:p14="http://schemas.microsoft.com/office/powerpoint/2010/main" val="893718660"/>
                </p:ext>
              </p:extLst>
            </p:nvPr>
          </p:nvGraphicFramePr>
          <p:xfrm>
            <a:off x="7010400" y="4974336"/>
            <a:ext cx="88900" cy="165100"/>
          </p:xfrm>
          <a:graphic>
            <a:graphicData uri="http://schemas.openxmlformats.org/presentationml/2006/ole">
              <mc:AlternateContent xmlns:mc="http://schemas.openxmlformats.org/markup-compatibility/2006">
                <mc:Choice xmlns:v="urn:schemas-microsoft-com:vml" Requires="v">
                  <p:oleObj spid="_x0000_s60506" name="Equation" r:id="rId16" imgW="88560" imgH="164880" progId="Equation.DSMT4">
                    <p:embed/>
                  </p:oleObj>
                </mc:Choice>
                <mc:Fallback>
                  <p:oleObj name="Equation" r:id="rId16" imgW="88560" imgH="164880" progId="Equation.DSMT4">
                    <p:embed/>
                    <p:pic>
                      <p:nvPicPr>
                        <p:cNvPr id="0" name=""/>
                        <p:cNvPicPr>
                          <a:picLocks noChangeAspect="1" noChangeArrowheads="1"/>
                        </p:cNvPicPr>
                        <p:nvPr/>
                      </p:nvPicPr>
                      <p:blipFill>
                        <a:blip r:embed="rId17"/>
                        <a:srcRect/>
                        <a:stretch>
                          <a:fillRect/>
                        </a:stretch>
                      </p:blipFill>
                      <p:spPr bwMode="auto">
                        <a:xfrm>
                          <a:off x="7010400" y="4974336"/>
                          <a:ext cx="889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8" name="Object 57"/>
            <p:cNvGraphicFramePr>
              <a:graphicFrameLocks noChangeAspect="1"/>
            </p:cNvGraphicFramePr>
            <p:nvPr>
              <p:extLst>
                <p:ext uri="{D42A27DB-BD31-4B8C-83A1-F6EECF244321}">
                  <p14:modId xmlns:p14="http://schemas.microsoft.com/office/powerpoint/2010/main" val="1179021965"/>
                </p:ext>
              </p:extLst>
            </p:nvPr>
          </p:nvGraphicFramePr>
          <p:xfrm>
            <a:off x="1938528" y="3124200"/>
            <a:ext cx="88900" cy="165100"/>
          </p:xfrm>
          <a:graphic>
            <a:graphicData uri="http://schemas.openxmlformats.org/presentationml/2006/ole">
              <mc:AlternateContent xmlns:mc="http://schemas.openxmlformats.org/markup-compatibility/2006">
                <mc:Choice xmlns:v="urn:schemas-microsoft-com:vml" Requires="v">
                  <p:oleObj spid="_x0000_s60507" name="Equation" r:id="rId18" imgW="88560" imgH="164880" progId="Equation.DSMT4">
                    <p:embed/>
                  </p:oleObj>
                </mc:Choice>
                <mc:Fallback>
                  <p:oleObj name="Equation" r:id="rId18" imgW="88560" imgH="164880" progId="Equation.DSMT4">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938528" y="3124200"/>
                          <a:ext cx="889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9" name="Object 58"/>
            <p:cNvGraphicFramePr>
              <a:graphicFrameLocks noChangeAspect="1"/>
            </p:cNvGraphicFramePr>
            <p:nvPr>
              <p:extLst>
                <p:ext uri="{D42A27DB-BD31-4B8C-83A1-F6EECF244321}">
                  <p14:modId xmlns:p14="http://schemas.microsoft.com/office/powerpoint/2010/main" val="3677380121"/>
                </p:ext>
              </p:extLst>
            </p:nvPr>
          </p:nvGraphicFramePr>
          <p:xfrm>
            <a:off x="7104888" y="3124200"/>
            <a:ext cx="88900" cy="165100"/>
          </p:xfrm>
          <a:graphic>
            <a:graphicData uri="http://schemas.openxmlformats.org/presentationml/2006/ole">
              <mc:AlternateContent xmlns:mc="http://schemas.openxmlformats.org/markup-compatibility/2006">
                <mc:Choice xmlns:v="urn:schemas-microsoft-com:vml" Requires="v">
                  <p:oleObj spid="_x0000_s60508" name="Equation" r:id="rId20" imgW="88707" imgH="164742" progId="Equation.DSMT4">
                    <p:embed/>
                  </p:oleObj>
                </mc:Choice>
                <mc:Fallback>
                  <p:oleObj name="Equation" r:id="rId20" imgW="88707" imgH="164742" progId="Equation.DSMT4">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104888" y="3124200"/>
                          <a:ext cx="889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0" name="Object 59"/>
            <p:cNvGraphicFramePr>
              <a:graphicFrameLocks noChangeAspect="1"/>
            </p:cNvGraphicFramePr>
            <p:nvPr>
              <p:extLst>
                <p:ext uri="{D42A27DB-BD31-4B8C-83A1-F6EECF244321}">
                  <p14:modId xmlns:p14="http://schemas.microsoft.com/office/powerpoint/2010/main" val="20609144"/>
                </p:ext>
              </p:extLst>
            </p:nvPr>
          </p:nvGraphicFramePr>
          <p:xfrm>
            <a:off x="6629400" y="2133600"/>
            <a:ext cx="406400" cy="228600"/>
          </p:xfrm>
          <a:graphic>
            <a:graphicData uri="http://schemas.openxmlformats.org/presentationml/2006/ole">
              <mc:AlternateContent xmlns:mc="http://schemas.openxmlformats.org/markup-compatibility/2006">
                <mc:Choice xmlns:v="urn:schemas-microsoft-com:vml" Requires="v">
                  <p:oleObj spid="_x0000_s60509" name="Equation" r:id="rId21" imgW="406080" imgH="228600" progId="Equation.DSMT4">
                    <p:embed/>
                  </p:oleObj>
                </mc:Choice>
                <mc:Fallback>
                  <p:oleObj name="Equation" r:id="rId21" imgW="406080" imgH="228600" progId="Equation.DSMT4">
                    <p:embed/>
                    <p:pic>
                      <p:nvPicPr>
                        <p:cNvPr id="0" name=""/>
                        <p:cNvPicPr>
                          <a:picLocks noChangeAspect="1" noChangeArrowheads="1"/>
                        </p:cNvPicPr>
                        <p:nvPr/>
                      </p:nvPicPr>
                      <p:blipFill>
                        <a:blip r:embed="rId22"/>
                        <a:srcRect/>
                        <a:stretch>
                          <a:fillRect/>
                        </a:stretch>
                      </p:blipFill>
                      <p:spPr bwMode="auto">
                        <a:xfrm>
                          <a:off x="6629400" y="2133600"/>
                          <a:ext cx="406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1" name="Object 60"/>
            <p:cNvGraphicFramePr>
              <a:graphicFrameLocks noChangeAspect="1"/>
            </p:cNvGraphicFramePr>
            <p:nvPr>
              <p:extLst>
                <p:ext uri="{D42A27DB-BD31-4B8C-83A1-F6EECF244321}">
                  <p14:modId xmlns:p14="http://schemas.microsoft.com/office/powerpoint/2010/main" val="4148124826"/>
                </p:ext>
              </p:extLst>
            </p:nvPr>
          </p:nvGraphicFramePr>
          <p:xfrm>
            <a:off x="2286000" y="2133600"/>
            <a:ext cx="406400" cy="228600"/>
          </p:xfrm>
          <a:graphic>
            <a:graphicData uri="http://schemas.openxmlformats.org/presentationml/2006/ole">
              <mc:AlternateContent xmlns:mc="http://schemas.openxmlformats.org/markup-compatibility/2006">
                <mc:Choice xmlns:v="urn:schemas-microsoft-com:vml" Requires="v">
                  <p:oleObj spid="_x0000_s60510" name="Equation" r:id="rId23" imgW="406080" imgH="228600" progId="Equation.DSMT4">
                    <p:embed/>
                  </p:oleObj>
                </mc:Choice>
                <mc:Fallback>
                  <p:oleObj name="Equation" r:id="rId23" imgW="406080" imgH="228600" progId="Equation.DSMT4">
                    <p:embed/>
                    <p:pic>
                      <p:nvPicPr>
                        <p:cNvPr id="0" name=""/>
                        <p:cNvPicPr>
                          <a:picLocks noChangeAspect="1" noChangeArrowheads="1"/>
                        </p:cNvPicPr>
                        <p:nvPr/>
                      </p:nvPicPr>
                      <p:blipFill>
                        <a:blip r:embed="rId24"/>
                        <a:srcRect/>
                        <a:stretch>
                          <a:fillRect/>
                        </a:stretch>
                      </p:blipFill>
                      <p:spPr bwMode="auto">
                        <a:xfrm>
                          <a:off x="2286000" y="2133600"/>
                          <a:ext cx="406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2" name="Freeform 61"/>
            <p:cNvSpPr/>
            <p:nvPr/>
          </p:nvSpPr>
          <p:spPr>
            <a:xfrm>
              <a:off x="2080260" y="2148840"/>
              <a:ext cx="4960620" cy="2586037"/>
            </a:xfrm>
            <a:custGeom>
              <a:avLst/>
              <a:gdLst>
                <a:gd name="connsiteX0" fmla="*/ 4968240 w 4968240"/>
                <a:gd name="connsiteY0" fmla="*/ 1950720 h 1950720"/>
                <a:gd name="connsiteX1" fmla="*/ 3649980 w 4968240"/>
                <a:gd name="connsiteY1" fmla="*/ 1623060 h 1950720"/>
                <a:gd name="connsiteX2" fmla="*/ 1653540 w 4968240"/>
                <a:gd name="connsiteY2" fmla="*/ 822960 h 1950720"/>
                <a:gd name="connsiteX3" fmla="*/ 0 w 4968240"/>
                <a:gd name="connsiteY3" fmla="*/ 0 h 1950720"/>
              </a:gdLst>
              <a:ahLst/>
              <a:cxnLst>
                <a:cxn ang="0">
                  <a:pos x="connsiteX0" y="connsiteY0"/>
                </a:cxn>
                <a:cxn ang="0">
                  <a:pos x="connsiteX1" y="connsiteY1"/>
                </a:cxn>
                <a:cxn ang="0">
                  <a:pos x="connsiteX2" y="connsiteY2"/>
                </a:cxn>
                <a:cxn ang="0">
                  <a:pos x="connsiteX3" y="connsiteY3"/>
                </a:cxn>
              </a:cxnLst>
              <a:rect l="l" t="t" r="r" b="b"/>
              <a:pathLst>
                <a:path w="4968240" h="1950720">
                  <a:moveTo>
                    <a:pt x="4968240" y="1950720"/>
                  </a:moveTo>
                  <a:cubicBezTo>
                    <a:pt x="4585335" y="1880870"/>
                    <a:pt x="4202430" y="1811020"/>
                    <a:pt x="3649980" y="1623060"/>
                  </a:cubicBezTo>
                  <a:cubicBezTo>
                    <a:pt x="3097530" y="1435100"/>
                    <a:pt x="2261870" y="1093470"/>
                    <a:pt x="1653540" y="822960"/>
                  </a:cubicBezTo>
                  <a:cubicBezTo>
                    <a:pt x="1045210" y="552450"/>
                    <a:pt x="522605" y="276225"/>
                    <a:pt x="0" y="0"/>
                  </a:cubicBezTo>
                </a:path>
              </a:pathLst>
            </a:cu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Freeform 62"/>
            <p:cNvSpPr/>
            <p:nvPr/>
          </p:nvSpPr>
          <p:spPr>
            <a:xfrm>
              <a:off x="2078736" y="2590800"/>
              <a:ext cx="4968240" cy="2186940"/>
            </a:xfrm>
            <a:custGeom>
              <a:avLst/>
              <a:gdLst>
                <a:gd name="connsiteX0" fmla="*/ 0 w 4960620"/>
                <a:gd name="connsiteY0" fmla="*/ 2339340 h 2339340"/>
                <a:gd name="connsiteX1" fmla="*/ 1150620 w 4960620"/>
                <a:gd name="connsiteY1" fmla="*/ 2004060 h 2339340"/>
                <a:gd name="connsiteX2" fmla="*/ 2476500 w 4960620"/>
                <a:gd name="connsiteY2" fmla="*/ 1455420 h 2339340"/>
                <a:gd name="connsiteX3" fmla="*/ 3710940 w 4960620"/>
                <a:gd name="connsiteY3" fmla="*/ 792480 h 2339340"/>
                <a:gd name="connsiteX4" fmla="*/ 4960620 w 4960620"/>
                <a:gd name="connsiteY4" fmla="*/ 0 h 23393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0620" h="2339340">
                  <a:moveTo>
                    <a:pt x="0" y="2339340"/>
                  </a:moveTo>
                  <a:cubicBezTo>
                    <a:pt x="368935" y="2245360"/>
                    <a:pt x="737870" y="2151380"/>
                    <a:pt x="1150620" y="2004060"/>
                  </a:cubicBezTo>
                  <a:cubicBezTo>
                    <a:pt x="1563370" y="1856740"/>
                    <a:pt x="2049780" y="1657350"/>
                    <a:pt x="2476500" y="1455420"/>
                  </a:cubicBezTo>
                  <a:cubicBezTo>
                    <a:pt x="2903220" y="1253490"/>
                    <a:pt x="3296920" y="1035050"/>
                    <a:pt x="3710940" y="792480"/>
                  </a:cubicBezTo>
                  <a:cubicBezTo>
                    <a:pt x="4124960" y="549910"/>
                    <a:pt x="4542790" y="274955"/>
                    <a:pt x="4960620" y="0"/>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Freeform 63"/>
            <p:cNvSpPr/>
            <p:nvPr/>
          </p:nvSpPr>
          <p:spPr>
            <a:xfrm>
              <a:off x="2080260" y="2141220"/>
              <a:ext cx="1592580" cy="1059180"/>
            </a:xfrm>
            <a:custGeom>
              <a:avLst/>
              <a:gdLst>
                <a:gd name="connsiteX0" fmla="*/ 0 w 1592580"/>
                <a:gd name="connsiteY0" fmla="*/ 0 h 1059180"/>
                <a:gd name="connsiteX1" fmla="*/ 1036320 w 1592580"/>
                <a:gd name="connsiteY1" fmla="*/ 723900 h 1059180"/>
                <a:gd name="connsiteX2" fmla="*/ 1592580 w 1592580"/>
                <a:gd name="connsiteY2" fmla="*/ 1059180 h 1059180"/>
              </a:gdLst>
              <a:ahLst/>
              <a:cxnLst>
                <a:cxn ang="0">
                  <a:pos x="connsiteX0" y="connsiteY0"/>
                </a:cxn>
                <a:cxn ang="0">
                  <a:pos x="connsiteX1" y="connsiteY1"/>
                </a:cxn>
                <a:cxn ang="0">
                  <a:pos x="connsiteX2" y="connsiteY2"/>
                </a:cxn>
              </a:cxnLst>
              <a:rect l="l" t="t" r="r" b="b"/>
              <a:pathLst>
                <a:path w="1592580" h="1059180">
                  <a:moveTo>
                    <a:pt x="0" y="0"/>
                  </a:moveTo>
                  <a:cubicBezTo>
                    <a:pt x="385445" y="273685"/>
                    <a:pt x="770890" y="547370"/>
                    <a:pt x="1036320" y="723900"/>
                  </a:cubicBezTo>
                  <a:cubicBezTo>
                    <a:pt x="1301750" y="900430"/>
                    <a:pt x="1447165" y="979805"/>
                    <a:pt x="1592580" y="1059180"/>
                  </a:cubicBezTo>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Freeform 64"/>
            <p:cNvSpPr/>
            <p:nvPr/>
          </p:nvSpPr>
          <p:spPr>
            <a:xfrm>
              <a:off x="6042660" y="2583180"/>
              <a:ext cx="1005840" cy="617220"/>
            </a:xfrm>
            <a:custGeom>
              <a:avLst/>
              <a:gdLst>
                <a:gd name="connsiteX0" fmla="*/ 1005840 w 1005840"/>
                <a:gd name="connsiteY0" fmla="*/ 0 h 617220"/>
                <a:gd name="connsiteX1" fmla="*/ 0 w 1005840"/>
                <a:gd name="connsiteY1" fmla="*/ 617220 h 617220"/>
              </a:gdLst>
              <a:ahLst/>
              <a:cxnLst>
                <a:cxn ang="0">
                  <a:pos x="connsiteX0" y="connsiteY0"/>
                </a:cxn>
                <a:cxn ang="0">
                  <a:pos x="connsiteX1" y="connsiteY1"/>
                </a:cxn>
              </a:cxnLst>
              <a:rect l="l" t="t" r="r" b="b"/>
              <a:pathLst>
                <a:path w="1005840" h="617220">
                  <a:moveTo>
                    <a:pt x="1005840" y="0"/>
                  </a:moveTo>
                  <a:lnTo>
                    <a:pt x="0" y="617220"/>
                  </a:lnTo>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6" name="Straight Connector 65"/>
            <p:cNvCxnSpPr>
              <a:stCxn id="64" idx="2"/>
              <a:endCxn id="65" idx="1"/>
            </p:cNvCxnSpPr>
            <p:nvPr/>
          </p:nvCxnSpPr>
          <p:spPr>
            <a:xfrm>
              <a:off x="3672840" y="3200400"/>
              <a:ext cx="236982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3666744" y="3200400"/>
              <a:ext cx="0" cy="17526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6035040" y="3200400"/>
              <a:ext cx="0" cy="17526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4953000" y="3200400"/>
              <a:ext cx="0" cy="17526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7161022" y="4648200"/>
              <a:ext cx="1778" cy="210312"/>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V="1">
              <a:off x="1981200" y="2057400"/>
              <a:ext cx="0" cy="3810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a:off x="7162800" y="2247900"/>
              <a:ext cx="0" cy="33528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a:off x="3355848" y="4876800"/>
              <a:ext cx="301752"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a:off x="4495800" y="4876800"/>
              <a:ext cx="457200"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a:off x="5718048" y="4876800"/>
              <a:ext cx="301752"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76" name="Object 75"/>
            <p:cNvGraphicFramePr>
              <a:graphicFrameLocks noChangeAspect="1"/>
            </p:cNvGraphicFramePr>
            <p:nvPr>
              <p:extLst>
                <p:ext uri="{D42A27DB-BD31-4B8C-83A1-F6EECF244321}">
                  <p14:modId xmlns:p14="http://schemas.microsoft.com/office/powerpoint/2010/main" val="912549792"/>
                </p:ext>
              </p:extLst>
            </p:nvPr>
          </p:nvGraphicFramePr>
          <p:xfrm>
            <a:off x="3611563" y="4953000"/>
            <a:ext cx="152400" cy="228600"/>
          </p:xfrm>
          <a:graphic>
            <a:graphicData uri="http://schemas.openxmlformats.org/presentationml/2006/ole">
              <mc:AlternateContent xmlns:mc="http://schemas.openxmlformats.org/markup-compatibility/2006">
                <mc:Choice xmlns:v="urn:schemas-microsoft-com:vml" Requires="v">
                  <p:oleObj spid="_x0000_s60511" name="Equation" r:id="rId25" imgW="152334" imgH="228501" progId="Equation.DSMT4">
                    <p:embed/>
                  </p:oleObj>
                </mc:Choice>
                <mc:Fallback>
                  <p:oleObj name="Equation" r:id="rId25" imgW="152334" imgH="228501" progId="Equation.DSMT4">
                    <p:embed/>
                    <p:pic>
                      <p:nvPicPr>
                        <p:cNvPr id="0" name=""/>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611563" y="4953000"/>
                          <a:ext cx="15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7" name="Object 76"/>
            <p:cNvGraphicFramePr>
              <a:graphicFrameLocks noChangeAspect="1"/>
            </p:cNvGraphicFramePr>
            <p:nvPr>
              <p:extLst>
                <p:ext uri="{D42A27DB-BD31-4B8C-83A1-F6EECF244321}">
                  <p14:modId xmlns:p14="http://schemas.microsoft.com/office/powerpoint/2010/main" val="3731020860"/>
                </p:ext>
              </p:extLst>
            </p:nvPr>
          </p:nvGraphicFramePr>
          <p:xfrm>
            <a:off x="4864100" y="4953000"/>
            <a:ext cx="165100" cy="228600"/>
          </p:xfrm>
          <a:graphic>
            <a:graphicData uri="http://schemas.openxmlformats.org/presentationml/2006/ole">
              <mc:AlternateContent xmlns:mc="http://schemas.openxmlformats.org/markup-compatibility/2006">
                <mc:Choice xmlns:v="urn:schemas-microsoft-com:vml" Requires="v">
                  <p:oleObj spid="_x0000_s60512" name="Equation" r:id="rId27" imgW="165028" imgH="228501" progId="Equation.DSMT4">
                    <p:embed/>
                  </p:oleObj>
                </mc:Choice>
                <mc:Fallback>
                  <p:oleObj name="Equation" r:id="rId27" imgW="165028" imgH="228501" progId="Equation.DSMT4">
                    <p:embed/>
                    <p:pic>
                      <p:nvPicPr>
                        <p:cNvPr id="0" name=""/>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4864100" y="4953000"/>
                          <a:ext cx="1651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8" name="Object 77"/>
            <p:cNvGraphicFramePr>
              <a:graphicFrameLocks noChangeAspect="1"/>
            </p:cNvGraphicFramePr>
            <p:nvPr>
              <p:extLst>
                <p:ext uri="{D42A27DB-BD31-4B8C-83A1-F6EECF244321}">
                  <p14:modId xmlns:p14="http://schemas.microsoft.com/office/powerpoint/2010/main" val="538266141"/>
                </p:ext>
              </p:extLst>
            </p:nvPr>
          </p:nvGraphicFramePr>
          <p:xfrm>
            <a:off x="5943600" y="4953000"/>
            <a:ext cx="152400" cy="228600"/>
          </p:xfrm>
          <a:graphic>
            <a:graphicData uri="http://schemas.openxmlformats.org/presentationml/2006/ole">
              <mc:AlternateContent xmlns:mc="http://schemas.openxmlformats.org/markup-compatibility/2006">
                <mc:Choice xmlns:v="urn:schemas-microsoft-com:vml" Requires="v">
                  <p:oleObj spid="_x0000_s60513" name="Equation" r:id="rId29" imgW="152334" imgH="228501" progId="Equation.DSMT4">
                    <p:embed/>
                  </p:oleObj>
                </mc:Choice>
                <mc:Fallback>
                  <p:oleObj name="Equation" r:id="rId29" imgW="152334" imgH="228501" progId="Equation.DSMT4">
                    <p:embed/>
                    <p:pic>
                      <p:nvPicPr>
                        <p:cNvPr id="0" name=""/>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5943600" y="4953000"/>
                          <a:ext cx="15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Tree>
    <p:custDataLst>
      <p:tags r:id="rId2"/>
    </p:custDataLst>
    <p:extLst>
      <p:ext uri="{BB962C8B-B14F-4D97-AF65-F5344CB8AC3E}">
        <p14:creationId xmlns:p14="http://schemas.microsoft.com/office/powerpoint/2010/main" val="41880975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9"/>
                                          </p:stCondLst>
                                        </p:cTn>
                                        <p:tgtEl>
                                          <p:spTgt spid="18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9"/>
                                          </p:stCondLst>
                                        </p:cTn>
                                        <p:tgtEl>
                                          <p:spTgt spid="18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9"/>
                                          </p:stCondLst>
                                        </p:cTn>
                                        <p:tgtEl>
                                          <p:spTgt spid="19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 grpId="0"/>
      <p:bldP spid="189" grpId="0"/>
      <p:bldP spid="19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a:solidFill>
            <a:schemeClr val="tx2"/>
          </a:solidFill>
          <a:ln>
            <a:solidFill>
              <a:schemeClr val="tx2"/>
            </a:solidFill>
          </a:ln>
        </p:spPr>
        <p:txBody>
          <a:bodyPr>
            <a:normAutofit/>
          </a:bodyPr>
          <a:lstStyle/>
          <a:p>
            <a:r>
              <a:rPr lang="en-US" sz="2800" dirty="0" smtClean="0">
                <a:solidFill>
                  <a:schemeClr val="bg1"/>
                </a:solidFill>
              </a:rPr>
              <a:t>(2) Extended Model </a:t>
            </a:r>
            <a:endParaRPr lang="en-US" sz="2800" dirty="0">
              <a:solidFill>
                <a:schemeClr val="bg1"/>
              </a:solidFill>
            </a:endParaRPr>
          </a:p>
        </p:txBody>
      </p:sp>
      <p:sp>
        <p:nvSpPr>
          <p:cNvPr id="4" name="Footer Placeholder 3"/>
          <p:cNvSpPr>
            <a:spLocks noGrp="1"/>
          </p:cNvSpPr>
          <p:nvPr>
            <p:ph type="ftr" sz="quarter" idx="11"/>
          </p:nvPr>
        </p:nvSpPr>
        <p:spPr>
          <a:xfrm>
            <a:off x="457200" y="6563689"/>
            <a:ext cx="6858000" cy="294311"/>
          </a:xfrm>
        </p:spPr>
        <p:txBody>
          <a:bodyPr/>
          <a:lstStyle/>
          <a:p>
            <a:r>
              <a:rPr lang="en-US" dirty="0" smtClean="0">
                <a:solidFill>
                  <a:schemeClr val="bg1"/>
                </a:solidFill>
              </a:rPr>
              <a:t>J. Jung (RWTH Aachen and THEMA)                   “Organizational Belief, Managerial Vision, and International Trade”</a:t>
            </a:r>
            <a:endParaRPr lang="en-US" dirty="0" smtClean="0"/>
          </a:p>
        </p:txBody>
      </p:sp>
      <p:sp>
        <p:nvSpPr>
          <p:cNvPr id="5" name="Slide Number Placeholder 4"/>
          <p:cNvSpPr>
            <a:spLocks noGrp="1"/>
          </p:cNvSpPr>
          <p:nvPr>
            <p:ph type="sldNum" sz="quarter" idx="12"/>
          </p:nvPr>
        </p:nvSpPr>
        <p:spPr>
          <a:xfrm>
            <a:off x="6553200" y="6596390"/>
            <a:ext cx="2133600" cy="261610"/>
          </a:xfrm>
        </p:spPr>
        <p:txBody>
          <a:bodyPr/>
          <a:lstStyle/>
          <a:p>
            <a:r>
              <a:rPr lang="en-US" dirty="0" smtClean="0"/>
              <a:t>(</a:t>
            </a:r>
            <a:fld id="{35B70233-CFEB-4F17-AF2C-65A2BF551045}" type="slidenum">
              <a:rPr lang="en-US" smtClean="0"/>
              <a:pPr/>
              <a:t>13</a:t>
            </a:fld>
            <a:r>
              <a:rPr lang="en-US" dirty="0" smtClean="0"/>
              <a:t>/</a:t>
            </a:r>
            <a:r>
              <a:rPr lang="en-US" altLang="ko-KR" dirty="0" smtClean="0"/>
              <a:t>25</a:t>
            </a:r>
            <a:r>
              <a:rPr lang="en-US" dirty="0" smtClean="0"/>
              <a:t>)</a:t>
            </a:r>
            <a:endParaRPr lang="en-US" dirty="0"/>
          </a:p>
        </p:txBody>
      </p:sp>
      <p:sp>
        <p:nvSpPr>
          <p:cNvPr id="43" name="Content Placeholder 2"/>
          <p:cNvSpPr>
            <a:spLocks noGrp="1"/>
          </p:cNvSpPr>
          <p:nvPr>
            <p:ph idx="1"/>
          </p:nvPr>
        </p:nvSpPr>
        <p:spPr>
          <a:xfrm>
            <a:off x="457200" y="990600"/>
            <a:ext cx="8229600" cy="5334000"/>
          </a:xfrm>
        </p:spPr>
        <p:txBody>
          <a:bodyPr>
            <a:normAutofit/>
          </a:bodyPr>
          <a:lstStyle/>
          <a:p>
            <a:pPr>
              <a:spcBef>
                <a:spcPts val="0"/>
              </a:spcBef>
              <a:spcAft>
                <a:spcPts val="1200"/>
              </a:spcAft>
            </a:pPr>
            <a:endParaRPr lang="en-US" altLang="ko-KR" sz="2000" dirty="0" smtClean="0"/>
          </a:p>
          <a:p>
            <a:pPr>
              <a:spcBef>
                <a:spcPts val="600"/>
              </a:spcBef>
              <a:spcAft>
                <a:spcPts val="1200"/>
              </a:spcAft>
            </a:pPr>
            <a:r>
              <a:rPr lang="en-US" altLang="ko-KR" sz="2000" dirty="0" smtClean="0"/>
              <a:t>Optimal effort level and output of a worker </a:t>
            </a:r>
            <a:r>
              <a:rPr lang="en-US" altLang="ko-KR" sz="2000" i="1" dirty="0" smtClean="0"/>
              <a:t>z</a:t>
            </a:r>
            <a:r>
              <a:rPr lang="en-US" altLang="ko-KR" sz="2000" dirty="0" smtClean="0"/>
              <a:t> :</a:t>
            </a:r>
          </a:p>
          <a:p>
            <a:pPr>
              <a:spcBef>
                <a:spcPts val="0"/>
              </a:spcBef>
              <a:spcAft>
                <a:spcPts val="1200"/>
              </a:spcAft>
            </a:pPr>
            <a:endParaRPr lang="en-US" altLang="ko-KR" sz="2000" dirty="0" smtClean="0"/>
          </a:p>
          <a:p>
            <a:pPr>
              <a:spcBef>
                <a:spcPts val="0"/>
              </a:spcBef>
              <a:spcAft>
                <a:spcPts val="1200"/>
              </a:spcAft>
            </a:pPr>
            <a:endParaRPr lang="en-US" altLang="ko-KR" sz="2000" dirty="0"/>
          </a:p>
          <a:p>
            <a:pPr>
              <a:spcBef>
                <a:spcPts val="0"/>
              </a:spcBef>
              <a:spcAft>
                <a:spcPts val="1200"/>
              </a:spcAft>
            </a:pPr>
            <a:r>
              <a:rPr lang="en-US" altLang="ko-KR" sz="2000" dirty="0" smtClean="0"/>
              <a:t>Competitive wage of a worker </a:t>
            </a:r>
            <a:r>
              <a:rPr lang="en-US" altLang="ko-KR" sz="2000" i="1" dirty="0" smtClean="0"/>
              <a:t>z</a:t>
            </a:r>
            <a:r>
              <a:rPr lang="en-US" altLang="ko-KR" sz="2000" dirty="0" smtClean="0"/>
              <a:t> net of learning costs  </a:t>
            </a:r>
            <a:r>
              <a:rPr lang="en-US" altLang="ko-KR" sz="2000" i="1" dirty="0" smtClean="0"/>
              <a:t>c</a:t>
            </a:r>
            <a:r>
              <a:rPr lang="en-US" altLang="ko-KR" sz="2000" i="1" baseline="-25000" dirty="0" smtClean="0"/>
              <a:t>s </a:t>
            </a:r>
            <a:r>
              <a:rPr lang="en-US" altLang="ko-KR" sz="2000" i="1" dirty="0"/>
              <a:t>, s∈{D,E}</a:t>
            </a:r>
            <a:r>
              <a:rPr lang="en-US" altLang="ko-KR" sz="2000" dirty="0" smtClean="0"/>
              <a:t> :</a:t>
            </a:r>
          </a:p>
          <a:p>
            <a:pPr>
              <a:spcBef>
                <a:spcPts val="0"/>
              </a:spcBef>
              <a:spcAft>
                <a:spcPts val="1200"/>
              </a:spcAft>
            </a:pPr>
            <a:endParaRPr lang="en-US" altLang="ko-KR" sz="2000" dirty="0" smtClean="0"/>
          </a:p>
          <a:p>
            <a:pPr>
              <a:spcBef>
                <a:spcPts val="0"/>
              </a:spcBef>
              <a:spcAft>
                <a:spcPts val="1200"/>
              </a:spcAft>
            </a:pPr>
            <a:endParaRPr lang="en-US" altLang="ko-KR" sz="2000" dirty="0"/>
          </a:p>
          <a:p>
            <a:pPr marL="0" indent="0">
              <a:spcBef>
                <a:spcPts val="0"/>
              </a:spcBef>
              <a:spcAft>
                <a:spcPts val="1200"/>
              </a:spcAft>
              <a:buNone/>
            </a:pPr>
            <a:endParaRPr lang="en-US" altLang="ko-KR" sz="2000" dirty="0"/>
          </a:p>
          <a:p>
            <a:pPr>
              <a:spcBef>
                <a:spcPts val="0"/>
              </a:spcBef>
              <a:spcAft>
                <a:spcPts val="1200"/>
              </a:spcAft>
            </a:pPr>
            <a:r>
              <a:rPr lang="en-US" altLang="ko-KR" sz="2000" dirty="0"/>
              <a:t>Choosing </a:t>
            </a:r>
            <a:r>
              <a:rPr lang="en-US" altLang="ko-KR" sz="2000" i="1" dirty="0"/>
              <a:t>w</a:t>
            </a:r>
            <a:r>
              <a:rPr lang="en-US" altLang="ko-KR" sz="2000" dirty="0"/>
              <a:t> as our numeraire, </a:t>
            </a:r>
            <a:r>
              <a:rPr lang="en-US" altLang="ko-KR" sz="2000" dirty="0" smtClean="0"/>
              <a:t>no-arbitrage conditions for the threshold workers:</a:t>
            </a:r>
            <a:endParaRPr lang="en-US" altLang="ko-KR" sz="1600" dirty="0"/>
          </a:p>
        </p:txBody>
      </p:sp>
      <p:graphicFrame>
        <p:nvGraphicFramePr>
          <p:cNvPr id="80" name="Object 79"/>
          <p:cNvGraphicFramePr>
            <a:graphicFrameLocks noChangeAspect="1"/>
          </p:cNvGraphicFramePr>
          <p:nvPr>
            <p:extLst>
              <p:ext uri="{D42A27DB-BD31-4B8C-83A1-F6EECF244321}">
                <p14:modId xmlns:p14="http://schemas.microsoft.com/office/powerpoint/2010/main" val="2488895212"/>
              </p:ext>
            </p:extLst>
          </p:nvPr>
        </p:nvGraphicFramePr>
        <p:xfrm>
          <a:off x="3276600" y="838200"/>
          <a:ext cx="2705100" cy="438150"/>
        </p:xfrm>
        <a:graphic>
          <a:graphicData uri="http://schemas.openxmlformats.org/presentationml/2006/ole">
            <mc:AlternateContent xmlns:mc="http://schemas.openxmlformats.org/markup-compatibility/2006">
              <mc:Choice xmlns:v="urn:schemas-microsoft-com:vml" Requires="v">
                <p:oleObj spid="_x0000_s30228" name="Equation" r:id="rId5" imgW="1803400" imgH="292100" progId="Equation.DSMT4">
                  <p:embed/>
                </p:oleObj>
              </mc:Choice>
              <mc:Fallback>
                <p:oleObj name="Equation" r:id="rId5" imgW="1803400" imgH="292100" progId="Equation.DSMT4">
                  <p:embed/>
                  <p:pic>
                    <p:nvPicPr>
                      <p:cNvPr id="0" name=""/>
                      <p:cNvPicPr/>
                      <p:nvPr/>
                    </p:nvPicPr>
                    <p:blipFill>
                      <a:blip r:embed="rId6"/>
                      <a:stretch>
                        <a:fillRect/>
                      </a:stretch>
                    </p:blipFill>
                    <p:spPr>
                      <a:xfrm>
                        <a:off x="3276600" y="838200"/>
                        <a:ext cx="2705100" cy="438150"/>
                      </a:xfrm>
                      <a:prstGeom prst="rect">
                        <a:avLst/>
                      </a:prstGeom>
                    </p:spPr>
                  </p:pic>
                </p:oleObj>
              </mc:Fallback>
            </mc:AlternateContent>
          </a:graphicData>
        </a:graphic>
      </p:graphicFrame>
      <p:grpSp>
        <p:nvGrpSpPr>
          <p:cNvPr id="16" name="Group 15"/>
          <p:cNvGrpSpPr/>
          <p:nvPr/>
        </p:nvGrpSpPr>
        <p:grpSpPr>
          <a:xfrm>
            <a:off x="914400" y="1945005"/>
            <a:ext cx="7467600" cy="910590"/>
            <a:chOff x="914400" y="1945005"/>
            <a:chExt cx="7467600" cy="910590"/>
          </a:xfrm>
        </p:grpSpPr>
        <p:pic>
          <p:nvPicPr>
            <p:cNvPr id="3" name="Picture 2" descr="Screen Shot 2015-07-31 at 19.41.3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4400" y="1945005"/>
              <a:ext cx="3087370" cy="874395"/>
            </a:xfrm>
            <a:prstGeom prst="rect">
              <a:avLst/>
            </a:prstGeom>
          </p:spPr>
        </p:pic>
        <p:pic>
          <p:nvPicPr>
            <p:cNvPr id="6" name="Picture 5" descr="Screen Shot 2015-07-31 at 19.42.51.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186680" y="1981200"/>
              <a:ext cx="3195320" cy="874395"/>
            </a:xfrm>
            <a:prstGeom prst="rect">
              <a:avLst/>
            </a:prstGeom>
          </p:spPr>
        </p:pic>
      </p:grpSp>
      <p:pic>
        <p:nvPicPr>
          <p:cNvPr id="7" name="Picture 6" descr="Screen Shot 2015-07-31 at 19.44.22.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84800" y="3276600"/>
            <a:ext cx="4577080" cy="1457325"/>
          </a:xfrm>
          <a:prstGeom prst="rect">
            <a:avLst/>
          </a:prstGeom>
        </p:spPr>
      </p:pic>
      <p:grpSp>
        <p:nvGrpSpPr>
          <p:cNvPr id="8" name="Group 7"/>
          <p:cNvGrpSpPr/>
          <p:nvPr/>
        </p:nvGrpSpPr>
        <p:grpSpPr>
          <a:xfrm>
            <a:off x="914400" y="5454000"/>
            <a:ext cx="7168515" cy="755665"/>
            <a:chOff x="914400" y="5454000"/>
            <a:chExt cx="7168515" cy="755665"/>
          </a:xfrm>
        </p:grpSpPr>
        <p:pic>
          <p:nvPicPr>
            <p:cNvPr id="9" name="Picture 8" descr="Screen Shot 2015-07-31 at 19.47.07.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400" y="5486400"/>
              <a:ext cx="3886200" cy="723265"/>
            </a:xfrm>
            <a:prstGeom prst="rect">
              <a:avLst/>
            </a:prstGeom>
          </p:spPr>
        </p:pic>
        <p:pic>
          <p:nvPicPr>
            <p:cNvPr id="11" name="Picture 10" descr="Screen Shot 2015-07-31 at 19.47.39.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876800" y="5454000"/>
              <a:ext cx="3206115" cy="755650"/>
            </a:xfrm>
            <a:prstGeom prst="rect">
              <a:avLst/>
            </a:prstGeom>
          </p:spPr>
        </p:pic>
      </p:grpSp>
    </p:spTree>
    <p:custDataLst>
      <p:tags r:id="rId2"/>
    </p:custDataLst>
    <p:extLst>
      <p:ext uri="{BB962C8B-B14F-4D97-AF65-F5344CB8AC3E}">
        <p14:creationId xmlns:p14="http://schemas.microsoft.com/office/powerpoint/2010/main" val="9088224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100"/>
                                        <p:tgtEl>
                                          <p:spTgt spid="8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3">
                                            <p:txEl>
                                              <p:pRg st="1" end="1"/>
                                            </p:txEl>
                                          </p:spTgt>
                                        </p:tgtEl>
                                        <p:attrNameLst>
                                          <p:attrName>style.visibility</p:attrName>
                                        </p:attrNameLst>
                                      </p:cBhvr>
                                      <p:to>
                                        <p:strVal val="visible"/>
                                      </p:to>
                                    </p:set>
                                    <p:animEffect transition="in" filter="fade">
                                      <p:cBhvr>
                                        <p:cTn id="10" dur="100"/>
                                        <p:tgtEl>
                                          <p:spTgt spid="43">
                                            <p:txEl>
                                              <p:pRg st="1" end="1"/>
                                            </p:txEl>
                                          </p:spTgt>
                                        </p:tgtEl>
                                      </p:cBhvr>
                                    </p:animEffect>
                                  </p:childTnLst>
                                </p:cTn>
                              </p:par>
                              <p:par>
                                <p:cTn id="11" presetID="1" presetClass="entr" presetSubtype="0" fill="hold" nodeType="withEffect">
                                  <p:stCondLst>
                                    <p:cond delay="0"/>
                                  </p:stCondLst>
                                  <p:childTnLst>
                                    <p:set>
                                      <p:cBhvr>
                                        <p:cTn id="12" dur="1" fill="hold">
                                          <p:stCondLst>
                                            <p:cond delay="9"/>
                                          </p:stCondLst>
                                        </p:cTn>
                                        <p:tgtEl>
                                          <p:spTgt spid="16"/>
                                        </p:tgtEl>
                                        <p:attrNameLst>
                                          <p:attrName>style.visibility</p:attrName>
                                        </p:attrNameLst>
                                      </p:cBhvr>
                                      <p:to>
                                        <p:strVal val="visible"/>
                                      </p:to>
                                    </p:set>
                                  </p:childTnLst>
                                </p:cTn>
                              </p:par>
                              <p:par>
                                <p:cTn id="13" presetID="10" presetClass="entr" presetSubtype="0" fill="hold" grpId="0" nodeType="withEffect">
                                  <p:stCondLst>
                                    <p:cond delay="0"/>
                                  </p:stCondLst>
                                  <p:childTnLst>
                                    <p:set>
                                      <p:cBhvr>
                                        <p:cTn id="14" dur="1" fill="hold">
                                          <p:stCondLst>
                                            <p:cond delay="0"/>
                                          </p:stCondLst>
                                        </p:cTn>
                                        <p:tgtEl>
                                          <p:spTgt spid="43">
                                            <p:txEl>
                                              <p:pRg st="4" end="4"/>
                                            </p:txEl>
                                          </p:spTgt>
                                        </p:tgtEl>
                                        <p:attrNameLst>
                                          <p:attrName>style.visibility</p:attrName>
                                        </p:attrNameLst>
                                      </p:cBhvr>
                                      <p:to>
                                        <p:strVal val="visible"/>
                                      </p:to>
                                    </p:set>
                                    <p:animEffect transition="in" filter="fade">
                                      <p:cBhvr>
                                        <p:cTn id="15" dur="100"/>
                                        <p:tgtEl>
                                          <p:spTgt spid="43">
                                            <p:txEl>
                                              <p:pRg st="4" end="4"/>
                                            </p:txEl>
                                          </p:spTgt>
                                        </p:tgtEl>
                                      </p:cBhvr>
                                    </p:animEffect>
                                  </p:childTnLst>
                                </p:cTn>
                              </p:par>
                              <p:par>
                                <p:cTn id="16" presetID="1" presetClass="entr" presetSubtype="0" fill="hold" nodeType="withEffect">
                                  <p:stCondLst>
                                    <p:cond delay="0"/>
                                  </p:stCondLst>
                                  <p:childTnLst>
                                    <p:set>
                                      <p:cBhvr>
                                        <p:cTn id="17" dur="1" fill="hold">
                                          <p:stCondLst>
                                            <p:cond delay="9"/>
                                          </p:stCondLst>
                                        </p:cTn>
                                        <p:tgtEl>
                                          <p:spTgt spid="7"/>
                                        </p:tgtEl>
                                        <p:attrNameLst>
                                          <p:attrName>style.visibility</p:attrName>
                                        </p:attrNameLst>
                                      </p:cBhvr>
                                      <p:to>
                                        <p:strVal val="visible"/>
                                      </p:to>
                                    </p:set>
                                  </p:childTnLst>
                                </p:cTn>
                              </p:par>
                              <p:par>
                                <p:cTn id="18" presetID="10" presetClass="entr" presetSubtype="0" fill="hold" grpId="0" nodeType="withEffect">
                                  <p:stCondLst>
                                    <p:cond delay="0"/>
                                  </p:stCondLst>
                                  <p:childTnLst>
                                    <p:set>
                                      <p:cBhvr>
                                        <p:cTn id="19" dur="1" fill="hold">
                                          <p:stCondLst>
                                            <p:cond delay="0"/>
                                          </p:stCondLst>
                                        </p:cTn>
                                        <p:tgtEl>
                                          <p:spTgt spid="43">
                                            <p:txEl>
                                              <p:pRg st="8" end="8"/>
                                            </p:txEl>
                                          </p:spTgt>
                                        </p:tgtEl>
                                        <p:attrNameLst>
                                          <p:attrName>style.visibility</p:attrName>
                                        </p:attrNameLst>
                                      </p:cBhvr>
                                      <p:to>
                                        <p:strVal val="visible"/>
                                      </p:to>
                                    </p:set>
                                    <p:animEffect transition="in" filter="fade">
                                      <p:cBhvr>
                                        <p:cTn id="20" dur="100"/>
                                        <p:tgtEl>
                                          <p:spTgt spid="43">
                                            <p:txEl>
                                              <p:pRg st="8" end="8"/>
                                            </p:txEl>
                                          </p:spTgt>
                                        </p:tgtEl>
                                      </p:cBhvr>
                                    </p:animEffect>
                                  </p:childTnLst>
                                </p:cTn>
                              </p:par>
                              <p:par>
                                <p:cTn id="21" presetID="1" presetClass="entr" presetSubtype="0" fill="hold" nodeType="withEffect">
                                  <p:stCondLst>
                                    <p:cond delay="0"/>
                                  </p:stCondLst>
                                  <p:childTnLst>
                                    <p:set>
                                      <p:cBhvr>
                                        <p:cTn id="22" dur="1" fill="hold">
                                          <p:stCondLst>
                                            <p:cond delay="9"/>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a:solidFill>
            <a:schemeClr val="tx2"/>
          </a:solidFill>
          <a:ln>
            <a:solidFill>
              <a:schemeClr val="tx2"/>
            </a:solidFill>
          </a:ln>
        </p:spPr>
        <p:txBody>
          <a:bodyPr>
            <a:normAutofit/>
          </a:bodyPr>
          <a:lstStyle/>
          <a:p>
            <a:r>
              <a:rPr lang="en-US" sz="2800" dirty="0">
                <a:solidFill>
                  <a:schemeClr val="bg1"/>
                </a:solidFill>
              </a:rPr>
              <a:t>Equilibrium Individual Wage Distribution</a:t>
            </a:r>
          </a:p>
        </p:txBody>
      </p:sp>
      <p:sp>
        <p:nvSpPr>
          <p:cNvPr id="5" name="Footer Placeholder 4"/>
          <p:cNvSpPr>
            <a:spLocks noGrp="1"/>
          </p:cNvSpPr>
          <p:nvPr>
            <p:ph type="ftr" sz="quarter" idx="11"/>
          </p:nvPr>
        </p:nvSpPr>
        <p:spPr>
          <a:xfrm>
            <a:off x="457200" y="6563689"/>
            <a:ext cx="6858000" cy="294311"/>
          </a:xfrm>
        </p:spPr>
        <p:txBody>
          <a:bodyPr/>
          <a:lstStyle/>
          <a:p>
            <a:r>
              <a:rPr lang="en-US" dirty="0" smtClean="0">
                <a:solidFill>
                  <a:schemeClr val="bg1"/>
                </a:solidFill>
              </a:rPr>
              <a:t>J. Jung (RWTH Aachen and THEMA)                   “Organizational Belief, Managerial Vision, and International Trade”</a:t>
            </a:r>
            <a:endParaRPr lang="en-US" dirty="0" smtClean="0"/>
          </a:p>
        </p:txBody>
      </p:sp>
      <p:sp>
        <p:nvSpPr>
          <p:cNvPr id="9" name="Slide Number Placeholder 8"/>
          <p:cNvSpPr>
            <a:spLocks noGrp="1"/>
          </p:cNvSpPr>
          <p:nvPr>
            <p:ph type="sldNum" sz="quarter" idx="12"/>
          </p:nvPr>
        </p:nvSpPr>
        <p:spPr>
          <a:xfrm>
            <a:off x="6553200" y="6596390"/>
            <a:ext cx="2133600" cy="261610"/>
          </a:xfrm>
        </p:spPr>
        <p:txBody>
          <a:bodyPr/>
          <a:lstStyle/>
          <a:p>
            <a:r>
              <a:rPr lang="en-US" dirty="0" smtClean="0"/>
              <a:t>(</a:t>
            </a:r>
            <a:fld id="{35B70233-CFEB-4F17-AF2C-65A2BF551045}" type="slidenum">
              <a:rPr lang="en-US" smtClean="0"/>
              <a:pPr/>
              <a:t>14</a:t>
            </a:fld>
            <a:r>
              <a:rPr lang="en-US" dirty="0" smtClean="0"/>
              <a:t>/</a:t>
            </a:r>
            <a:r>
              <a:rPr lang="en-US" altLang="ko-KR" dirty="0" smtClean="0"/>
              <a:t>25</a:t>
            </a:r>
            <a:r>
              <a:rPr lang="en-US" dirty="0" smtClean="0"/>
              <a:t>)</a:t>
            </a:r>
            <a:endParaRPr lang="en-US" dirty="0"/>
          </a:p>
        </p:txBody>
      </p:sp>
      <p:grpSp>
        <p:nvGrpSpPr>
          <p:cNvPr id="6" name="Group 5"/>
          <p:cNvGrpSpPr/>
          <p:nvPr/>
        </p:nvGrpSpPr>
        <p:grpSpPr>
          <a:xfrm>
            <a:off x="1062038" y="1295400"/>
            <a:ext cx="7091362" cy="4727377"/>
            <a:chOff x="1062038" y="1295400"/>
            <a:chExt cx="7091362" cy="4727377"/>
          </a:xfrm>
        </p:grpSpPr>
        <p:grpSp>
          <p:nvGrpSpPr>
            <p:cNvPr id="3" name="Group 2"/>
            <p:cNvGrpSpPr/>
            <p:nvPr/>
          </p:nvGrpSpPr>
          <p:grpSpPr>
            <a:xfrm>
              <a:off x="1062038" y="1295400"/>
              <a:ext cx="7091362" cy="3505200"/>
              <a:chOff x="1062038" y="1676400"/>
              <a:chExt cx="7091362" cy="3505200"/>
            </a:xfrm>
          </p:grpSpPr>
          <p:cxnSp>
            <p:nvCxnSpPr>
              <p:cNvPr id="37" name="Straight Connector 36"/>
              <p:cNvCxnSpPr/>
              <p:nvPr/>
            </p:nvCxnSpPr>
            <p:spPr>
              <a:xfrm>
                <a:off x="1951736" y="1752600"/>
                <a:ext cx="0" cy="3200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1951736" y="4953000"/>
                <a:ext cx="53126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7264400" y="1752600"/>
                <a:ext cx="0" cy="3200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1951736" y="2895600"/>
                <a:ext cx="53126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5222240" y="2895600"/>
                <a:ext cx="0" cy="20574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46" name="Object 45"/>
              <p:cNvGraphicFramePr>
                <a:graphicFrameLocks noChangeAspect="1"/>
              </p:cNvGraphicFramePr>
              <p:nvPr>
                <p:extLst>
                  <p:ext uri="{D42A27DB-BD31-4B8C-83A1-F6EECF244321}">
                    <p14:modId xmlns:p14="http://schemas.microsoft.com/office/powerpoint/2010/main" val="3961560367"/>
                  </p:ext>
                </p:extLst>
              </p:nvPr>
            </p:nvGraphicFramePr>
            <p:xfrm>
              <a:off x="1600200" y="1676400"/>
              <a:ext cx="330200" cy="203200"/>
            </p:xfrm>
            <a:graphic>
              <a:graphicData uri="http://schemas.openxmlformats.org/presentationml/2006/ole">
                <mc:AlternateContent xmlns:mc="http://schemas.openxmlformats.org/markup-compatibility/2006">
                  <mc:Choice xmlns:v="urn:schemas-microsoft-com:vml" Requires="v">
                    <p:oleObj spid="_x0000_s57104" name="Equation" r:id="rId5" imgW="330120" imgH="203040" progId="Equation.DSMT4">
                      <p:embed/>
                    </p:oleObj>
                  </mc:Choice>
                  <mc:Fallback>
                    <p:oleObj name="Equation" r:id="rId5" imgW="330120" imgH="203040" progId="Equation.DSMT4">
                      <p:embed/>
                      <p:pic>
                        <p:nvPicPr>
                          <p:cNvPr id="0" name=""/>
                          <p:cNvPicPr/>
                          <p:nvPr/>
                        </p:nvPicPr>
                        <p:blipFill>
                          <a:blip r:embed="rId6"/>
                          <a:stretch>
                            <a:fillRect/>
                          </a:stretch>
                        </p:blipFill>
                        <p:spPr>
                          <a:xfrm>
                            <a:off x="1600200" y="1676400"/>
                            <a:ext cx="330200" cy="203200"/>
                          </a:xfrm>
                          <a:prstGeom prst="rect">
                            <a:avLst/>
                          </a:prstGeom>
                        </p:spPr>
                      </p:pic>
                    </p:oleObj>
                  </mc:Fallback>
                </mc:AlternateContent>
              </a:graphicData>
            </a:graphic>
          </p:graphicFrame>
          <p:graphicFrame>
            <p:nvGraphicFramePr>
              <p:cNvPr id="74" name="Object 73"/>
              <p:cNvGraphicFramePr>
                <a:graphicFrameLocks noChangeAspect="1"/>
              </p:cNvGraphicFramePr>
              <p:nvPr>
                <p:extLst>
                  <p:ext uri="{D42A27DB-BD31-4B8C-83A1-F6EECF244321}">
                    <p14:modId xmlns:p14="http://schemas.microsoft.com/office/powerpoint/2010/main" val="3391635631"/>
                  </p:ext>
                </p:extLst>
              </p:nvPr>
            </p:nvGraphicFramePr>
            <p:xfrm>
              <a:off x="3530600" y="4953000"/>
              <a:ext cx="152400" cy="228600"/>
            </p:xfrm>
            <a:graphic>
              <a:graphicData uri="http://schemas.openxmlformats.org/presentationml/2006/ole">
                <mc:AlternateContent xmlns:mc="http://schemas.openxmlformats.org/markup-compatibility/2006">
                  <mc:Choice xmlns:v="urn:schemas-microsoft-com:vml" Requires="v">
                    <p:oleObj spid="_x0000_s57105" name="Equation" r:id="rId7" imgW="152280" imgH="228600" progId="Equation.DSMT4">
                      <p:embed/>
                    </p:oleObj>
                  </mc:Choice>
                  <mc:Fallback>
                    <p:oleObj name="Equation" r:id="rId7" imgW="152280" imgH="228600" progId="Equation.DSMT4">
                      <p:embed/>
                      <p:pic>
                        <p:nvPicPr>
                          <p:cNvPr id="0" name=""/>
                          <p:cNvPicPr>
                            <a:picLocks noChangeAspect="1" noChangeArrowheads="1"/>
                          </p:cNvPicPr>
                          <p:nvPr/>
                        </p:nvPicPr>
                        <p:blipFill>
                          <a:blip r:embed="rId8"/>
                          <a:srcRect/>
                          <a:stretch>
                            <a:fillRect/>
                          </a:stretch>
                        </p:blipFill>
                        <p:spPr bwMode="auto">
                          <a:xfrm>
                            <a:off x="3530600" y="4953000"/>
                            <a:ext cx="15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5" name="Object 74"/>
              <p:cNvGraphicFramePr>
                <a:graphicFrameLocks noChangeAspect="1"/>
              </p:cNvGraphicFramePr>
              <p:nvPr>
                <p:extLst>
                  <p:ext uri="{D42A27DB-BD31-4B8C-83A1-F6EECF244321}">
                    <p14:modId xmlns:p14="http://schemas.microsoft.com/office/powerpoint/2010/main" val="1003513400"/>
                  </p:ext>
                </p:extLst>
              </p:nvPr>
            </p:nvGraphicFramePr>
            <p:xfrm>
              <a:off x="4292600" y="4953000"/>
              <a:ext cx="165100" cy="228600"/>
            </p:xfrm>
            <a:graphic>
              <a:graphicData uri="http://schemas.openxmlformats.org/presentationml/2006/ole">
                <mc:AlternateContent xmlns:mc="http://schemas.openxmlformats.org/markup-compatibility/2006">
                  <mc:Choice xmlns:v="urn:schemas-microsoft-com:vml" Requires="v">
                    <p:oleObj spid="_x0000_s57106" name="Equation" r:id="rId9" imgW="164880" imgH="228600" progId="Equation.DSMT4">
                      <p:embed/>
                    </p:oleObj>
                  </mc:Choice>
                  <mc:Fallback>
                    <p:oleObj name="Equation" r:id="rId9" imgW="164880" imgH="228600" progId="Equation.DSMT4">
                      <p:embed/>
                      <p:pic>
                        <p:nvPicPr>
                          <p:cNvPr id="0" name=""/>
                          <p:cNvPicPr>
                            <a:picLocks noChangeAspect="1" noChangeArrowheads="1"/>
                          </p:cNvPicPr>
                          <p:nvPr/>
                        </p:nvPicPr>
                        <p:blipFill>
                          <a:blip r:embed="rId10"/>
                          <a:srcRect/>
                          <a:stretch>
                            <a:fillRect/>
                          </a:stretch>
                        </p:blipFill>
                        <p:spPr bwMode="auto">
                          <a:xfrm>
                            <a:off x="4292600" y="4953000"/>
                            <a:ext cx="1651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6" name="Object 75"/>
              <p:cNvGraphicFramePr>
                <a:graphicFrameLocks noChangeAspect="1"/>
              </p:cNvGraphicFramePr>
              <p:nvPr>
                <p:extLst>
                  <p:ext uri="{D42A27DB-BD31-4B8C-83A1-F6EECF244321}">
                    <p14:modId xmlns:p14="http://schemas.microsoft.com/office/powerpoint/2010/main" val="1980844203"/>
                  </p:ext>
                </p:extLst>
              </p:nvPr>
            </p:nvGraphicFramePr>
            <p:xfrm>
              <a:off x="5175504" y="4953000"/>
              <a:ext cx="152400" cy="228600"/>
            </p:xfrm>
            <a:graphic>
              <a:graphicData uri="http://schemas.openxmlformats.org/presentationml/2006/ole">
                <mc:AlternateContent xmlns:mc="http://schemas.openxmlformats.org/markup-compatibility/2006">
                  <mc:Choice xmlns:v="urn:schemas-microsoft-com:vml" Requires="v">
                    <p:oleObj spid="_x0000_s57107" name="Equation" r:id="rId11" imgW="152280" imgH="228600" progId="Equation.DSMT4">
                      <p:embed/>
                    </p:oleObj>
                  </mc:Choice>
                  <mc:Fallback>
                    <p:oleObj name="Equation" r:id="rId11" imgW="152280" imgH="228600" progId="Equation.DSMT4">
                      <p:embed/>
                      <p:pic>
                        <p:nvPicPr>
                          <p:cNvPr id="0" name=""/>
                          <p:cNvPicPr>
                            <a:picLocks noChangeAspect="1" noChangeArrowheads="1"/>
                          </p:cNvPicPr>
                          <p:nvPr/>
                        </p:nvPicPr>
                        <p:blipFill>
                          <a:blip r:embed="rId12"/>
                          <a:srcRect/>
                          <a:stretch>
                            <a:fillRect/>
                          </a:stretch>
                        </p:blipFill>
                        <p:spPr bwMode="auto">
                          <a:xfrm>
                            <a:off x="5175504" y="4953000"/>
                            <a:ext cx="15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7" name="Object 76"/>
              <p:cNvGraphicFramePr>
                <a:graphicFrameLocks noChangeAspect="1"/>
              </p:cNvGraphicFramePr>
              <p:nvPr>
                <p:extLst>
                  <p:ext uri="{D42A27DB-BD31-4B8C-83A1-F6EECF244321}">
                    <p14:modId xmlns:p14="http://schemas.microsoft.com/office/powerpoint/2010/main" val="3516943835"/>
                  </p:ext>
                </p:extLst>
              </p:nvPr>
            </p:nvGraphicFramePr>
            <p:xfrm>
              <a:off x="1893824" y="4974336"/>
              <a:ext cx="127000" cy="177800"/>
            </p:xfrm>
            <a:graphic>
              <a:graphicData uri="http://schemas.openxmlformats.org/presentationml/2006/ole">
                <mc:AlternateContent xmlns:mc="http://schemas.openxmlformats.org/markup-compatibility/2006">
                  <mc:Choice xmlns:v="urn:schemas-microsoft-com:vml" Requires="v">
                    <p:oleObj spid="_x0000_s57108" name="Equation" r:id="rId13" imgW="126720" imgH="177480" progId="Equation.DSMT4">
                      <p:embed/>
                    </p:oleObj>
                  </mc:Choice>
                  <mc:Fallback>
                    <p:oleObj name="Equation" r:id="rId13" imgW="126720" imgH="177480" progId="Equation.DSMT4">
                      <p:embed/>
                      <p:pic>
                        <p:nvPicPr>
                          <p:cNvPr id="0" name=""/>
                          <p:cNvPicPr>
                            <a:picLocks noChangeAspect="1" noChangeArrowheads="1"/>
                          </p:cNvPicPr>
                          <p:nvPr/>
                        </p:nvPicPr>
                        <p:blipFill>
                          <a:blip r:embed="rId14"/>
                          <a:srcRect/>
                          <a:stretch>
                            <a:fillRect/>
                          </a:stretch>
                        </p:blipFill>
                        <p:spPr bwMode="auto">
                          <a:xfrm>
                            <a:off x="1893824" y="4974336"/>
                            <a:ext cx="127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8" name="Object 77"/>
              <p:cNvGraphicFramePr>
                <a:graphicFrameLocks noChangeAspect="1"/>
              </p:cNvGraphicFramePr>
              <p:nvPr>
                <p:extLst>
                  <p:ext uri="{D42A27DB-BD31-4B8C-83A1-F6EECF244321}">
                    <p14:modId xmlns:p14="http://schemas.microsoft.com/office/powerpoint/2010/main" val="2806262533"/>
                  </p:ext>
                </p:extLst>
              </p:nvPr>
            </p:nvGraphicFramePr>
            <p:xfrm>
              <a:off x="7233920" y="4974336"/>
              <a:ext cx="88900" cy="165100"/>
            </p:xfrm>
            <a:graphic>
              <a:graphicData uri="http://schemas.openxmlformats.org/presentationml/2006/ole">
                <mc:AlternateContent xmlns:mc="http://schemas.openxmlformats.org/markup-compatibility/2006">
                  <mc:Choice xmlns:v="urn:schemas-microsoft-com:vml" Requires="v">
                    <p:oleObj spid="_x0000_s57109" name="Equation" r:id="rId15" imgW="88560" imgH="164880" progId="Equation.DSMT4">
                      <p:embed/>
                    </p:oleObj>
                  </mc:Choice>
                  <mc:Fallback>
                    <p:oleObj name="Equation" r:id="rId15" imgW="88560" imgH="164880" progId="Equation.DSMT4">
                      <p:embed/>
                      <p:pic>
                        <p:nvPicPr>
                          <p:cNvPr id="0" name=""/>
                          <p:cNvPicPr>
                            <a:picLocks noChangeAspect="1" noChangeArrowheads="1"/>
                          </p:cNvPicPr>
                          <p:nvPr/>
                        </p:nvPicPr>
                        <p:blipFill>
                          <a:blip r:embed="rId16"/>
                          <a:srcRect/>
                          <a:stretch>
                            <a:fillRect/>
                          </a:stretch>
                        </p:blipFill>
                        <p:spPr bwMode="auto">
                          <a:xfrm>
                            <a:off x="7233920" y="4974336"/>
                            <a:ext cx="889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9" name="Object 78"/>
              <p:cNvGraphicFramePr>
                <a:graphicFrameLocks noChangeAspect="1"/>
              </p:cNvGraphicFramePr>
              <p:nvPr>
                <p:extLst>
                  <p:ext uri="{D42A27DB-BD31-4B8C-83A1-F6EECF244321}">
                    <p14:modId xmlns:p14="http://schemas.microsoft.com/office/powerpoint/2010/main" val="757276667"/>
                  </p:ext>
                </p:extLst>
              </p:nvPr>
            </p:nvGraphicFramePr>
            <p:xfrm>
              <a:off x="1811528" y="2819400"/>
              <a:ext cx="88900" cy="165100"/>
            </p:xfrm>
            <a:graphic>
              <a:graphicData uri="http://schemas.openxmlformats.org/presentationml/2006/ole">
                <mc:AlternateContent xmlns:mc="http://schemas.openxmlformats.org/markup-compatibility/2006">
                  <mc:Choice xmlns:v="urn:schemas-microsoft-com:vml" Requires="v">
                    <p:oleObj spid="_x0000_s57110" name="Equation" r:id="rId17" imgW="88560" imgH="164880" progId="Equation.DSMT4">
                      <p:embed/>
                    </p:oleObj>
                  </mc:Choice>
                  <mc:Fallback>
                    <p:oleObj name="Equation" r:id="rId17" imgW="88560" imgH="164880" progId="Equation.DSMT4">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811528" y="2819400"/>
                            <a:ext cx="889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0" name="Object 79"/>
              <p:cNvGraphicFramePr>
                <a:graphicFrameLocks noChangeAspect="1"/>
              </p:cNvGraphicFramePr>
              <p:nvPr>
                <p:extLst>
                  <p:ext uri="{D42A27DB-BD31-4B8C-83A1-F6EECF244321}">
                    <p14:modId xmlns:p14="http://schemas.microsoft.com/office/powerpoint/2010/main" val="1518263626"/>
                  </p:ext>
                </p:extLst>
              </p:nvPr>
            </p:nvGraphicFramePr>
            <p:xfrm>
              <a:off x="7327900" y="2819400"/>
              <a:ext cx="88900" cy="165100"/>
            </p:xfrm>
            <a:graphic>
              <a:graphicData uri="http://schemas.openxmlformats.org/presentationml/2006/ole">
                <mc:AlternateContent xmlns:mc="http://schemas.openxmlformats.org/markup-compatibility/2006">
                  <mc:Choice xmlns:v="urn:schemas-microsoft-com:vml" Requires="v">
                    <p:oleObj spid="_x0000_s57111" name="Equation" r:id="rId19" imgW="88707" imgH="164742" progId="Equation.DSMT4">
                      <p:embed/>
                    </p:oleObj>
                  </mc:Choice>
                  <mc:Fallback>
                    <p:oleObj name="Equation" r:id="rId19" imgW="88707" imgH="164742" progId="Equation.DSMT4">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327900" y="2819400"/>
                            <a:ext cx="889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1" name="Object 80"/>
              <p:cNvGraphicFramePr>
                <a:graphicFrameLocks noChangeAspect="1"/>
              </p:cNvGraphicFramePr>
              <p:nvPr>
                <p:extLst>
                  <p:ext uri="{D42A27DB-BD31-4B8C-83A1-F6EECF244321}">
                    <p14:modId xmlns:p14="http://schemas.microsoft.com/office/powerpoint/2010/main" val="3052349895"/>
                  </p:ext>
                </p:extLst>
              </p:nvPr>
            </p:nvGraphicFramePr>
            <p:xfrm>
              <a:off x="4267200" y="2717800"/>
              <a:ext cx="355600" cy="177800"/>
            </p:xfrm>
            <a:graphic>
              <a:graphicData uri="http://schemas.openxmlformats.org/presentationml/2006/ole">
                <mc:AlternateContent xmlns:mc="http://schemas.openxmlformats.org/markup-compatibility/2006">
                  <mc:Choice xmlns:v="urn:schemas-microsoft-com:vml" Requires="v">
                    <p:oleObj spid="_x0000_s57112" name="Equation" r:id="rId20" imgW="355320" imgH="177480" progId="Equation.DSMT4">
                      <p:embed/>
                    </p:oleObj>
                  </mc:Choice>
                  <mc:Fallback>
                    <p:oleObj name="Equation" r:id="rId20" imgW="355320" imgH="177480" progId="Equation.DSMT4">
                      <p:embed/>
                      <p:pic>
                        <p:nvPicPr>
                          <p:cNvPr id="0" name=""/>
                          <p:cNvPicPr>
                            <a:picLocks noChangeAspect="1" noChangeArrowheads="1"/>
                          </p:cNvPicPr>
                          <p:nvPr/>
                        </p:nvPicPr>
                        <p:blipFill>
                          <a:blip r:embed="rId21"/>
                          <a:srcRect/>
                          <a:stretch>
                            <a:fillRect/>
                          </a:stretch>
                        </p:blipFill>
                        <p:spPr bwMode="auto">
                          <a:xfrm>
                            <a:off x="4267200" y="2717800"/>
                            <a:ext cx="3556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2" name="Object 81"/>
              <p:cNvGraphicFramePr>
                <a:graphicFrameLocks noChangeAspect="1"/>
              </p:cNvGraphicFramePr>
              <p:nvPr>
                <p:extLst>
                  <p:ext uri="{D42A27DB-BD31-4B8C-83A1-F6EECF244321}">
                    <p14:modId xmlns:p14="http://schemas.microsoft.com/office/powerpoint/2010/main" val="3351516955"/>
                  </p:ext>
                </p:extLst>
              </p:nvPr>
            </p:nvGraphicFramePr>
            <p:xfrm>
              <a:off x="5562600" y="2362200"/>
              <a:ext cx="406400" cy="228600"/>
            </p:xfrm>
            <a:graphic>
              <a:graphicData uri="http://schemas.openxmlformats.org/presentationml/2006/ole">
                <mc:AlternateContent xmlns:mc="http://schemas.openxmlformats.org/markup-compatibility/2006">
                  <mc:Choice xmlns:v="urn:schemas-microsoft-com:vml" Requires="v">
                    <p:oleObj spid="_x0000_s57113" name="Equation" r:id="rId22" imgW="406080" imgH="228600" progId="Equation.DSMT4">
                      <p:embed/>
                    </p:oleObj>
                  </mc:Choice>
                  <mc:Fallback>
                    <p:oleObj name="Equation" r:id="rId22" imgW="406080" imgH="228600" progId="Equation.DSMT4">
                      <p:embed/>
                      <p:pic>
                        <p:nvPicPr>
                          <p:cNvPr id="0" name=""/>
                          <p:cNvPicPr>
                            <a:picLocks noChangeAspect="1" noChangeArrowheads="1"/>
                          </p:cNvPicPr>
                          <p:nvPr/>
                        </p:nvPicPr>
                        <p:blipFill>
                          <a:blip r:embed="rId23"/>
                          <a:srcRect/>
                          <a:stretch>
                            <a:fillRect/>
                          </a:stretch>
                        </p:blipFill>
                        <p:spPr bwMode="auto">
                          <a:xfrm>
                            <a:off x="5562600" y="2362200"/>
                            <a:ext cx="406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3" name="Object 82"/>
              <p:cNvGraphicFramePr>
                <a:graphicFrameLocks noChangeAspect="1"/>
              </p:cNvGraphicFramePr>
              <p:nvPr>
                <p:extLst>
                  <p:ext uri="{D42A27DB-BD31-4B8C-83A1-F6EECF244321}">
                    <p14:modId xmlns:p14="http://schemas.microsoft.com/office/powerpoint/2010/main" val="1249603759"/>
                  </p:ext>
                </p:extLst>
              </p:nvPr>
            </p:nvGraphicFramePr>
            <p:xfrm>
              <a:off x="3081528" y="2459736"/>
              <a:ext cx="406400" cy="228600"/>
            </p:xfrm>
            <a:graphic>
              <a:graphicData uri="http://schemas.openxmlformats.org/presentationml/2006/ole">
                <mc:AlternateContent xmlns:mc="http://schemas.openxmlformats.org/markup-compatibility/2006">
                  <mc:Choice xmlns:v="urn:schemas-microsoft-com:vml" Requires="v">
                    <p:oleObj spid="_x0000_s57114" name="Equation" r:id="rId24" imgW="406080" imgH="228600" progId="Equation.DSMT4">
                      <p:embed/>
                    </p:oleObj>
                  </mc:Choice>
                  <mc:Fallback>
                    <p:oleObj name="Equation" r:id="rId24" imgW="406080" imgH="228600" progId="Equation.DSMT4">
                      <p:embed/>
                      <p:pic>
                        <p:nvPicPr>
                          <p:cNvPr id="0" name=""/>
                          <p:cNvPicPr>
                            <a:picLocks noChangeAspect="1" noChangeArrowheads="1"/>
                          </p:cNvPicPr>
                          <p:nvPr/>
                        </p:nvPicPr>
                        <p:blipFill>
                          <a:blip r:embed="rId25"/>
                          <a:srcRect/>
                          <a:stretch>
                            <a:fillRect/>
                          </a:stretch>
                        </p:blipFill>
                        <p:spPr bwMode="auto">
                          <a:xfrm>
                            <a:off x="3081528" y="2459736"/>
                            <a:ext cx="406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4" name="Freeform 83"/>
              <p:cNvSpPr/>
              <p:nvPr/>
            </p:nvSpPr>
            <p:spPr>
              <a:xfrm>
                <a:off x="1953260" y="2285999"/>
                <a:ext cx="5311140" cy="2286001"/>
              </a:xfrm>
              <a:custGeom>
                <a:avLst/>
                <a:gdLst>
                  <a:gd name="connsiteX0" fmla="*/ 0 w 5349240"/>
                  <a:gd name="connsiteY0" fmla="*/ 2369807 h 2369807"/>
                  <a:gd name="connsiteX1" fmla="*/ 3131820 w 5349240"/>
                  <a:gd name="connsiteY1" fmla="*/ 708647 h 2369807"/>
                  <a:gd name="connsiteX2" fmla="*/ 4632960 w 5349240"/>
                  <a:gd name="connsiteY2" fmla="*/ 15227 h 2369807"/>
                  <a:gd name="connsiteX3" fmla="*/ 5349240 w 5349240"/>
                  <a:gd name="connsiteY3" fmla="*/ 297167 h 2369807"/>
                </a:gdLst>
                <a:ahLst/>
                <a:cxnLst>
                  <a:cxn ang="0">
                    <a:pos x="connsiteX0" y="connsiteY0"/>
                  </a:cxn>
                  <a:cxn ang="0">
                    <a:pos x="connsiteX1" y="connsiteY1"/>
                  </a:cxn>
                  <a:cxn ang="0">
                    <a:pos x="connsiteX2" y="connsiteY2"/>
                  </a:cxn>
                  <a:cxn ang="0">
                    <a:pos x="connsiteX3" y="connsiteY3"/>
                  </a:cxn>
                </a:cxnLst>
                <a:rect l="l" t="t" r="r" b="b"/>
                <a:pathLst>
                  <a:path w="5349240" h="2369807">
                    <a:moveTo>
                      <a:pt x="0" y="2369807"/>
                    </a:moveTo>
                    <a:lnTo>
                      <a:pt x="3131820" y="708647"/>
                    </a:lnTo>
                    <a:cubicBezTo>
                      <a:pt x="3903980" y="316217"/>
                      <a:pt x="4263390" y="83807"/>
                      <a:pt x="4632960" y="15227"/>
                    </a:cubicBezTo>
                    <a:cubicBezTo>
                      <a:pt x="5002530" y="-53353"/>
                      <a:pt x="5175885" y="121907"/>
                      <a:pt x="5349240" y="297167"/>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Freeform 84"/>
              <p:cNvSpPr/>
              <p:nvPr/>
            </p:nvSpPr>
            <p:spPr>
              <a:xfrm>
                <a:off x="1953260" y="2438400"/>
                <a:ext cx="5311140" cy="2286000"/>
              </a:xfrm>
              <a:custGeom>
                <a:avLst/>
                <a:gdLst>
                  <a:gd name="connsiteX0" fmla="*/ 0 w 4960620"/>
                  <a:gd name="connsiteY0" fmla="*/ 430706 h 2526206"/>
                  <a:gd name="connsiteX1" fmla="*/ 434340 w 4960620"/>
                  <a:gd name="connsiteY1" fmla="*/ 11606 h 2526206"/>
                  <a:gd name="connsiteX2" fmla="*/ 975360 w 4960620"/>
                  <a:gd name="connsiteY2" fmla="*/ 164006 h 2526206"/>
                  <a:gd name="connsiteX3" fmla="*/ 1790700 w 4960620"/>
                  <a:gd name="connsiteY3" fmla="*/ 651686 h 2526206"/>
                  <a:gd name="connsiteX4" fmla="*/ 4960620 w 4960620"/>
                  <a:gd name="connsiteY4" fmla="*/ 2526206 h 25262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0620" h="2526206">
                    <a:moveTo>
                      <a:pt x="0" y="430706"/>
                    </a:moveTo>
                    <a:cubicBezTo>
                      <a:pt x="135890" y="243381"/>
                      <a:pt x="271780" y="56056"/>
                      <a:pt x="434340" y="11606"/>
                    </a:cubicBezTo>
                    <a:cubicBezTo>
                      <a:pt x="596900" y="-32844"/>
                      <a:pt x="749300" y="57326"/>
                      <a:pt x="975360" y="164006"/>
                    </a:cubicBezTo>
                    <a:cubicBezTo>
                      <a:pt x="1201420" y="270686"/>
                      <a:pt x="1790700" y="651686"/>
                      <a:pt x="1790700" y="651686"/>
                    </a:cubicBezTo>
                    <a:lnTo>
                      <a:pt x="4960620" y="2526206"/>
                    </a:lnTo>
                  </a:path>
                </a:pathLst>
              </a:cu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6" name="Straight Connector 85"/>
              <p:cNvCxnSpPr/>
              <p:nvPr/>
            </p:nvCxnSpPr>
            <p:spPr>
              <a:xfrm>
                <a:off x="3612896" y="2895600"/>
                <a:ext cx="0" cy="20574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4368800" y="2895600"/>
                <a:ext cx="0" cy="20574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88" name="Object 87"/>
              <p:cNvGraphicFramePr>
                <a:graphicFrameLocks noChangeAspect="1"/>
              </p:cNvGraphicFramePr>
              <p:nvPr>
                <p:extLst>
                  <p:ext uri="{D42A27DB-BD31-4B8C-83A1-F6EECF244321}">
                    <p14:modId xmlns:p14="http://schemas.microsoft.com/office/powerpoint/2010/main" val="2483106470"/>
                  </p:ext>
                </p:extLst>
              </p:nvPr>
            </p:nvGraphicFramePr>
            <p:xfrm>
              <a:off x="7308850" y="2047875"/>
              <a:ext cx="844550" cy="406400"/>
            </p:xfrm>
            <a:graphic>
              <a:graphicData uri="http://schemas.openxmlformats.org/presentationml/2006/ole">
                <mc:AlternateContent xmlns:mc="http://schemas.openxmlformats.org/markup-compatibility/2006">
                  <mc:Choice xmlns:v="urn:schemas-microsoft-com:vml" Requires="v">
                    <p:oleObj spid="_x0000_s57115" name="Equation" r:id="rId26" imgW="1054100" imgH="508000" progId="Equation.DSMT4">
                      <p:embed/>
                    </p:oleObj>
                  </mc:Choice>
                  <mc:Fallback>
                    <p:oleObj name="Equation" r:id="rId26" imgW="1054100" imgH="508000" progId="Equation.DSMT4">
                      <p:embed/>
                      <p:pic>
                        <p:nvPicPr>
                          <p:cNvPr id="0" name=""/>
                          <p:cNvPicPr>
                            <a:picLocks noChangeAspect="1" noChangeArrowheads="1"/>
                          </p:cNvPicPr>
                          <p:nvPr/>
                        </p:nvPicPr>
                        <p:blipFill>
                          <a:blip r:embed="rId27"/>
                          <a:srcRect/>
                          <a:stretch>
                            <a:fillRect/>
                          </a:stretch>
                        </p:blipFill>
                        <p:spPr bwMode="auto">
                          <a:xfrm>
                            <a:off x="7308850" y="2047875"/>
                            <a:ext cx="844550"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89" name="Straight Connector 88"/>
              <p:cNvCxnSpPr/>
              <p:nvPr/>
            </p:nvCxnSpPr>
            <p:spPr>
              <a:xfrm>
                <a:off x="6705600" y="2285999"/>
                <a:ext cx="558800" cy="1"/>
              </a:xfrm>
              <a:prstGeom prst="line">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1951736" y="2438399"/>
                <a:ext cx="512064" cy="1"/>
              </a:xfrm>
              <a:prstGeom prst="line">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cxnSp>
          <p:graphicFrame>
            <p:nvGraphicFramePr>
              <p:cNvPr id="91" name="Object 90"/>
              <p:cNvGraphicFramePr>
                <a:graphicFrameLocks noChangeAspect="1"/>
              </p:cNvGraphicFramePr>
              <p:nvPr>
                <p:extLst>
                  <p:ext uri="{D42A27DB-BD31-4B8C-83A1-F6EECF244321}">
                    <p14:modId xmlns:p14="http://schemas.microsoft.com/office/powerpoint/2010/main" val="3052480111"/>
                  </p:ext>
                </p:extLst>
              </p:nvPr>
            </p:nvGraphicFramePr>
            <p:xfrm>
              <a:off x="1062038" y="2200275"/>
              <a:ext cx="874712" cy="406400"/>
            </p:xfrm>
            <a:graphic>
              <a:graphicData uri="http://schemas.openxmlformats.org/presentationml/2006/ole">
                <mc:AlternateContent xmlns:mc="http://schemas.openxmlformats.org/markup-compatibility/2006">
                  <mc:Choice xmlns:v="urn:schemas-microsoft-com:vml" Requires="v">
                    <p:oleObj spid="_x0000_s57116" name="Equation" r:id="rId28" imgW="1092200" imgH="508000" progId="Equation.DSMT4">
                      <p:embed/>
                    </p:oleObj>
                  </mc:Choice>
                  <mc:Fallback>
                    <p:oleObj name="Equation" r:id="rId28" imgW="1092200" imgH="508000" progId="Equation.DSMT4">
                      <p:embed/>
                      <p:pic>
                        <p:nvPicPr>
                          <p:cNvPr id="0" name=""/>
                          <p:cNvPicPr>
                            <a:picLocks noChangeAspect="1" noChangeArrowheads="1"/>
                          </p:cNvPicPr>
                          <p:nvPr/>
                        </p:nvPicPr>
                        <p:blipFill>
                          <a:blip r:embed="rId29"/>
                          <a:srcRect/>
                          <a:stretch>
                            <a:fillRect/>
                          </a:stretch>
                        </p:blipFill>
                        <p:spPr bwMode="auto">
                          <a:xfrm>
                            <a:off x="1062038" y="2200275"/>
                            <a:ext cx="874712"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92" name="Straight Connector 91"/>
              <p:cNvCxnSpPr/>
              <p:nvPr/>
            </p:nvCxnSpPr>
            <p:spPr>
              <a:xfrm>
                <a:off x="6708140" y="2286000"/>
                <a:ext cx="0" cy="2667000"/>
              </a:xfrm>
              <a:prstGeom prst="line">
                <a:avLst/>
              </a:prstGeom>
              <a:ln w="63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2514600" y="2438400"/>
                <a:ext cx="0" cy="2514600"/>
              </a:xfrm>
              <a:prstGeom prst="line">
                <a:avLst/>
              </a:prstGeom>
              <a:ln w="635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96" name="Freeform 95"/>
              <p:cNvSpPr/>
              <p:nvPr/>
            </p:nvSpPr>
            <p:spPr>
              <a:xfrm>
                <a:off x="5219700" y="2283426"/>
                <a:ext cx="2049780" cy="604554"/>
              </a:xfrm>
              <a:custGeom>
                <a:avLst/>
                <a:gdLst>
                  <a:gd name="connsiteX0" fmla="*/ 0 w 2049780"/>
                  <a:gd name="connsiteY0" fmla="*/ 604554 h 604554"/>
                  <a:gd name="connsiteX1" fmla="*/ 1059180 w 2049780"/>
                  <a:gd name="connsiteY1" fmla="*/ 94014 h 604554"/>
                  <a:gd name="connsiteX2" fmla="*/ 1485900 w 2049780"/>
                  <a:gd name="connsiteY2" fmla="*/ 2574 h 604554"/>
                  <a:gd name="connsiteX3" fmla="*/ 1722120 w 2049780"/>
                  <a:gd name="connsiteY3" fmla="*/ 48294 h 604554"/>
                  <a:gd name="connsiteX4" fmla="*/ 2049780 w 2049780"/>
                  <a:gd name="connsiteY4" fmla="*/ 276894 h 604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9780" h="604554">
                    <a:moveTo>
                      <a:pt x="0" y="604554"/>
                    </a:moveTo>
                    <a:cubicBezTo>
                      <a:pt x="405765" y="399449"/>
                      <a:pt x="811530" y="194344"/>
                      <a:pt x="1059180" y="94014"/>
                    </a:cubicBezTo>
                    <a:cubicBezTo>
                      <a:pt x="1306830" y="-6316"/>
                      <a:pt x="1375410" y="10194"/>
                      <a:pt x="1485900" y="2574"/>
                    </a:cubicBezTo>
                    <a:cubicBezTo>
                      <a:pt x="1596390" y="-5046"/>
                      <a:pt x="1628140" y="2574"/>
                      <a:pt x="1722120" y="48294"/>
                    </a:cubicBezTo>
                    <a:cubicBezTo>
                      <a:pt x="1816100" y="94014"/>
                      <a:pt x="2049780" y="276894"/>
                      <a:pt x="2049780" y="276894"/>
                    </a:cubicBezTo>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Freeform 96"/>
              <p:cNvSpPr/>
              <p:nvPr/>
            </p:nvSpPr>
            <p:spPr>
              <a:xfrm>
                <a:off x="1950720" y="2440652"/>
                <a:ext cx="1668780" cy="454948"/>
              </a:xfrm>
              <a:custGeom>
                <a:avLst/>
                <a:gdLst>
                  <a:gd name="connsiteX0" fmla="*/ 0 w 1668780"/>
                  <a:gd name="connsiteY0" fmla="*/ 378748 h 454948"/>
                  <a:gd name="connsiteX1" fmla="*/ 358140 w 1668780"/>
                  <a:gd name="connsiteY1" fmla="*/ 51088 h 454948"/>
                  <a:gd name="connsiteX2" fmla="*/ 617220 w 1668780"/>
                  <a:gd name="connsiteY2" fmla="*/ 5368 h 454948"/>
                  <a:gd name="connsiteX3" fmla="*/ 906780 w 1668780"/>
                  <a:gd name="connsiteY3" fmla="*/ 96808 h 454948"/>
                  <a:gd name="connsiteX4" fmla="*/ 1668780 w 1668780"/>
                  <a:gd name="connsiteY4" fmla="*/ 454948 h 4549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8780" h="454948">
                    <a:moveTo>
                      <a:pt x="0" y="378748"/>
                    </a:moveTo>
                    <a:cubicBezTo>
                      <a:pt x="127635" y="246033"/>
                      <a:pt x="255270" y="113318"/>
                      <a:pt x="358140" y="51088"/>
                    </a:cubicBezTo>
                    <a:cubicBezTo>
                      <a:pt x="461010" y="-11142"/>
                      <a:pt x="525780" y="-2252"/>
                      <a:pt x="617220" y="5368"/>
                    </a:cubicBezTo>
                    <a:cubicBezTo>
                      <a:pt x="708660" y="12988"/>
                      <a:pt x="731520" y="21878"/>
                      <a:pt x="906780" y="96808"/>
                    </a:cubicBezTo>
                    <a:cubicBezTo>
                      <a:pt x="1082040" y="171738"/>
                      <a:pt x="1375410" y="313343"/>
                      <a:pt x="1668780" y="454948"/>
                    </a:cubicBezTo>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8" name="Straight Connector 97"/>
              <p:cNvCxnSpPr>
                <a:endCxn id="96" idx="0"/>
              </p:cNvCxnSpPr>
              <p:nvPr/>
            </p:nvCxnSpPr>
            <p:spPr>
              <a:xfrm>
                <a:off x="3619500" y="2887980"/>
                <a:ext cx="160020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 name="Group 3"/>
            <p:cNvGrpSpPr/>
            <p:nvPr/>
          </p:nvGrpSpPr>
          <p:grpSpPr>
            <a:xfrm>
              <a:off x="1995300" y="4876800"/>
              <a:ext cx="5175000" cy="1145977"/>
              <a:chOff x="1995300" y="4876800"/>
              <a:chExt cx="5175000" cy="1145977"/>
            </a:xfrm>
          </p:grpSpPr>
          <p:sp>
            <p:nvSpPr>
              <p:cNvPr id="100" name="Left Brace 99"/>
              <p:cNvSpPr/>
              <p:nvPr/>
            </p:nvSpPr>
            <p:spPr>
              <a:xfrm rot="16200000">
                <a:off x="2664000" y="4229100"/>
                <a:ext cx="228600" cy="1524000"/>
              </a:xfrm>
              <a:prstGeom prst="leftBrace">
                <a:avLst>
                  <a:gd name="adj1" fmla="val 63244"/>
                  <a:gd name="adj2" fmla="val 50000"/>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101" name="Left Brace 100"/>
              <p:cNvSpPr/>
              <p:nvPr/>
            </p:nvSpPr>
            <p:spPr>
              <a:xfrm rot="16200000">
                <a:off x="4686300" y="4610100"/>
                <a:ext cx="228600" cy="762000"/>
              </a:xfrm>
              <a:prstGeom prst="leftBrace">
                <a:avLst>
                  <a:gd name="adj1" fmla="val 63244"/>
                  <a:gd name="adj2" fmla="val 50000"/>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102" name="Left Brace 101"/>
              <p:cNvSpPr/>
              <p:nvPr/>
            </p:nvSpPr>
            <p:spPr>
              <a:xfrm rot="16200000">
                <a:off x="6134100" y="4076700"/>
                <a:ext cx="228600" cy="1828800"/>
              </a:xfrm>
              <a:prstGeom prst="leftBrace">
                <a:avLst>
                  <a:gd name="adj1" fmla="val 63244"/>
                  <a:gd name="adj2" fmla="val 50000"/>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103" name="Left Brace 102"/>
              <p:cNvSpPr/>
              <p:nvPr/>
            </p:nvSpPr>
            <p:spPr>
              <a:xfrm rot="16200000">
                <a:off x="3886200" y="4648200"/>
                <a:ext cx="228600" cy="685800"/>
              </a:xfrm>
              <a:prstGeom prst="leftBrace">
                <a:avLst>
                  <a:gd name="adj1" fmla="val 63244"/>
                  <a:gd name="adj2" fmla="val 50000"/>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graphicFrame>
            <p:nvGraphicFramePr>
              <p:cNvPr id="104" name="Object 103"/>
              <p:cNvGraphicFramePr>
                <a:graphicFrameLocks noChangeAspect="1"/>
              </p:cNvGraphicFramePr>
              <p:nvPr>
                <p:extLst>
                  <p:ext uri="{D42A27DB-BD31-4B8C-83A1-F6EECF244321}">
                    <p14:modId xmlns:p14="http://schemas.microsoft.com/office/powerpoint/2010/main" val="4116798429"/>
                  </p:ext>
                </p:extLst>
              </p:nvPr>
            </p:nvGraphicFramePr>
            <p:xfrm>
              <a:off x="2590800" y="5067300"/>
              <a:ext cx="228600" cy="266700"/>
            </p:xfrm>
            <a:graphic>
              <a:graphicData uri="http://schemas.openxmlformats.org/presentationml/2006/ole">
                <mc:AlternateContent xmlns:mc="http://schemas.openxmlformats.org/markup-compatibility/2006">
                  <mc:Choice xmlns:v="urn:schemas-microsoft-com:vml" Requires="v">
                    <p:oleObj spid="_x0000_s57117" name="Equation" r:id="rId30" imgW="228600" imgH="266700" progId="Equation.DSMT4">
                      <p:embed/>
                    </p:oleObj>
                  </mc:Choice>
                  <mc:Fallback>
                    <p:oleObj name="Equation" r:id="rId30" imgW="228600" imgH="266700" progId="Equation.DSMT4">
                      <p:embed/>
                      <p:pic>
                        <p:nvPicPr>
                          <p:cNvPr id="0" name=""/>
                          <p:cNvPicPr/>
                          <p:nvPr/>
                        </p:nvPicPr>
                        <p:blipFill>
                          <a:blip r:embed="rId31"/>
                          <a:stretch>
                            <a:fillRect/>
                          </a:stretch>
                        </p:blipFill>
                        <p:spPr>
                          <a:xfrm>
                            <a:off x="2590800" y="5067300"/>
                            <a:ext cx="228600" cy="266700"/>
                          </a:xfrm>
                          <a:prstGeom prst="rect">
                            <a:avLst/>
                          </a:prstGeom>
                        </p:spPr>
                      </p:pic>
                    </p:oleObj>
                  </mc:Fallback>
                </mc:AlternateContent>
              </a:graphicData>
            </a:graphic>
          </p:graphicFrame>
          <p:graphicFrame>
            <p:nvGraphicFramePr>
              <p:cNvPr id="105" name="Object 104"/>
              <p:cNvGraphicFramePr>
                <a:graphicFrameLocks noChangeAspect="1"/>
              </p:cNvGraphicFramePr>
              <p:nvPr>
                <p:extLst>
                  <p:ext uri="{D42A27DB-BD31-4B8C-83A1-F6EECF244321}">
                    <p14:modId xmlns:p14="http://schemas.microsoft.com/office/powerpoint/2010/main" val="1150466335"/>
                  </p:ext>
                </p:extLst>
              </p:nvPr>
            </p:nvGraphicFramePr>
            <p:xfrm>
              <a:off x="6324600" y="5067300"/>
              <a:ext cx="228600" cy="266700"/>
            </p:xfrm>
            <a:graphic>
              <a:graphicData uri="http://schemas.openxmlformats.org/presentationml/2006/ole">
                <mc:AlternateContent xmlns:mc="http://schemas.openxmlformats.org/markup-compatibility/2006">
                  <mc:Choice xmlns:v="urn:schemas-microsoft-com:vml" Requires="v">
                    <p:oleObj spid="_x0000_s57118" name="Equation" r:id="rId32" imgW="228600" imgH="266700" progId="Equation.DSMT4">
                      <p:embed/>
                    </p:oleObj>
                  </mc:Choice>
                  <mc:Fallback>
                    <p:oleObj name="Equation" r:id="rId32" imgW="228600" imgH="266700" progId="Equation.DSMT4">
                      <p:embed/>
                      <p:pic>
                        <p:nvPicPr>
                          <p:cNvPr id="0" name=""/>
                          <p:cNvPicPr/>
                          <p:nvPr/>
                        </p:nvPicPr>
                        <p:blipFill>
                          <a:blip r:embed="rId33"/>
                          <a:stretch>
                            <a:fillRect/>
                          </a:stretch>
                        </p:blipFill>
                        <p:spPr>
                          <a:xfrm>
                            <a:off x="6324600" y="5067300"/>
                            <a:ext cx="228600" cy="266700"/>
                          </a:xfrm>
                          <a:prstGeom prst="rect">
                            <a:avLst/>
                          </a:prstGeom>
                        </p:spPr>
                      </p:pic>
                    </p:oleObj>
                  </mc:Fallback>
                </mc:AlternateContent>
              </a:graphicData>
            </a:graphic>
          </p:graphicFrame>
          <p:graphicFrame>
            <p:nvGraphicFramePr>
              <p:cNvPr id="106" name="Object 105"/>
              <p:cNvGraphicFramePr>
                <a:graphicFrameLocks noChangeAspect="1"/>
              </p:cNvGraphicFramePr>
              <p:nvPr>
                <p:extLst>
                  <p:ext uri="{D42A27DB-BD31-4B8C-83A1-F6EECF244321}">
                    <p14:modId xmlns:p14="http://schemas.microsoft.com/office/powerpoint/2010/main" val="968213275"/>
                  </p:ext>
                </p:extLst>
              </p:nvPr>
            </p:nvGraphicFramePr>
            <p:xfrm>
              <a:off x="5029200" y="5067300"/>
              <a:ext cx="190500" cy="266700"/>
            </p:xfrm>
            <a:graphic>
              <a:graphicData uri="http://schemas.openxmlformats.org/presentationml/2006/ole">
                <mc:AlternateContent xmlns:mc="http://schemas.openxmlformats.org/markup-compatibility/2006">
                  <mc:Choice xmlns:v="urn:schemas-microsoft-com:vml" Requires="v">
                    <p:oleObj spid="_x0000_s57119" name="Equation" r:id="rId34" imgW="190500" imgH="266700" progId="Equation.DSMT4">
                      <p:embed/>
                    </p:oleObj>
                  </mc:Choice>
                  <mc:Fallback>
                    <p:oleObj name="Equation" r:id="rId34" imgW="190500" imgH="266700" progId="Equation.DSMT4">
                      <p:embed/>
                      <p:pic>
                        <p:nvPicPr>
                          <p:cNvPr id="0" name=""/>
                          <p:cNvPicPr/>
                          <p:nvPr/>
                        </p:nvPicPr>
                        <p:blipFill>
                          <a:blip r:embed="rId35"/>
                          <a:stretch>
                            <a:fillRect/>
                          </a:stretch>
                        </p:blipFill>
                        <p:spPr>
                          <a:xfrm>
                            <a:off x="5029200" y="5067300"/>
                            <a:ext cx="190500" cy="266700"/>
                          </a:xfrm>
                          <a:prstGeom prst="rect">
                            <a:avLst/>
                          </a:prstGeom>
                        </p:spPr>
                      </p:pic>
                    </p:oleObj>
                  </mc:Fallback>
                </mc:AlternateContent>
              </a:graphicData>
            </a:graphic>
          </p:graphicFrame>
          <p:graphicFrame>
            <p:nvGraphicFramePr>
              <p:cNvPr id="107" name="Object 106"/>
              <p:cNvGraphicFramePr>
                <a:graphicFrameLocks noChangeAspect="1"/>
              </p:cNvGraphicFramePr>
              <p:nvPr>
                <p:extLst>
                  <p:ext uri="{D42A27DB-BD31-4B8C-83A1-F6EECF244321}">
                    <p14:modId xmlns:p14="http://schemas.microsoft.com/office/powerpoint/2010/main" val="548790585"/>
                  </p:ext>
                </p:extLst>
              </p:nvPr>
            </p:nvGraphicFramePr>
            <p:xfrm>
              <a:off x="3848100" y="5067300"/>
              <a:ext cx="190500" cy="266700"/>
            </p:xfrm>
            <a:graphic>
              <a:graphicData uri="http://schemas.openxmlformats.org/presentationml/2006/ole">
                <mc:AlternateContent xmlns:mc="http://schemas.openxmlformats.org/markup-compatibility/2006">
                  <mc:Choice xmlns:v="urn:schemas-microsoft-com:vml" Requires="v">
                    <p:oleObj spid="_x0000_s57120" name="Equation" r:id="rId36" imgW="190500" imgH="266700" progId="Equation.DSMT4">
                      <p:embed/>
                    </p:oleObj>
                  </mc:Choice>
                  <mc:Fallback>
                    <p:oleObj name="Equation" r:id="rId36" imgW="190500" imgH="266700" progId="Equation.DSMT4">
                      <p:embed/>
                      <p:pic>
                        <p:nvPicPr>
                          <p:cNvPr id="0" name=""/>
                          <p:cNvPicPr/>
                          <p:nvPr/>
                        </p:nvPicPr>
                        <p:blipFill>
                          <a:blip r:embed="rId37"/>
                          <a:stretch>
                            <a:fillRect/>
                          </a:stretch>
                        </p:blipFill>
                        <p:spPr>
                          <a:xfrm>
                            <a:off x="3848100" y="5067300"/>
                            <a:ext cx="190500" cy="266700"/>
                          </a:xfrm>
                          <a:prstGeom prst="rect">
                            <a:avLst/>
                          </a:prstGeom>
                        </p:spPr>
                      </p:pic>
                    </p:oleObj>
                  </mc:Fallback>
                </mc:AlternateContent>
              </a:graphicData>
            </a:graphic>
          </p:graphicFrame>
          <p:sp>
            <p:nvSpPr>
              <p:cNvPr id="108" name="Left Brace 107"/>
              <p:cNvSpPr/>
              <p:nvPr/>
            </p:nvSpPr>
            <p:spPr>
              <a:xfrm rot="16200000">
                <a:off x="3024000" y="4381500"/>
                <a:ext cx="228600" cy="2286000"/>
              </a:xfrm>
              <a:prstGeom prst="leftBrace">
                <a:avLst>
                  <a:gd name="adj1" fmla="val 63244"/>
                  <a:gd name="adj2" fmla="val 50000"/>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109" name="Left Brace 108"/>
              <p:cNvSpPr/>
              <p:nvPr/>
            </p:nvSpPr>
            <p:spPr>
              <a:xfrm rot="16200000">
                <a:off x="5684400" y="4152901"/>
                <a:ext cx="228600" cy="2743200"/>
              </a:xfrm>
              <a:prstGeom prst="leftBrace">
                <a:avLst>
                  <a:gd name="adj1" fmla="val 63244"/>
                  <a:gd name="adj2" fmla="val 50000"/>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110" name="TextBox 109"/>
              <p:cNvSpPr txBox="1"/>
              <p:nvPr/>
            </p:nvSpPr>
            <p:spPr>
              <a:xfrm>
                <a:off x="2286000" y="5715000"/>
                <a:ext cx="1676400" cy="307777"/>
              </a:xfrm>
              <a:prstGeom prst="rect">
                <a:avLst/>
              </a:prstGeom>
              <a:noFill/>
            </p:spPr>
            <p:txBody>
              <a:bodyPr wrap="square" rtlCol="0">
                <a:spAutoFit/>
              </a:bodyPr>
              <a:lstStyle/>
              <a:p>
                <a:pPr algn="ctr"/>
                <a:r>
                  <a:rPr lang="en-US" sz="1400" i="1" dirty="0" smtClean="0"/>
                  <a:t>Domestic D-firm</a:t>
                </a:r>
                <a:endParaRPr lang="en-US" sz="1400" i="1" dirty="0"/>
              </a:p>
            </p:txBody>
          </p:sp>
          <p:sp>
            <p:nvSpPr>
              <p:cNvPr id="111" name="TextBox 110"/>
              <p:cNvSpPr txBox="1"/>
              <p:nvPr/>
            </p:nvSpPr>
            <p:spPr>
              <a:xfrm>
                <a:off x="4953000" y="5715000"/>
                <a:ext cx="1676400" cy="307777"/>
              </a:xfrm>
              <a:prstGeom prst="rect">
                <a:avLst/>
              </a:prstGeom>
              <a:noFill/>
            </p:spPr>
            <p:txBody>
              <a:bodyPr wrap="square" rtlCol="0">
                <a:spAutoFit/>
              </a:bodyPr>
              <a:lstStyle/>
              <a:p>
                <a:pPr algn="ctr"/>
                <a:r>
                  <a:rPr lang="en-US" sz="1400" i="1" dirty="0" smtClean="0"/>
                  <a:t>Exporting E-firm</a:t>
                </a:r>
                <a:endParaRPr lang="en-US" sz="1400" i="1" dirty="0"/>
              </a:p>
            </p:txBody>
          </p:sp>
        </p:grpSp>
      </p:grpSp>
      <p:graphicFrame>
        <p:nvGraphicFramePr>
          <p:cNvPr id="51" name="Object 50"/>
          <p:cNvGraphicFramePr>
            <a:graphicFrameLocks noChangeAspect="1"/>
          </p:cNvGraphicFramePr>
          <p:nvPr>
            <p:extLst>
              <p:ext uri="{D42A27DB-BD31-4B8C-83A1-F6EECF244321}">
                <p14:modId xmlns:p14="http://schemas.microsoft.com/office/powerpoint/2010/main" val="1155836654"/>
              </p:ext>
            </p:extLst>
          </p:nvPr>
        </p:nvGraphicFramePr>
        <p:xfrm>
          <a:off x="2362200" y="4398264"/>
          <a:ext cx="344488" cy="193675"/>
        </p:xfrm>
        <a:graphic>
          <a:graphicData uri="http://schemas.openxmlformats.org/presentationml/2006/ole">
            <mc:AlternateContent xmlns:mc="http://schemas.openxmlformats.org/markup-compatibility/2006">
              <mc:Choice xmlns:v="urn:schemas-microsoft-com:vml" Requires="v">
                <p:oleObj spid="_x0000_s57121" name="Equation" r:id="rId38" imgW="406080" imgH="228600" progId="Equation.DSMT4">
                  <p:embed/>
                </p:oleObj>
              </mc:Choice>
              <mc:Fallback>
                <p:oleObj name="Equation" r:id="rId38" imgW="406080" imgH="228600" progId="Equation.DSMT4">
                  <p:embed/>
                  <p:pic>
                    <p:nvPicPr>
                      <p:cNvPr id="0" name=""/>
                      <p:cNvPicPr>
                        <a:picLocks noChangeAspect="1" noChangeArrowheads="1"/>
                      </p:cNvPicPr>
                      <p:nvPr/>
                    </p:nvPicPr>
                    <p:blipFill>
                      <a:blip r:embed="rId39"/>
                      <a:srcRect/>
                      <a:stretch>
                        <a:fillRect/>
                      </a:stretch>
                    </p:blipFill>
                    <p:spPr bwMode="auto">
                      <a:xfrm>
                        <a:off x="2362200" y="4398264"/>
                        <a:ext cx="344488"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365382180"/>
              </p:ext>
            </p:extLst>
          </p:nvPr>
        </p:nvGraphicFramePr>
        <p:xfrm>
          <a:off x="6556248" y="4398264"/>
          <a:ext cx="344488" cy="193675"/>
        </p:xfrm>
        <a:graphic>
          <a:graphicData uri="http://schemas.openxmlformats.org/presentationml/2006/ole">
            <mc:AlternateContent xmlns:mc="http://schemas.openxmlformats.org/markup-compatibility/2006">
              <mc:Choice xmlns:v="urn:schemas-microsoft-com:vml" Requires="v">
                <p:oleObj spid="_x0000_s57122" name="Equation" r:id="rId40" imgW="406080" imgH="228600" progId="Equation.DSMT4">
                  <p:embed/>
                </p:oleObj>
              </mc:Choice>
              <mc:Fallback>
                <p:oleObj name="Equation" r:id="rId40" imgW="406080" imgH="228600" progId="Equation.DSMT4">
                  <p:embed/>
                  <p:pic>
                    <p:nvPicPr>
                      <p:cNvPr id="0" name="Object 42"/>
                      <p:cNvPicPr>
                        <a:picLocks noChangeAspect="1" noChangeArrowheads="1"/>
                      </p:cNvPicPr>
                      <p:nvPr/>
                    </p:nvPicPr>
                    <p:blipFill>
                      <a:blip r:embed="rId41">
                        <a:extLst>
                          <a:ext uri="{28A0092B-C50C-407E-A947-70E740481C1C}">
                            <a14:useLocalDpi xmlns:a14="http://schemas.microsoft.com/office/drawing/2010/main" val="0"/>
                          </a:ext>
                        </a:extLst>
                      </a:blip>
                      <a:srcRect/>
                      <a:stretch>
                        <a:fillRect/>
                      </a:stretch>
                    </p:blipFill>
                    <p:spPr bwMode="auto">
                      <a:xfrm>
                        <a:off x="6556248" y="4398264"/>
                        <a:ext cx="344488"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ustDataLst>
      <p:tags r:id="rId2"/>
    </p:custDataLst>
    <p:extLst>
      <p:ext uri="{BB962C8B-B14F-4D97-AF65-F5344CB8AC3E}">
        <p14:creationId xmlns:p14="http://schemas.microsoft.com/office/powerpoint/2010/main" val="10578276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9"/>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a:solidFill>
            <a:schemeClr val="tx2"/>
          </a:solidFill>
          <a:ln>
            <a:solidFill>
              <a:schemeClr val="tx2"/>
            </a:solidFill>
          </a:ln>
        </p:spPr>
        <p:txBody>
          <a:bodyPr>
            <a:normAutofit/>
          </a:bodyPr>
          <a:lstStyle/>
          <a:p>
            <a:r>
              <a:rPr lang="en-US" sz="2800" dirty="0" smtClean="0">
                <a:solidFill>
                  <a:schemeClr val="bg1"/>
                </a:solidFill>
              </a:rPr>
              <a:t>Model Solution</a:t>
            </a:r>
            <a:endParaRPr lang="en-US" sz="2800" dirty="0">
              <a:solidFill>
                <a:schemeClr val="bg1"/>
              </a:solidFill>
            </a:endParaRPr>
          </a:p>
        </p:txBody>
      </p:sp>
      <p:sp>
        <p:nvSpPr>
          <p:cNvPr id="5" name="Footer Placeholder 4"/>
          <p:cNvSpPr>
            <a:spLocks noGrp="1"/>
          </p:cNvSpPr>
          <p:nvPr>
            <p:ph type="ftr" sz="quarter" idx="11"/>
          </p:nvPr>
        </p:nvSpPr>
        <p:spPr>
          <a:xfrm>
            <a:off x="457200" y="6563689"/>
            <a:ext cx="6858000" cy="294311"/>
          </a:xfrm>
        </p:spPr>
        <p:txBody>
          <a:bodyPr/>
          <a:lstStyle/>
          <a:p>
            <a:r>
              <a:rPr lang="en-US" dirty="0" smtClean="0">
                <a:solidFill>
                  <a:schemeClr val="bg1"/>
                </a:solidFill>
              </a:rPr>
              <a:t>J. Jung (RWTH Aachen and THEMA)                   “Organizational Belief, Managerial Vision, and International Trade”</a:t>
            </a:r>
            <a:endParaRPr lang="en-US" dirty="0" smtClean="0"/>
          </a:p>
        </p:txBody>
      </p:sp>
      <p:sp>
        <p:nvSpPr>
          <p:cNvPr id="7" name="Slide Number Placeholder 6"/>
          <p:cNvSpPr>
            <a:spLocks noGrp="1"/>
          </p:cNvSpPr>
          <p:nvPr>
            <p:ph type="sldNum" sz="quarter" idx="12"/>
          </p:nvPr>
        </p:nvSpPr>
        <p:spPr>
          <a:xfrm>
            <a:off x="6553200" y="6596390"/>
            <a:ext cx="2133600" cy="261610"/>
          </a:xfrm>
        </p:spPr>
        <p:txBody>
          <a:bodyPr/>
          <a:lstStyle/>
          <a:p>
            <a:r>
              <a:rPr lang="en-US" dirty="0" smtClean="0"/>
              <a:t>(</a:t>
            </a:r>
            <a:fld id="{35B70233-CFEB-4F17-AF2C-65A2BF551045}" type="slidenum">
              <a:rPr lang="en-US" smtClean="0"/>
              <a:pPr/>
              <a:t>15</a:t>
            </a:fld>
            <a:r>
              <a:rPr lang="en-US" dirty="0" smtClean="0"/>
              <a:t>/</a:t>
            </a:r>
            <a:r>
              <a:rPr lang="en-US" altLang="ko-KR" dirty="0" smtClean="0"/>
              <a:t>25</a:t>
            </a:r>
            <a:r>
              <a:rPr lang="en-US" dirty="0" smtClean="0"/>
              <a:t>)</a:t>
            </a:r>
            <a:endParaRPr lang="en-US" dirty="0"/>
          </a:p>
        </p:txBody>
      </p:sp>
      <p:sp>
        <p:nvSpPr>
          <p:cNvPr id="35" name="Content Placeholder 2"/>
          <p:cNvSpPr>
            <a:spLocks noGrp="1"/>
          </p:cNvSpPr>
          <p:nvPr>
            <p:ph idx="1"/>
          </p:nvPr>
        </p:nvSpPr>
        <p:spPr>
          <a:xfrm>
            <a:off x="457200" y="990600"/>
            <a:ext cx="8229600" cy="5334000"/>
          </a:xfrm>
        </p:spPr>
        <p:txBody>
          <a:bodyPr>
            <a:normAutofit lnSpcReduction="10000"/>
          </a:bodyPr>
          <a:lstStyle/>
          <a:p>
            <a:pPr>
              <a:spcBef>
                <a:spcPts val="0"/>
              </a:spcBef>
              <a:spcAft>
                <a:spcPts val="1200"/>
              </a:spcAft>
            </a:pPr>
            <a:r>
              <a:rPr lang="en-US" altLang="ko-KR" sz="1800" dirty="0" smtClean="0"/>
              <a:t>The equilibrium is characterized by five key variables (</a:t>
            </a:r>
            <a:r>
              <a:rPr lang="en-US" altLang="ko-KR" sz="1800" i="1" dirty="0" smtClean="0"/>
              <a:t>z</a:t>
            </a:r>
            <a:r>
              <a:rPr lang="en-US" altLang="ko-KR" sz="1800" i="1" baseline="-25000" dirty="0" smtClean="0"/>
              <a:t>1</a:t>
            </a:r>
            <a:r>
              <a:rPr lang="en-US" altLang="ko-KR" sz="1800" dirty="0" smtClean="0"/>
              <a:t>, </a:t>
            </a:r>
            <a:r>
              <a:rPr lang="en-US" altLang="ko-KR" sz="1800" i="1" dirty="0" smtClean="0"/>
              <a:t>z</a:t>
            </a:r>
            <a:r>
              <a:rPr lang="en-US" altLang="ko-KR" sz="1800" i="1" baseline="-25000" dirty="0" smtClean="0"/>
              <a:t>2</a:t>
            </a:r>
            <a:r>
              <a:rPr lang="en-US" altLang="ko-KR" sz="1800" dirty="0" smtClean="0"/>
              <a:t>, </a:t>
            </a:r>
            <a:r>
              <a:rPr lang="en-US" altLang="ko-KR" sz="1800" i="1" dirty="0" smtClean="0"/>
              <a:t>z</a:t>
            </a:r>
            <a:r>
              <a:rPr lang="en-US" altLang="ko-KR" sz="1800" i="1" baseline="-25000" dirty="0" smtClean="0"/>
              <a:t>3</a:t>
            </a:r>
            <a:r>
              <a:rPr lang="en-US" altLang="ko-KR" sz="1800" dirty="0" smtClean="0"/>
              <a:t>, </a:t>
            </a:r>
            <a:r>
              <a:rPr lang="en-US" altLang="ko-KR" sz="1800" i="1" dirty="0" smtClean="0"/>
              <a:t>w</a:t>
            </a:r>
            <a:r>
              <a:rPr lang="en-US" altLang="ko-KR" sz="1800" i="1" baseline="-25000" dirty="0" smtClean="0"/>
              <a:t>D</a:t>
            </a:r>
            <a:r>
              <a:rPr lang="en-US" altLang="ko-KR" sz="1800" dirty="0" smtClean="0"/>
              <a:t> and </a:t>
            </a:r>
            <a:r>
              <a:rPr lang="en-US" altLang="ko-KR" sz="1800" i="1" dirty="0" smtClean="0"/>
              <a:t>w</a:t>
            </a:r>
            <a:r>
              <a:rPr lang="en-US" altLang="ko-KR" sz="1800" i="1" baseline="-25000" dirty="0" smtClean="0"/>
              <a:t>E</a:t>
            </a:r>
            <a:r>
              <a:rPr lang="en-US" altLang="ko-KR" sz="1800" dirty="0" smtClean="0"/>
              <a:t>), determined by five equilibrium equations:</a:t>
            </a:r>
          </a:p>
          <a:p>
            <a:pPr lvl="1">
              <a:spcBef>
                <a:spcPts val="0"/>
              </a:spcBef>
              <a:spcAft>
                <a:spcPts val="1200"/>
              </a:spcAft>
            </a:pPr>
            <a:r>
              <a:rPr lang="en-US" altLang="ko-KR" sz="1600" dirty="0" smtClean="0"/>
              <a:t>No-arbitrage conditions for the threshold workers</a:t>
            </a:r>
          </a:p>
          <a:p>
            <a:pPr lvl="1">
              <a:spcBef>
                <a:spcPts val="0"/>
              </a:spcBef>
              <a:spcAft>
                <a:spcPts val="1200"/>
              </a:spcAft>
            </a:pPr>
            <a:endParaRPr lang="en-US" altLang="ko-KR" sz="1600" dirty="0"/>
          </a:p>
          <a:p>
            <a:pPr lvl="1">
              <a:spcBef>
                <a:spcPts val="1200"/>
              </a:spcBef>
              <a:spcAft>
                <a:spcPts val="1200"/>
              </a:spcAft>
            </a:pPr>
            <a:r>
              <a:rPr lang="en-US" altLang="ko-KR" sz="1600" dirty="0" smtClean="0"/>
              <a:t>Labor-market clearing conditions</a:t>
            </a:r>
          </a:p>
          <a:p>
            <a:pPr lvl="1">
              <a:spcBef>
                <a:spcPts val="0"/>
              </a:spcBef>
              <a:spcAft>
                <a:spcPts val="1200"/>
              </a:spcAft>
            </a:pPr>
            <a:endParaRPr lang="en-US" altLang="ko-KR" sz="1600" dirty="0"/>
          </a:p>
          <a:p>
            <a:pPr lvl="1">
              <a:spcBef>
                <a:spcPts val="0"/>
              </a:spcBef>
              <a:spcAft>
                <a:spcPts val="1200"/>
              </a:spcAft>
            </a:pPr>
            <a:endParaRPr lang="en-US" altLang="ko-KR" sz="1600" dirty="0" smtClean="0"/>
          </a:p>
          <a:p>
            <a:pPr lvl="1">
              <a:spcBef>
                <a:spcPts val="2400"/>
              </a:spcBef>
              <a:spcAft>
                <a:spcPts val="1200"/>
              </a:spcAft>
            </a:pPr>
            <a:r>
              <a:rPr lang="en-US" altLang="ko-KR" sz="1600" dirty="0" smtClean="0"/>
              <a:t>Revenue ratio between domestic and exporting firms</a:t>
            </a:r>
          </a:p>
          <a:p>
            <a:pPr>
              <a:spcBef>
                <a:spcPts val="4800"/>
              </a:spcBef>
              <a:spcAft>
                <a:spcPts val="1200"/>
              </a:spcAft>
            </a:pPr>
            <a:r>
              <a:rPr lang="en-US" altLang="ko-KR" sz="1800" dirty="0" smtClean="0"/>
              <a:t>Here, initial </a:t>
            </a:r>
            <a:r>
              <a:rPr lang="en-US" altLang="ko-KR" sz="1800" i="1" dirty="0" smtClean="0"/>
              <a:t>v</a:t>
            </a:r>
            <a:r>
              <a:rPr lang="en-US" altLang="ko-KR" sz="1800" i="1" baseline="-25000" dirty="0" smtClean="0"/>
              <a:t>D</a:t>
            </a:r>
            <a:r>
              <a:rPr lang="en-US" altLang="ko-KR" sz="1800" dirty="0" smtClean="0"/>
              <a:t> and </a:t>
            </a:r>
            <a:r>
              <a:rPr lang="en-US" altLang="ko-KR" sz="1800" i="1" dirty="0" smtClean="0"/>
              <a:t>v</a:t>
            </a:r>
            <a:r>
              <a:rPr lang="en-US" altLang="ko-KR" sz="1800" i="1" baseline="-25000" dirty="0" smtClean="0"/>
              <a:t>E</a:t>
            </a:r>
            <a:r>
              <a:rPr lang="en-US" altLang="ko-KR" sz="1800" dirty="0" smtClean="0"/>
              <a:t> relative to workers’ overall beliefs matter!</a:t>
            </a:r>
          </a:p>
          <a:p>
            <a:pPr lvl="1">
              <a:spcBef>
                <a:spcPts val="0"/>
              </a:spcBef>
              <a:spcAft>
                <a:spcPts val="1200"/>
              </a:spcAft>
            </a:pPr>
            <a:r>
              <a:rPr lang="en-US" altLang="ko-KR" sz="1600" dirty="0" smtClean="0"/>
              <a:t>From the definition of “</a:t>
            </a:r>
            <a:r>
              <a:rPr lang="en-US" altLang="ko-KR" sz="1600" dirty="0"/>
              <a:t>V</a:t>
            </a:r>
            <a:r>
              <a:rPr lang="en-US" altLang="ko-KR" sz="1600" dirty="0" smtClean="0"/>
              <a:t>isionary CEO”, we focus on the case that initially </a:t>
            </a:r>
            <a:r>
              <a:rPr lang="en-US" altLang="ko-KR" sz="1600" i="1" dirty="0" smtClean="0"/>
              <a:t>v</a:t>
            </a:r>
            <a:r>
              <a:rPr lang="en-US" altLang="ko-KR" sz="1600" i="1" baseline="-25000" dirty="0"/>
              <a:t>E</a:t>
            </a:r>
            <a:r>
              <a:rPr lang="en-US" altLang="ko-KR" sz="1600" dirty="0" smtClean="0"/>
              <a:t> and </a:t>
            </a:r>
            <a:r>
              <a:rPr lang="en-US" altLang="ko-KR" sz="1600" i="1" dirty="0" smtClean="0"/>
              <a:t>v</a:t>
            </a:r>
            <a:r>
              <a:rPr lang="en-US" altLang="ko-KR" sz="1600" i="1" baseline="-25000" dirty="0" smtClean="0"/>
              <a:t>D</a:t>
            </a:r>
            <a:r>
              <a:rPr lang="en-US" altLang="ko-KR" sz="1600" dirty="0" smtClean="0"/>
              <a:t> are stronger enough than the median belief of managerial workers in each firm-type:</a:t>
            </a:r>
          </a:p>
          <a:p>
            <a:pPr marL="457200" lvl="1" indent="0">
              <a:spcBef>
                <a:spcPts val="0"/>
              </a:spcBef>
              <a:spcAft>
                <a:spcPts val="1200"/>
              </a:spcAft>
              <a:buNone/>
            </a:pPr>
            <a:r>
              <a:rPr lang="en-US" altLang="ko-KR" sz="1600" dirty="0" smtClean="0"/>
              <a:t>       </a:t>
            </a:r>
            <a:r>
              <a:rPr lang="en-US" altLang="ko-KR" sz="1600" i="1" dirty="0" smtClean="0"/>
              <a:t>v</a:t>
            </a:r>
            <a:r>
              <a:rPr lang="en-US" altLang="ko-KR" sz="1600" i="1" baseline="-25000" dirty="0" smtClean="0"/>
              <a:t>E </a:t>
            </a:r>
            <a:r>
              <a:rPr lang="en-US" altLang="ko-KR" sz="1600" i="1" dirty="0" smtClean="0"/>
              <a:t>&gt; (z</a:t>
            </a:r>
            <a:r>
              <a:rPr lang="en-US" altLang="ko-KR" sz="1600" i="1" baseline="-25000" dirty="0" smtClean="0"/>
              <a:t>3</a:t>
            </a:r>
            <a:r>
              <a:rPr lang="en-US" altLang="ko-KR" sz="1600" i="1" dirty="0" smtClean="0"/>
              <a:t>+1)/2  </a:t>
            </a:r>
            <a:r>
              <a:rPr lang="en-US" altLang="ko-KR" sz="1600" dirty="0" smtClean="0"/>
              <a:t>and  </a:t>
            </a:r>
            <a:r>
              <a:rPr lang="en-US" altLang="ko-KR" sz="1600" i="1" dirty="0" smtClean="0"/>
              <a:t>v</a:t>
            </a:r>
            <a:r>
              <a:rPr lang="en-US" altLang="ko-KR" sz="1600" i="1" baseline="-25000" dirty="0" smtClean="0"/>
              <a:t>D</a:t>
            </a:r>
            <a:r>
              <a:rPr lang="en-US" altLang="ko-KR" sz="1600" i="1" dirty="0" smtClean="0"/>
              <a:t> &lt; z</a:t>
            </a:r>
            <a:r>
              <a:rPr lang="en-US" altLang="ko-KR" sz="1600" i="1" baseline="-25000" dirty="0" smtClean="0"/>
              <a:t>1</a:t>
            </a:r>
            <a:r>
              <a:rPr lang="en-US" altLang="ko-KR" sz="1600" i="1" dirty="0" smtClean="0"/>
              <a:t>/2</a:t>
            </a:r>
            <a:r>
              <a:rPr lang="en-US" altLang="ko-KR" sz="1600" dirty="0" smtClean="0"/>
              <a:t>.</a:t>
            </a:r>
          </a:p>
        </p:txBody>
      </p:sp>
      <p:pic>
        <p:nvPicPr>
          <p:cNvPr id="8" name="Picture 7" descr="Screen Shot 2015-07-31 at 19.16.0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9200" y="4255770"/>
            <a:ext cx="2468245" cy="544830"/>
          </a:xfrm>
          <a:prstGeom prst="rect">
            <a:avLst/>
          </a:prstGeom>
        </p:spPr>
      </p:pic>
      <p:pic>
        <p:nvPicPr>
          <p:cNvPr id="3" name="Picture 2" descr="Screen Shot 2015-07-31 at 20.05.09.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19200" y="2865120"/>
            <a:ext cx="3756660" cy="1097280"/>
          </a:xfrm>
          <a:prstGeom prst="rect">
            <a:avLst/>
          </a:prstGeom>
        </p:spPr>
      </p:pic>
      <p:grpSp>
        <p:nvGrpSpPr>
          <p:cNvPr id="10" name="Group 9"/>
          <p:cNvGrpSpPr/>
          <p:nvPr/>
        </p:nvGrpSpPr>
        <p:grpSpPr>
          <a:xfrm>
            <a:off x="1295400" y="1905000"/>
            <a:ext cx="5859780" cy="628030"/>
            <a:chOff x="1276350" y="2072625"/>
            <a:chExt cx="5859780" cy="628030"/>
          </a:xfrm>
        </p:grpSpPr>
        <p:pic>
          <p:nvPicPr>
            <p:cNvPr id="18" name="Picture 17" descr="Screen Shot 2015-07-31 at 19.47.07.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76350" y="2105025"/>
              <a:ext cx="3200400" cy="595630"/>
            </a:xfrm>
            <a:prstGeom prst="rect">
              <a:avLst/>
            </a:prstGeom>
          </p:spPr>
        </p:pic>
        <p:pic>
          <p:nvPicPr>
            <p:cNvPr id="19" name="Picture 18" descr="Screen Shot 2015-07-31 at 19.47.39.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95800" y="2072625"/>
              <a:ext cx="2640330" cy="622300"/>
            </a:xfrm>
            <a:prstGeom prst="rect">
              <a:avLst/>
            </a:prstGeom>
          </p:spPr>
        </p:pic>
      </p:grpSp>
    </p:spTree>
    <p:custDataLst>
      <p:tags r:id="rId1"/>
    </p:custDataLst>
    <p:extLst>
      <p:ext uri="{BB962C8B-B14F-4D97-AF65-F5344CB8AC3E}">
        <p14:creationId xmlns:p14="http://schemas.microsoft.com/office/powerpoint/2010/main" val="4036726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5">
                                            <p:txEl>
                                              <p:pRg st="0" end="0"/>
                                            </p:txEl>
                                          </p:spTgt>
                                        </p:tgtEl>
                                        <p:attrNameLst>
                                          <p:attrName>style.visibility</p:attrName>
                                        </p:attrNameLst>
                                      </p:cBhvr>
                                      <p:to>
                                        <p:strVal val="visible"/>
                                      </p:to>
                                    </p:set>
                                    <p:animEffect transition="in" filter="fade">
                                      <p:cBhvr>
                                        <p:cTn id="7" dur="500"/>
                                        <p:tgtEl>
                                          <p:spTgt spid="3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5">
                                            <p:txEl>
                                              <p:pRg st="1" end="1"/>
                                            </p:txEl>
                                          </p:spTgt>
                                        </p:tgtEl>
                                        <p:attrNameLst>
                                          <p:attrName>style.visibility</p:attrName>
                                        </p:attrNameLst>
                                      </p:cBhvr>
                                      <p:to>
                                        <p:strVal val="visible"/>
                                      </p:to>
                                    </p:set>
                                    <p:animEffect transition="in" filter="fade">
                                      <p:cBhvr>
                                        <p:cTn id="10" dur="500"/>
                                        <p:tgtEl>
                                          <p:spTgt spid="35">
                                            <p:txEl>
                                              <p:pRg st="1" end="1"/>
                                            </p:txEl>
                                          </p:spTgt>
                                        </p:tgtEl>
                                      </p:cBhvr>
                                    </p:animEffec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0" presetClass="entr" presetSubtype="0" fill="hold" grpId="0" nodeType="withEffect">
                                  <p:stCondLst>
                                    <p:cond delay="0"/>
                                  </p:stCondLst>
                                  <p:childTnLst>
                                    <p:set>
                                      <p:cBhvr>
                                        <p:cTn id="14" dur="1" fill="hold">
                                          <p:stCondLst>
                                            <p:cond delay="0"/>
                                          </p:stCondLst>
                                        </p:cTn>
                                        <p:tgtEl>
                                          <p:spTgt spid="35">
                                            <p:txEl>
                                              <p:pRg st="3" end="3"/>
                                            </p:txEl>
                                          </p:spTgt>
                                        </p:tgtEl>
                                        <p:attrNameLst>
                                          <p:attrName>style.visibility</p:attrName>
                                        </p:attrNameLst>
                                      </p:cBhvr>
                                      <p:to>
                                        <p:strVal val="visible"/>
                                      </p:to>
                                    </p:set>
                                    <p:animEffect transition="in" filter="fade">
                                      <p:cBhvr>
                                        <p:cTn id="15" dur="500"/>
                                        <p:tgtEl>
                                          <p:spTgt spid="35">
                                            <p:txEl>
                                              <p:pRg st="3" end="3"/>
                                            </p:txEl>
                                          </p:spTgt>
                                        </p:tgtEl>
                                      </p:cBhvr>
                                    </p:animEffect>
                                  </p:childTnLst>
                                </p:cTn>
                              </p:par>
                              <p:par>
                                <p:cTn id="16" presetID="1"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childTnLst>
                                </p:cTn>
                              </p:par>
                              <p:par>
                                <p:cTn id="18" presetID="10" presetClass="entr" presetSubtype="0" fill="hold" grpId="0" nodeType="withEffect">
                                  <p:stCondLst>
                                    <p:cond delay="0"/>
                                  </p:stCondLst>
                                  <p:childTnLst>
                                    <p:set>
                                      <p:cBhvr>
                                        <p:cTn id="19" dur="1" fill="hold">
                                          <p:stCondLst>
                                            <p:cond delay="0"/>
                                          </p:stCondLst>
                                        </p:cTn>
                                        <p:tgtEl>
                                          <p:spTgt spid="35">
                                            <p:txEl>
                                              <p:pRg st="6" end="6"/>
                                            </p:txEl>
                                          </p:spTgt>
                                        </p:tgtEl>
                                        <p:attrNameLst>
                                          <p:attrName>style.visibility</p:attrName>
                                        </p:attrNameLst>
                                      </p:cBhvr>
                                      <p:to>
                                        <p:strVal val="visible"/>
                                      </p:to>
                                    </p:set>
                                    <p:animEffect transition="in" filter="fade">
                                      <p:cBhvr>
                                        <p:cTn id="20" dur="500"/>
                                        <p:tgtEl>
                                          <p:spTgt spid="35">
                                            <p:txEl>
                                              <p:pRg st="6" end="6"/>
                                            </p:txEl>
                                          </p:spTgt>
                                        </p:tgtEl>
                                      </p:cBhvr>
                                    </p:animEffect>
                                  </p:childTnLst>
                                </p:cTn>
                              </p:par>
                              <p:par>
                                <p:cTn id="21" presetID="1"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5">
                                            <p:txEl>
                                              <p:pRg st="7" end="7"/>
                                            </p:txEl>
                                          </p:spTgt>
                                        </p:tgtEl>
                                        <p:attrNameLst>
                                          <p:attrName>style.visibility</p:attrName>
                                        </p:attrNameLst>
                                      </p:cBhvr>
                                      <p:to>
                                        <p:strVal val="visible"/>
                                      </p:to>
                                    </p:set>
                                    <p:animEffect transition="in" filter="fade">
                                      <p:cBhvr>
                                        <p:cTn id="27" dur="500"/>
                                        <p:tgtEl>
                                          <p:spTgt spid="35">
                                            <p:txEl>
                                              <p:pRg st="7" end="7"/>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5">
                                            <p:txEl>
                                              <p:pRg st="8" end="8"/>
                                            </p:txEl>
                                          </p:spTgt>
                                        </p:tgtEl>
                                        <p:attrNameLst>
                                          <p:attrName>style.visibility</p:attrName>
                                        </p:attrNameLst>
                                      </p:cBhvr>
                                      <p:to>
                                        <p:strVal val="visible"/>
                                      </p:to>
                                    </p:set>
                                    <p:animEffect transition="in" filter="fade">
                                      <p:cBhvr>
                                        <p:cTn id="30" dur="500"/>
                                        <p:tgtEl>
                                          <p:spTgt spid="35">
                                            <p:txEl>
                                              <p:pRg st="8" end="8"/>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5">
                                            <p:txEl>
                                              <p:pRg st="9" end="9"/>
                                            </p:txEl>
                                          </p:spTgt>
                                        </p:tgtEl>
                                        <p:attrNameLst>
                                          <p:attrName>style.visibility</p:attrName>
                                        </p:attrNameLst>
                                      </p:cBhvr>
                                      <p:to>
                                        <p:strVal val="visible"/>
                                      </p:to>
                                    </p:set>
                                    <p:animEffect transition="in" filter="fade">
                                      <p:cBhvr>
                                        <p:cTn id="33" dur="500"/>
                                        <p:tgtEl>
                                          <p:spTgt spid="3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a:solidFill>
            <a:schemeClr val="tx2"/>
          </a:solidFill>
          <a:ln>
            <a:solidFill>
              <a:schemeClr val="tx2"/>
            </a:solidFill>
          </a:ln>
        </p:spPr>
        <p:txBody>
          <a:bodyPr>
            <a:normAutofit/>
          </a:bodyPr>
          <a:lstStyle/>
          <a:p>
            <a:r>
              <a:rPr lang="en-US" sz="2800" dirty="0">
                <a:solidFill>
                  <a:schemeClr val="bg1"/>
                </a:solidFill>
              </a:rPr>
              <a:t>Equilibrium Individual Wage Distribution</a:t>
            </a:r>
          </a:p>
        </p:txBody>
      </p:sp>
      <p:sp>
        <p:nvSpPr>
          <p:cNvPr id="5" name="Footer Placeholder 4"/>
          <p:cNvSpPr>
            <a:spLocks noGrp="1"/>
          </p:cNvSpPr>
          <p:nvPr>
            <p:ph type="ftr" sz="quarter" idx="11"/>
          </p:nvPr>
        </p:nvSpPr>
        <p:spPr>
          <a:xfrm>
            <a:off x="411480" y="6563689"/>
            <a:ext cx="6858000" cy="294311"/>
          </a:xfrm>
        </p:spPr>
        <p:txBody>
          <a:bodyPr/>
          <a:lstStyle/>
          <a:p>
            <a:r>
              <a:rPr lang="en-US" dirty="0" smtClean="0">
                <a:solidFill>
                  <a:schemeClr val="bg1"/>
                </a:solidFill>
              </a:rPr>
              <a:t>J. Jung (RWTH Aachen and THEMA)                   “Organizational Belief, Managerial Vision, and International Trade”</a:t>
            </a:r>
            <a:endParaRPr lang="en-US" dirty="0" smtClean="0"/>
          </a:p>
        </p:txBody>
      </p:sp>
      <p:sp>
        <p:nvSpPr>
          <p:cNvPr id="9" name="Slide Number Placeholder 8"/>
          <p:cNvSpPr>
            <a:spLocks noGrp="1"/>
          </p:cNvSpPr>
          <p:nvPr>
            <p:ph type="sldNum" sz="quarter" idx="12"/>
          </p:nvPr>
        </p:nvSpPr>
        <p:spPr>
          <a:xfrm>
            <a:off x="6553200" y="6596390"/>
            <a:ext cx="2133600" cy="261610"/>
          </a:xfrm>
        </p:spPr>
        <p:txBody>
          <a:bodyPr/>
          <a:lstStyle/>
          <a:p>
            <a:r>
              <a:rPr lang="en-US" dirty="0" smtClean="0"/>
              <a:t>(</a:t>
            </a:r>
            <a:fld id="{35B70233-CFEB-4F17-AF2C-65A2BF551045}" type="slidenum">
              <a:rPr lang="en-US" smtClean="0"/>
              <a:pPr/>
              <a:t>16</a:t>
            </a:fld>
            <a:r>
              <a:rPr lang="en-US" dirty="0" smtClean="0"/>
              <a:t>/</a:t>
            </a:r>
            <a:r>
              <a:rPr lang="en-US" altLang="ko-KR" dirty="0" smtClean="0"/>
              <a:t>25</a:t>
            </a:r>
            <a:r>
              <a:rPr lang="en-US" dirty="0" smtClean="0"/>
              <a:t>)</a:t>
            </a:r>
            <a:endParaRPr lang="en-US" dirty="0"/>
          </a:p>
        </p:txBody>
      </p:sp>
      <p:grpSp>
        <p:nvGrpSpPr>
          <p:cNvPr id="6" name="Group 5"/>
          <p:cNvGrpSpPr/>
          <p:nvPr/>
        </p:nvGrpSpPr>
        <p:grpSpPr>
          <a:xfrm>
            <a:off x="1600200" y="1066800"/>
            <a:ext cx="5816600" cy="5257800"/>
            <a:chOff x="1600200" y="1066800"/>
            <a:chExt cx="5816600" cy="5257800"/>
          </a:xfrm>
        </p:grpSpPr>
        <p:grpSp>
          <p:nvGrpSpPr>
            <p:cNvPr id="3" name="Group 2"/>
            <p:cNvGrpSpPr/>
            <p:nvPr/>
          </p:nvGrpSpPr>
          <p:grpSpPr>
            <a:xfrm>
              <a:off x="1600200" y="1066800"/>
              <a:ext cx="5816600" cy="3703320"/>
              <a:chOff x="1600200" y="1676400"/>
              <a:chExt cx="5816600" cy="3703320"/>
            </a:xfrm>
          </p:grpSpPr>
          <p:cxnSp>
            <p:nvCxnSpPr>
              <p:cNvPr id="37" name="Straight Connector 36"/>
              <p:cNvCxnSpPr/>
              <p:nvPr/>
            </p:nvCxnSpPr>
            <p:spPr>
              <a:xfrm>
                <a:off x="1951736" y="1752600"/>
                <a:ext cx="0" cy="3200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1951736" y="4953000"/>
                <a:ext cx="53126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7264400" y="1752600"/>
                <a:ext cx="0" cy="3200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1951736" y="2895600"/>
                <a:ext cx="53126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5222240" y="2895600"/>
                <a:ext cx="0" cy="20574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46" name="Object 45"/>
              <p:cNvGraphicFramePr>
                <a:graphicFrameLocks noChangeAspect="1"/>
              </p:cNvGraphicFramePr>
              <p:nvPr>
                <p:extLst>
                  <p:ext uri="{D42A27DB-BD31-4B8C-83A1-F6EECF244321}">
                    <p14:modId xmlns:p14="http://schemas.microsoft.com/office/powerpoint/2010/main" val="1763359390"/>
                  </p:ext>
                </p:extLst>
              </p:nvPr>
            </p:nvGraphicFramePr>
            <p:xfrm>
              <a:off x="1600200" y="1676400"/>
              <a:ext cx="330200" cy="203200"/>
            </p:xfrm>
            <a:graphic>
              <a:graphicData uri="http://schemas.openxmlformats.org/presentationml/2006/ole">
                <mc:AlternateContent xmlns:mc="http://schemas.openxmlformats.org/markup-compatibility/2006">
                  <mc:Choice xmlns:v="urn:schemas-microsoft-com:vml" Requires="v">
                    <p:oleObj spid="_x0000_s56115" name="Equation" r:id="rId5" imgW="330120" imgH="203040" progId="Equation.DSMT4">
                      <p:embed/>
                    </p:oleObj>
                  </mc:Choice>
                  <mc:Fallback>
                    <p:oleObj name="Equation" r:id="rId5" imgW="330120" imgH="203040" progId="Equation.DSMT4">
                      <p:embed/>
                      <p:pic>
                        <p:nvPicPr>
                          <p:cNvPr id="0" name=""/>
                          <p:cNvPicPr/>
                          <p:nvPr/>
                        </p:nvPicPr>
                        <p:blipFill>
                          <a:blip r:embed="rId6"/>
                          <a:stretch>
                            <a:fillRect/>
                          </a:stretch>
                        </p:blipFill>
                        <p:spPr>
                          <a:xfrm>
                            <a:off x="1600200" y="1676400"/>
                            <a:ext cx="330200" cy="203200"/>
                          </a:xfrm>
                          <a:prstGeom prst="rect">
                            <a:avLst/>
                          </a:prstGeom>
                        </p:spPr>
                      </p:pic>
                    </p:oleObj>
                  </mc:Fallback>
                </mc:AlternateContent>
              </a:graphicData>
            </a:graphic>
          </p:graphicFrame>
          <p:graphicFrame>
            <p:nvGraphicFramePr>
              <p:cNvPr id="74" name="Object 73"/>
              <p:cNvGraphicFramePr>
                <a:graphicFrameLocks noChangeAspect="1"/>
              </p:cNvGraphicFramePr>
              <p:nvPr>
                <p:extLst>
                  <p:ext uri="{D42A27DB-BD31-4B8C-83A1-F6EECF244321}">
                    <p14:modId xmlns:p14="http://schemas.microsoft.com/office/powerpoint/2010/main" val="1916029689"/>
                  </p:ext>
                </p:extLst>
              </p:nvPr>
            </p:nvGraphicFramePr>
            <p:xfrm>
              <a:off x="3530600" y="4953000"/>
              <a:ext cx="152400" cy="228600"/>
            </p:xfrm>
            <a:graphic>
              <a:graphicData uri="http://schemas.openxmlformats.org/presentationml/2006/ole">
                <mc:AlternateContent xmlns:mc="http://schemas.openxmlformats.org/markup-compatibility/2006">
                  <mc:Choice xmlns:v="urn:schemas-microsoft-com:vml" Requires="v">
                    <p:oleObj spid="_x0000_s56116" name="Equation" r:id="rId7" imgW="152280" imgH="228600" progId="Equation.DSMT4">
                      <p:embed/>
                    </p:oleObj>
                  </mc:Choice>
                  <mc:Fallback>
                    <p:oleObj name="Equation" r:id="rId7" imgW="152280" imgH="228600" progId="Equation.DSMT4">
                      <p:embed/>
                      <p:pic>
                        <p:nvPicPr>
                          <p:cNvPr id="0" name=""/>
                          <p:cNvPicPr>
                            <a:picLocks noChangeAspect="1" noChangeArrowheads="1"/>
                          </p:cNvPicPr>
                          <p:nvPr/>
                        </p:nvPicPr>
                        <p:blipFill>
                          <a:blip r:embed="rId8"/>
                          <a:srcRect/>
                          <a:stretch>
                            <a:fillRect/>
                          </a:stretch>
                        </p:blipFill>
                        <p:spPr bwMode="auto">
                          <a:xfrm>
                            <a:off x="3530600" y="4953000"/>
                            <a:ext cx="15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5" name="Object 74"/>
              <p:cNvGraphicFramePr>
                <a:graphicFrameLocks noChangeAspect="1"/>
              </p:cNvGraphicFramePr>
              <p:nvPr>
                <p:extLst>
                  <p:ext uri="{D42A27DB-BD31-4B8C-83A1-F6EECF244321}">
                    <p14:modId xmlns:p14="http://schemas.microsoft.com/office/powerpoint/2010/main" val="3030296095"/>
                  </p:ext>
                </p:extLst>
              </p:nvPr>
            </p:nvGraphicFramePr>
            <p:xfrm>
              <a:off x="4292600" y="4953000"/>
              <a:ext cx="165100" cy="228600"/>
            </p:xfrm>
            <a:graphic>
              <a:graphicData uri="http://schemas.openxmlformats.org/presentationml/2006/ole">
                <mc:AlternateContent xmlns:mc="http://schemas.openxmlformats.org/markup-compatibility/2006">
                  <mc:Choice xmlns:v="urn:schemas-microsoft-com:vml" Requires="v">
                    <p:oleObj spid="_x0000_s56117" name="Equation" r:id="rId9" imgW="164880" imgH="228600" progId="Equation.DSMT4">
                      <p:embed/>
                    </p:oleObj>
                  </mc:Choice>
                  <mc:Fallback>
                    <p:oleObj name="Equation" r:id="rId9" imgW="164880" imgH="228600" progId="Equation.DSMT4">
                      <p:embed/>
                      <p:pic>
                        <p:nvPicPr>
                          <p:cNvPr id="0" name=""/>
                          <p:cNvPicPr>
                            <a:picLocks noChangeAspect="1" noChangeArrowheads="1"/>
                          </p:cNvPicPr>
                          <p:nvPr/>
                        </p:nvPicPr>
                        <p:blipFill>
                          <a:blip r:embed="rId10"/>
                          <a:srcRect/>
                          <a:stretch>
                            <a:fillRect/>
                          </a:stretch>
                        </p:blipFill>
                        <p:spPr bwMode="auto">
                          <a:xfrm>
                            <a:off x="4292600" y="4953000"/>
                            <a:ext cx="1651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6" name="Object 75"/>
              <p:cNvGraphicFramePr>
                <a:graphicFrameLocks noChangeAspect="1"/>
              </p:cNvGraphicFramePr>
              <p:nvPr>
                <p:extLst>
                  <p:ext uri="{D42A27DB-BD31-4B8C-83A1-F6EECF244321}">
                    <p14:modId xmlns:p14="http://schemas.microsoft.com/office/powerpoint/2010/main" val="3343088341"/>
                  </p:ext>
                </p:extLst>
              </p:nvPr>
            </p:nvGraphicFramePr>
            <p:xfrm>
              <a:off x="5175504" y="4953000"/>
              <a:ext cx="152400" cy="228600"/>
            </p:xfrm>
            <a:graphic>
              <a:graphicData uri="http://schemas.openxmlformats.org/presentationml/2006/ole">
                <mc:AlternateContent xmlns:mc="http://schemas.openxmlformats.org/markup-compatibility/2006">
                  <mc:Choice xmlns:v="urn:schemas-microsoft-com:vml" Requires="v">
                    <p:oleObj spid="_x0000_s56118" name="Equation" r:id="rId11" imgW="152280" imgH="228600" progId="Equation.DSMT4">
                      <p:embed/>
                    </p:oleObj>
                  </mc:Choice>
                  <mc:Fallback>
                    <p:oleObj name="Equation" r:id="rId11" imgW="152280" imgH="228600" progId="Equation.DSMT4">
                      <p:embed/>
                      <p:pic>
                        <p:nvPicPr>
                          <p:cNvPr id="0" name=""/>
                          <p:cNvPicPr>
                            <a:picLocks noChangeAspect="1" noChangeArrowheads="1"/>
                          </p:cNvPicPr>
                          <p:nvPr/>
                        </p:nvPicPr>
                        <p:blipFill>
                          <a:blip r:embed="rId12"/>
                          <a:srcRect/>
                          <a:stretch>
                            <a:fillRect/>
                          </a:stretch>
                        </p:blipFill>
                        <p:spPr bwMode="auto">
                          <a:xfrm>
                            <a:off x="5175504" y="4953000"/>
                            <a:ext cx="15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7" name="Object 76"/>
              <p:cNvGraphicFramePr>
                <a:graphicFrameLocks noChangeAspect="1"/>
              </p:cNvGraphicFramePr>
              <p:nvPr>
                <p:extLst>
                  <p:ext uri="{D42A27DB-BD31-4B8C-83A1-F6EECF244321}">
                    <p14:modId xmlns:p14="http://schemas.microsoft.com/office/powerpoint/2010/main" val="1853146924"/>
                  </p:ext>
                </p:extLst>
              </p:nvPr>
            </p:nvGraphicFramePr>
            <p:xfrm>
              <a:off x="1893824" y="4974336"/>
              <a:ext cx="127000" cy="177800"/>
            </p:xfrm>
            <a:graphic>
              <a:graphicData uri="http://schemas.openxmlformats.org/presentationml/2006/ole">
                <mc:AlternateContent xmlns:mc="http://schemas.openxmlformats.org/markup-compatibility/2006">
                  <mc:Choice xmlns:v="urn:schemas-microsoft-com:vml" Requires="v">
                    <p:oleObj spid="_x0000_s56119" name="Equation" r:id="rId13" imgW="126720" imgH="177480" progId="Equation.DSMT4">
                      <p:embed/>
                    </p:oleObj>
                  </mc:Choice>
                  <mc:Fallback>
                    <p:oleObj name="Equation" r:id="rId13" imgW="126720" imgH="177480" progId="Equation.DSMT4">
                      <p:embed/>
                      <p:pic>
                        <p:nvPicPr>
                          <p:cNvPr id="0" name=""/>
                          <p:cNvPicPr>
                            <a:picLocks noChangeAspect="1" noChangeArrowheads="1"/>
                          </p:cNvPicPr>
                          <p:nvPr/>
                        </p:nvPicPr>
                        <p:blipFill>
                          <a:blip r:embed="rId14"/>
                          <a:srcRect/>
                          <a:stretch>
                            <a:fillRect/>
                          </a:stretch>
                        </p:blipFill>
                        <p:spPr bwMode="auto">
                          <a:xfrm>
                            <a:off x="1893824" y="4974336"/>
                            <a:ext cx="127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8" name="Object 77"/>
              <p:cNvGraphicFramePr>
                <a:graphicFrameLocks noChangeAspect="1"/>
              </p:cNvGraphicFramePr>
              <p:nvPr>
                <p:extLst>
                  <p:ext uri="{D42A27DB-BD31-4B8C-83A1-F6EECF244321}">
                    <p14:modId xmlns:p14="http://schemas.microsoft.com/office/powerpoint/2010/main" val="697054381"/>
                  </p:ext>
                </p:extLst>
              </p:nvPr>
            </p:nvGraphicFramePr>
            <p:xfrm>
              <a:off x="7233920" y="4974336"/>
              <a:ext cx="88900" cy="165100"/>
            </p:xfrm>
            <a:graphic>
              <a:graphicData uri="http://schemas.openxmlformats.org/presentationml/2006/ole">
                <mc:AlternateContent xmlns:mc="http://schemas.openxmlformats.org/markup-compatibility/2006">
                  <mc:Choice xmlns:v="urn:schemas-microsoft-com:vml" Requires="v">
                    <p:oleObj spid="_x0000_s56120" name="Equation" r:id="rId15" imgW="88560" imgH="164880" progId="Equation.DSMT4">
                      <p:embed/>
                    </p:oleObj>
                  </mc:Choice>
                  <mc:Fallback>
                    <p:oleObj name="Equation" r:id="rId15" imgW="88560" imgH="164880" progId="Equation.DSMT4">
                      <p:embed/>
                      <p:pic>
                        <p:nvPicPr>
                          <p:cNvPr id="0" name=""/>
                          <p:cNvPicPr>
                            <a:picLocks noChangeAspect="1" noChangeArrowheads="1"/>
                          </p:cNvPicPr>
                          <p:nvPr/>
                        </p:nvPicPr>
                        <p:blipFill>
                          <a:blip r:embed="rId16"/>
                          <a:srcRect/>
                          <a:stretch>
                            <a:fillRect/>
                          </a:stretch>
                        </p:blipFill>
                        <p:spPr bwMode="auto">
                          <a:xfrm>
                            <a:off x="7233920" y="4974336"/>
                            <a:ext cx="889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9" name="Object 78"/>
              <p:cNvGraphicFramePr>
                <a:graphicFrameLocks noChangeAspect="1"/>
              </p:cNvGraphicFramePr>
              <p:nvPr>
                <p:extLst>
                  <p:ext uri="{D42A27DB-BD31-4B8C-83A1-F6EECF244321}">
                    <p14:modId xmlns:p14="http://schemas.microsoft.com/office/powerpoint/2010/main" val="823120757"/>
                  </p:ext>
                </p:extLst>
              </p:nvPr>
            </p:nvGraphicFramePr>
            <p:xfrm>
              <a:off x="1811528" y="2819400"/>
              <a:ext cx="88900" cy="165100"/>
            </p:xfrm>
            <a:graphic>
              <a:graphicData uri="http://schemas.openxmlformats.org/presentationml/2006/ole">
                <mc:AlternateContent xmlns:mc="http://schemas.openxmlformats.org/markup-compatibility/2006">
                  <mc:Choice xmlns:v="urn:schemas-microsoft-com:vml" Requires="v">
                    <p:oleObj spid="_x0000_s56121" name="Equation" r:id="rId17" imgW="88560" imgH="164880" progId="Equation.DSMT4">
                      <p:embed/>
                    </p:oleObj>
                  </mc:Choice>
                  <mc:Fallback>
                    <p:oleObj name="Equation" r:id="rId17" imgW="88560" imgH="164880" progId="Equation.DSMT4">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811528" y="2819400"/>
                            <a:ext cx="889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0" name="Object 79"/>
              <p:cNvGraphicFramePr>
                <a:graphicFrameLocks noChangeAspect="1"/>
              </p:cNvGraphicFramePr>
              <p:nvPr>
                <p:extLst>
                  <p:ext uri="{D42A27DB-BD31-4B8C-83A1-F6EECF244321}">
                    <p14:modId xmlns:p14="http://schemas.microsoft.com/office/powerpoint/2010/main" val="1668831402"/>
                  </p:ext>
                </p:extLst>
              </p:nvPr>
            </p:nvGraphicFramePr>
            <p:xfrm>
              <a:off x="7327900" y="2819400"/>
              <a:ext cx="88900" cy="165100"/>
            </p:xfrm>
            <a:graphic>
              <a:graphicData uri="http://schemas.openxmlformats.org/presentationml/2006/ole">
                <mc:AlternateContent xmlns:mc="http://schemas.openxmlformats.org/markup-compatibility/2006">
                  <mc:Choice xmlns:v="urn:schemas-microsoft-com:vml" Requires="v">
                    <p:oleObj spid="_x0000_s56122" name="Equation" r:id="rId19" imgW="88707" imgH="164742" progId="Equation.DSMT4">
                      <p:embed/>
                    </p:oleObj>
                  </mc:Choice>
                  <mc:Fallback>
                    <p:oleObj name="Equation" r:id="rId19" imgW="88707" imgH="164742" progId="Equation.DSMT4">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327900" y="2819400"/>
                            <a:ext cx="889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1" name="Object 80"/>
              <p:cNvGraphicFramePr>
                <a:graphicFrameLocks noChangeAspect="1"/>
              </p:cNvGraphicFramePr>
              <p:nvPr>
                <p:extLst>
                  <p:ext uri="{D42A27DB-BD31-4B8C-83A1-F6EECF244321}">
                    <p14:modId xmlns:p14="http://schemas.microsoft.com/office/powerpoint/2010/main" val="1976840578"/>
                  </p:ext>
                </p:extLst>
              </p:nvPr>
            </p:nvGraphicFramePr>
            <p:xfrm>
              <a:off x="4267200" y="2717800"/>
              <a:ext cx="355600" cy="177800"/>
            </p:xfrm>
            <a:graphic>
              <a:graphicData uri="http://schemas.openxmlformats.org/presentationml/2006/ole">
                <mc:AlternateContent xmlns:mc="http://schemas.openxmlformats.org/markup-compatibility/2006">
                  <mc:Choice xmlns:v="urn:schemas-microsoft-com:vml" Requires="v">
                    <p:oleObj spid="_x0000_s56123" name="Equation" r:id="rId20" imgW="355320" imgH="177480" progId="Equation.DSMT4">
                      <p:embed/>
                    </p:oleObj>
                  </mc:Choice>
                  <mc:Fallback>
                    <p:oleObj name="Equation" r:id="rId20" imgW="355320" imgH="177480" progId="Equation.DSMT4">
                      <p:embed/>
                      <p:pic>
                        <p:nvPicPr>
                          <p:cNvPr id="0" name=""/>
                          <p:cNvPicPr>
                            <a:picLocks noChangeAspect="1" noChangeArrowheads="1"/>
                          </p:cNvPicPr>
                          <p:nvPr/>
                        </p:nvPicPr>
                        <p:blipFill>
                          <a:blip r:embed="rId21"/>
                          <a:srcRect/>
                          <a:stretch>
                            <a:fillRect/>
                          </a:stretch>
                        </p:blipFill>
                        <p:spPr bwMode="auto">
                          <a:xfrm>
                            <a:off x="4267200" y="2717800"/>
                            <a:ext cx="3556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2" name="Object 81"/>
              <p:cNvGraphicFramePr>
                <a:graphicFrameLocks noChangeAspect="1"/>
              </p:cNvGraphicFramePr>
              <p:nvPr>
                <p:extLst>
                  <p:ext uri="{D42A27DB-BD31-4B8C-83A1-F6EECF244321}">
                    <p14:modId xmlns:p14="http://schemas.microsoft.com/office/powerpoint/2010/main" val="1104964976"/>
                  </p:ext>
                </p:extLst>
              </p:nvPr>
            </p:nvGraphicFramePr>
            <p:xfrm>
              <a:off x="5562600" y="2362200"/>
              <a:ext cx="406400" cy="228600"/>
            </p:xfrm>
            <a:graphic>
              <a:graphicData uri="http://schemas.openxmlformats.org/presentationml/2006/ole">
                <mc:AlternateContent xmlns:mc="http://schemas.openxmlformats.org/markup-compatibility/2006">
                  <mc:Choice xmlns:v="urn:schemas-microsoft-com:vml" Requires="v">
                    <p:oleObj spid="_x0000_s56124" name="Equation" r:id="rId22" imgW="406080" imgH="228600" progId="Equation.DSMT4">
                      <p:embed/>
                    </p:oleObj>
                  </mc:Choice>
                  <mc:Fallback>
                    <p:oleObj name="Equation" r:id="rId22" imgW="406080" imgH="228600" progId="Equation.DSMT4">
                      <p:embed/>
                      <p:pic>
                        <p:nvPicPr>
                          <p:cNvPr id="0" name=""/>
                          <p:cNvPicPr>
                            <a:picLocks noChangeAspect="1" noChangeArrowheads="1"/>
                          </p:cNvPicPr>
                          <p:nvPr/>
                        </p:nvPicPr>
                        <p:blipFill>
                          <a:blip r:embed="rId23"/>
                          <a:srcRect/>
                          <a:stretch>
                            <a:fillRect/>
                          </a:stretch>
                        </p:blipFill>
                        <p:spPr bwMode="auto">
                          <a:xfrm>
                            <a:off x="5562600" y="2362200"/>
                            <a:ext cx="406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3" name="Object 82"/>
              <p:cNvGraphicFramePr>
                <a:graphicFrameLocks noChangeAspect="1"/>
              </p:cNvGraphicFramePr>
              <p:nvPr>
                <p:extLst>
                  <p:ext uri="{D42A27DB-BD31-4B8C-83A1-F6EECF244321}">
                    <p14:modId xmlns:p14="http://schemas.microsoft.com/office/powerpoint/2010/main" val="1781578296"/>
                  </p:ext>
                </p:extLst>
              </p:nvPr>
            </p:nvGraphicFramePr>
            <p:xfrm>
              <a:off x="3081528" y="2459736"/>
              <a:ext cx="406400" cy="228600"/>
            </p:xfrm>
            <a:graphic>
              <a:graphicData uri="http://schemas.openxmlformats.org/presentationml/2006/ole">
                <mc:AlternateContent xmlns:mc="http://schemas.openxmlformats.org/markup-compatibility/2006">
                  <mc:Choice xmlns:v="urn:schemas-microsoft-com:vml" Requires="v">
                    <p:oleObj spid="_x0000_s56125" name="Equation" r:id="rId24" imgW="406080" imgH="228600" progId="Equation.DSMT4">
                      <p:embed/>
                    </p:oleObj>
                  </mc:Choice>
                  <mc:Fallback>
                    <p:oleObj name="Equation" r:id="rId24" imgW="406080" imgH="228600" progId="Equation.DSMT4">
                      <p:embed/>
                      <p:pic>
                        <p:nvPicPr>
                          <p:cNvPr id="0" name=""/>
                          <p:cNvPicPr>
                            <a:picLocks noChangeAspect="1" noChangeArrowheads="1"/>
                          </p:cNvPicPr>
                          <p:nvPr/>
                        </p:nvPicPr>
                        <p:blipFill>
                          <a:blip r:embed="rId25"/>
                          <a:srcRect/>
                          <a:stretch>
                            <a:fillRect/>
                          </a:stretch>
                        </p:blipFill>
                        <p:spPr bwMode="auto">
                          <a:xfrm>
                            <a:off x="3081528" y="2459736"/>
                            <a:ext cx="406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4" name="Freeform 83"/>
              <p:cNvSpPr/>
              <p:nvPr/>
            </p:nvSpPr>
            <p:spPr>
              <a:xfrm>
                <a:off x="1953260" y="2285999"/>
                <a:ext cx="5311140" cy="2286001"/>
              </a:xfrm>
              <a:custGeom>
                <a:avLst/>
                <a:gdLst>
                  <a:gd name="connsiteX0" fmla="*/ 0 w 5349240"/>
                  <a:gd name="connsiteY0" fmla="*/ 2369807 h 2369807"/>
                  <a:gd name="connsiteX1" fmla="*/ 3131820 w 5349240"/>
                  <a:gd name="connsiteY1" fmla="*/ 708647 h 2369807"/>
                  <a:gd name="connsiteX2" fmla="*/ 4632960 w 5349240"/>
                  <a:gd name="connsiteY2" fmla="*/ 15227 h 2369807"/>
                  <a:gd name="connsiteX3" fmla="*/ 5349240 w 5349240"/>
                  <a:gd name="connsiteY3" fmla="*/ 297167 h 2369807"/>
                </a:gdLst>
                <a:ahLst/>
                <a:cxnLst>
                  <a:cxn ang="0">
                    <a:pos x="connsiteX0" y="connsiteY0"/>
                  </a:cxn>
                  <a:cxn ang="0">
                    <a:pos x="connsiteX1" y="connsiteY1"/>
                  </a:cxn>
                  <a:cxn ang="0">
                    <a:pos x="connsiteX2" y="connsiteY2"/>
                  </a:cxn>
                  <a:cxn ang="0">
                    <a:pos x="connsiteX3" y="connsiteY3"/>
                  </a:cxn>
                </a:cxnLst>
                <a:rect l="l" t="t" r="r" b="b"/>
                <a:pathLst>
                  <a:path w="5349240" h="2369807">
                    <a:moveTo>
                      <a:pt x="0" y="2369807"/>
                    </a:moveTo>
                    <a:lnTo>
                      <a:pt x="3131820" y="708647"/>
                    </a:lnTo>
                    <a:cubicBezTo>
                      <a:pt x="3903980" y="316217"/>
                      <a:pt x="4263390" y="83807"/>
                      <a:pt x="4632960" y="15227"/>
                    </a:cubicBezTo>
                    <a:cubicBezTo>
                      <a:pt x="5002530" y="-53353"/>
                      <a:pt x="5175885" y="121907"/>
                      <a:pt x="5349240" y="297167"/>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Freeform 84"/>
              <p:cNvSpPr/>
              <p:nvPr/>
            </p:nvSpPr>
            <p:spPr>
              <a:xfrm>
                <a:off x="1953260" y="2438400"/>
                <a:ext cx="5311140" cy="2286000"/>
              </a:xfrm>
              <a:custGeom>
                <a:avLst/>
                <a:gdLst>
                  <a:gd name="connsiteX0" fmla="*/ 0 w 4960620"/>
                  <a:gd name="connsiteY0" fmla="*/ 430706 h 2526206"/>
                  <a:gd name="connsiteX1" fmla="*/ 434340 w 4960620"/>
                  <a:gd name="connsiteY1" fmla="*/ 11606 h 2526206"/>
                  <a:gd name="connsiteX2" fmla="*/ 975360 w 4960620"/>
                  <a:gd name="connsiteY2" fmla="*/ 164006 h 2526206"/>
                  <a:gd name="connsiteX3" fmla="*/ 1790700 w 4960620"/>
                  <a:gd name="connsiteY3" fmla="*/ 651686 h 2526206"/>
                  <a:gd name="connsiteX4" fmla="*/ 4960620 w 4960620"/>
                  <a:gd name="connsiteY4" fmla="*/ 2526206 h 25262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0620" h="2526206">
                    <a:moveTo>
                      <a:pt x="0" y="430706"/>
                    </a:moveTo>
                    <a:cubicBezTo>
                      <a:pt x="135890" y="243381"/>
                      <a:pt x="271780" y="56056"/>
                      <a:pt x="434340" y="11606"/>
                    </a:cubicBezTo>
                    <a:cubicBezTo>
                      <a:pt x="596900" y="-32844"/>
                      <a:pt x="749300" y="57326"/>
                      <a:pt x="975360" y="164006"/>
                    </a:cubicBezTo>
                    <a:cubicBezTo>
                      <a:pt x="1201420" y="270686"/>
                      <a:pt x="1790700" y="651686"/>
                      <a:pt x="1790700" y="651686"/>
                    </a:cubicBezTo>
                    <a:lnTo>
                      <a:pt x="4960620" y="2526206"/>
                    </a:lnTo>
                  </a:path>
                </a:pathLst>
              </a:cu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6" name="Straight Connector 85"/>
              <p:cNvCxnSpPr/>
              <p:nvPr/>
            </p:nvCxnSpPr>
            <p:spPr>
              <a:xfrm>
                <a:off x="3612896" y="2895600"/>
                <a:ext cx="0" cy="20574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4368800" y="2895600"/>
                <a:ext cx="0" cy="20574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6708140" y="2286000"/>
                <a:ext cx="0" cy="2667000"/>
              </a:xfrm>
              <a:prstGeom prst="line">
                <a:avLst/>
              </a:prstGeom>
              <a:ln w="63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2514600" y="2438400"/>
                <a:ext cx="0" cy="2514600"/>
              </a:xfrm>
              <a:prstGeom prst="line">
                <a:avLst/>
              </a:prstGeom>
              <a:ln w="6350">
                <a:solidFill>
                  <a:srgbClr val="00B050"/>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95" name="Object 94"/>
              <p:cNvGraphicFramePr>
                <a:graphicFrameLocks noChangeAspect="1"/>
              </p:cNvGraphicFramePr>
              <p:nvPr>
                <p:extLst>
                  <p:ext uri="{D42A27DB-BD31-4B8C-83A1-F6EECF244321}">
                    <p14:modId xmlns:p14="http://schemas.microsoft.com/office/powerpoint/2010/main" val="2881925736"/>
                  </p:ext>
                </p:extLst>
              </p:nvPr>
            </p:nvGraphicFramePr>
            <p:xfrm>
              <a:off x="2423160" y="5105400"/>
              <a:ext cx="212976" cy="274320"/>
            </p:xfrm>
            <a:graphic>
              <a:graphicData uri="http://schemas.openxmlformats.org/presentationml/2006/ole">
                <mc:AlternateContent xmlns:mc="http://schemas.openxmlformats.org/markup-compatibility/2006">
                  <mc:Choice xmlns:v="urn:schemas-microsoft-com:vml" Requires="v">
                    <p:oleObj spid="_x0000_s56126" name="Equation" r:id="rId26" imgW="177480" imgH="228600" progId="Equation.DSMT4">
                      <p:embed/>
                    </p:oleObj>
                  </mc:Choice>
                  <mc:Fallback>
                    <p:oleObj name="Equation" r:id="rId26" imgW="177480" imgH="228600" progId="Equation.DSMT4">
                      <p:embed/>
                      <p:pic>
                        <p:nvPicPr>
                          <p:cNvPr id="0" name=""/>
                          <p:cNvPicPr>
                            <a:picLocks noChangeAspect="1" noChangeArrowheads="1"/>
                          </p:cNvPicPr>
                          <p:nvPr/>
                        </p:nvPicPr>
                        <p:blipFill>
                          <a:blip r:embed="rId27"/>
                          <a:srcRect/>
                          <a:stretch>
                            <a:fillRect/>
                          </a:stretch>
                        </p:blipFill>
                        <p:spPr bwMode="auto">
                          <a:xfrm>
                            <a:off x="2423160" y="5105400"/>
                            <a:ext cx="212976" cy="27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6" name="Freeform 95"/>
              <p:cNvSpPr/>
              <p:nvPr/>
            </p:nvSpPr>
            <p:spPr>
              <a:xfrm>
                <a:off x="5219700" y="2283426"/>
                <a:ext cx="2049780" cy="604554"/>
              </a:xfrm>
              <a:custGeom>
                <a:avLst/>
                <a:gdLst>
                  <a:gd name="connsiteX0" fmla="*/ 0 w 2049780"/>
                  <a:gd name="connsiteY0" fmla="*/ 604554 h 604554"/>
                  <a:gd name="connsiteX1" fmla="*/ 1059180 w 2049780"/>
                  <a:gd name="connsiteY1" fmla="*/ 94014 h 604554"/>
                  <a:gd name="connsiteX2" fmla="*/ 1485900 w 2049780"/>
                  <a:gd name="connsiteY2" fmla="*/ 2574 h 604554"/>
                  <a:gd name="connsiteX3" fmla="*/ 1722120 w 2049780"/>
                  <a:gd name="connsiteY3" fmla="*/ 48294 h 604554"/>
                  <a:gd name="connsiteX4" fmla="*/ 2049780 w 2049780"/>
                  <a:gd name="connsiteY4" fmla="*/ 276894 h 604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9780" h="604554">
                    <a:moveTo>
                      <a:pt x="0" y="604554"/>
                    </a:moveTo>
                    <a:cubicBezTo>
                      <a:pt x="405765" y="399449"/>
                      <a:pt x="811530" y="194344"/>
                      <a:pt x="1059180" y="94014"/>
                    </a:cubicBezTo>
                    <a:cubicBezTo>
                      <a:pt x="1306830" y="-6316"/>
                      <a:pt x="1375410" y="10194"/>
                      <a:pt x="1485900" y="2574"/>
                    </a:cubicBezTo>
                    <a:cubicBezTo>
                      <a:pt x="1596390" y="-5046"/>
                      <a:pt x="1628140" y="2574"/>
                      <a:pt x="1722120" y="48294"/>
                    </a:cubicBezTo>
                    <a:cubicBezTo>
                      <a:pt x="1816100" y="94014"/>
                      <a:pt x="2049780" y="276894"/>
                      <a:pt x="2049780" y="276894"/>
                    </a:cubicBezTo>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Freeform 96"/>
              <p:cNvSpPr/>
              <p:nvPr/>
            </p:nvSpPr>
            <p:spPr>
              <a:xfrm>
                <a:off x="1950720" y="2440652"/>
                <a:ext cx="1668780" cy="454948"/>
              </a:xfrm>
              <a:custGeom>
                <a:avLst/>
                <a:gdLst>
                  <a:gd name="connsiteX0" fmla="*/ 0 w 1668780"/>
                  <a:gd name="connsiteY0" fmla="*/ 378748 h 454948"/>
                  <a:gd name="connsiteX1" fmla="*/ 358140 w 1668780"/>
                  <a:gd name="connsiteY1" fmla="*/ 51088 h 454948"/>
                  <a:gd name="connsiteX2" fmla="*/ 617220 w 1668780"/>
                  <a:gd name="connsiteY2" fmla="*/ 5368 h 454948"/>
                  <a:gd name="connsiteX3" fmla="*/ 906780 w 1668780"/>
                  <a:gd name="connsiteY3" fmla="*/ 96808 h 454948"/>
                  <a:gd name="connsiteX4" fmla="*/ 1668780 w 1668780"/>
                  <a:gd name="connsiteY4" fmla="*/ 454948 h 4549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8780" h="454948">
                    <a:moveTo>
                      <a:pt x="0" y="378748"/>
                    </a:moveTo>
                    <a:cubicBezTo>
                      <a:pt x="127635" y="246033"/>
                      <a:pt x="255270" y="113318"/>
                      <a:pt x="358140" y="51088"/>
                    </a:cubicBezTo>
                    <a:cubicBezTo>
                      <a:pt x="461010" y="-11142"/>
                      <a:pt x="525780" y="-2252"/>
                      <a:pt x="617220" y="5368"/>
                    </a:cubicBezTo>
                    <a:cubicBezTo>
                      <a:pt x="708660" y="12988"/>
                      <a:pt x="731520" y="21878"/>
                      <a:pt x="906780" y="96808"/>
                    </a:cubicBezTo>
                    <a:cubicBezTo>
                      <a:pt x="1082040" y="171738"/>
                      <a:pt x="1375410" y="313343"/>
                      <a:pt x="1668780" y="454948"/>
                    </a:cubicBezTo>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8" name="Straight Connector 97"/>
              <p:cNvCxnSpPr>
                <a:endCxn id="96" idx="0"/>
              </p:cNvCxnSpPr>
              <p:nvPr/>
            </p:nvCxnSpPr>
            <p:spPr>
              <a:xfrm>
                <a:off x="3619500" y="2887980"/>
                <a:ext cx="160020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 name="Group 3"/>
            <p:cNvGrpSpPr/>
            <p:nvPr/>
          </p:nvGrpSpPr>
          <p:grpSpPr>
            <a:xfrm>
              <a:off x="1995300" y="5178623"/>
              <a:ext cx="5175000" cy="1145977"/>
              <a:chOff x="1995300" y="4876800"/>
              <a:chExt cx="5175000" cy="1145977"/>
            </a:xfrm>
          </p:grpSpPr>
          <p:sp>
            <p:nvSpPr>
              <p:cNvPr id="100" name="Left Brace 99"/>
              <p:cNvSpPr/>
              <p:nvPr/>
            </p:nvSpPr>
            <p:spPr>
              <a:xfrm rot="16200000">
                <a:off x="2664000" y="4229100"/>
                <a:ext cx="228600" cy="1524000"/>
              </a:xfrm>
              <a:prstGeom prst="leftBrace">
                <a:avLst>
                  <a:gd name="adj1" fmla="val 63244"/>
                  <a:gd name="adj2" fmla="val 50000"/>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101" name="Left Brace 100"/>
              <p:cNvSpPr/>
              <p:nvPr/>
            </p:nvSpPr>
            <p:spPr>
              <a:xfrm rot="16200000">
                <a:off x="4686300" y="4610100"/>
                <a:ext cx="228600" cy="762000"/>
              </a:xfrm>
              <a:prstGeom prst="leftBrace">
                <a:avLst>
                  <a:gd name="adj1" fmla="val 63244"/>
                  <a:gd name="adj2" fmla="val 50000"/>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102" name="Left Brace 101"/>
              <p:cNvSpPr/>
              <p:nvPr/>
            </p:nvSpPr>
            <p:spPr>
              <a:xfrm rot="16200000">
                <a:off x="6134100" y="4076700"/>
                <a:ext cx="228600" cy="1828800"/>
              </a:xfrm>
              <a:prstGeom prst="leftBrace">
                <a:avLst>
                  <a:gd name="adj1" fmla="val 63244"/>
                  <a:gd name="adj2" fmla="val 50000"/>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103" name="Left Brace 102"/>
              <p:cNvSpPr/>
              <p:nvPr/>
            </p:nvSpPr>
            <p:spPr>
              <a:xfrm rot="16200000">
                <a:off x="3886200" y="4648200"/>
                <a:ext cx="228600" cy="685800"/>
              </a:xfrm>
              <a:prstGeom prst="leftBrace">
                <a:avLst>
                  <a:gd name="adj1" fmla="val 63244"/>
                  <a:gd name="adj2" fmla="val 50000"/>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graphicFrame>
            <p:nvGraphicFramePr>
              <p:cNvPr id="104" name="Object 103"/>
              <p:cNvGraphicFramePr>
                <a:graphicFrameLocks noChangeAspect="1"/>
              </p:cNvGraphicFramePr>
              <p:nvPr>
                <p:extLst>
                  <p:ext uri="{D42A27DB-BD31-4B8C-83A1-F6EECF244321}">
                    <p14:modId xmlns:p14="http://schemas.microsoft.com/office/powerpoint/2010/main" val="1044168034"/>
                  </p:ext>
                </p:extLst>
              </p:nvPr>
            </p:nvGraphicFramePr>
            <p:xfrm>
              <a:off x="2590800" y="5067300"/>
              <a:ext cx="228600" cy="266700"/>
            </p:xfrm>
            <a:graphic>
              <a:graphicData uri="http://schemas.openxmlformats.org/presentationml/2006/ole">
                <mc:AlternateContent xmlns:mc="http://schemas.openxmlformats.org/markup-compatibility/2006">
                  <mc:Choice xmlns:v="urn:schemas-microsoft-com:vml" Requires="v">
                    <p:oleObj spid="_x0000_s56127" name="Equation" r:id="rId28" imgW="228600" imgH="266700" progId="Equation.DSMT4">
                      <p:embed/>
                    </p:oleObj>
                  </mc:Choice>
                  <mc:Fallback>
                    <p:oleObj name="Equation" r:id="rId28" imgW="228600" imgH="266700" progId="Equation.DSMT4">
                      <p:embed/>
                      <p:pic>
                        <p:nvPicPr>
                          <p:cNvPr id="0" name=""/>
                          <p:cNvPicPr/>
                          <p:nvPr/>
                        </p:nvPicPr>
                        <p:blipFill>
                          <a:blip r:embed="rId29"/>
                          <a:stretch>
                            <a:fillRect/>
                          </a:stretch>
                        </p:blipFill>
                        <p:spPr>
                          <a:xfrm>
                            <a:off x="2590800" y="5067300"/>
                            <a:ext cx="228600" cy="266700"/>
                          </a:xfrm>
                          <a:prstGeom prst="rect">
                            <a:avLst/>
                          </a:prstGeom>
                        </p:spPr>
                      </p:pic>
                    </p:oleObj>
                  </mc:Fallback>
                </mc:AlternateContent>
              </a:graphicData>
            </a:graphic>
          </p:graphicFrame>
          <p:graphicFrame>
            <p:nvGraphicFramePr>
              <p:cNvPr id="105" name="Object 104"/>
              <p:cNvGraphicFramePr>
                <a:graphicFrameLocks noChangeAspect="1"/>
              </p:cNvGraphicFramePr>
              <p:nvPr>
                <p:extLst>
                  <p:ext uri="{D42A27DB-BD31-4B8C-83A1-F6EECF244321}">
                    <p14:modId xmlns:p14="http://schemas.microsoft.com/office/powerpoint/2010/main" val="2956962799"/>
                  </p:ext>
                </p:extLst>
              </p:nvPr>
            </p:nvGraphicFramePr>
            <p:xfrm>
              <a:off x="6324600" y="5067300"/>
              <a:ext cx="228600" cy="266700"/>
            </p:xfrm>
            <a:graphic>
              <a:graphicData uri="http://schemas.openxmlformats.org/presentationml/2006/ole">
                <mc:AlternateContent xmlns:mc="http://schemas.openxmlformats.org/markup-compatibility/2006">
                  <mc:Choice xmlns:v="urn:schemas-microsoft-com:vml" Requires="v">
                    <p:oleObj spid="_x0000_s56128" name="Equation" r:id="rId30" imgW="228600" imgH="266700" progId="Equation.DSMT4">
                      <p:embed/>
                    </p:oleObj>
                  </mc:Choice>
                  <mc:Fallback>
                    <p:oleObj name="Equation" r:id="rId30" imgW="228600" imgH="266700" progId="Equation.DSMT4">
                      <p:embed/>
                      <p:pic>
                        <p:nvPicPr>
                          <p:cNvPr id="0" name=""/>
                          <p:cNvPicPr/>
                          <p:nvPr/>
                        </p:nvPicPr>
                        <p:blipFill>
                          <a:blip r:embed="rId31"/>
                          <a:stretch>
                            <a:fillRect/>
                          </a:stretch>
                        </p:blipFill>
                        <p:spPr>
                          <a:xfrm>
                            <a:off x="6324600" y="5067300"/>
                            <a:ext cx="228600" cy="266700"/>
                          </a:xfrm>
                          <a:prstGeom prst="rect">
                            <a:avLst/>
                          </a:prstGeom>
                        </p:spPr>
                      </p:pic>
                    </p:oleObj>
                  </mc:Fallback>
                </mc:AlternateContent>
              </a:graphicData>
            </a:graphic>
          </p:graphicFrame>
          <p:graphicFrame>
            <p:nvGraphicFramePr>
              <p:cNvPr id="106" name="Object 105"/>
              <p:cNvGraphicFramePr>
                <a:graphicFrameLocks noChangeAspect="1"/>
              </p:cNvGraphicFramePr>
              <p:nvPr>
                <p:extLst>
                  <p:ext uri="{D42A27DB-BD31-4B8C-83A1-F6EECF244321}">
                    <p14:modId xmlns:p14="http://schemas.microsoft.com/office/powerpoint/2010/main" val="3979717320"/>
                  </p:ext>
                </p:extLst>
              </p:nvPr>
            </p:nvGraphicFramePr>
            <p:xfrm>
              <a:off x="5029200" y="5067300"/>
              <a:ext cx="190500" cy="266700"/>
            </p:xfrm>
            <a:graphic>
              <a:graphicData uri="http://schemas.openxmlformats.org/presentationml/2006/ole">
                <mc:AlternateContent xmlns:mc="http://schemas.openxmlformats.org/markup-compatibility/2006">
                  <mc:Choice xmlns:v="urn:schemas-microsoft-com:vml" Requires="v">
                    <p:oleObj spid="_x0000_s56129" name="Equation" r:id="rId32" imgW="190500" imgH="266700" progId="Equation.DSMT4">
                      <p:embed/>
                    </p:oleObj>
                  </mc:Choice>
                  <mc:Fallback>
                    <p:oleObj name="Equation" r:id="rId32" imgW="190500" imgH="266700" progId="Equation.DSMT4">
                      <p:embed/>
                      <p:pic>
                        <p:nvPicPr>
                          <p:cNvPr id="0" name=""/>
                          <p:cNvPicPr/>
                          <p:nvPr/>
                        </p:nvPicPr>
                        <p:blipFill>
                          <a:blip r:embed="rId33"/>
                          <a:stretch>
                            <a:fillRect/>
                          </a:stretch>
                        </p:blipFill>
                        <p:spPr>
                          <a:xfrm>
                            <a:off x="5029200" y="5067300"/>
                            <a:ext cx="190500" cy="266700"/>
                          </a:xfrm>
                          <a:prstGeom prst="rect">
                            <a:avLst/>
                          </a:prstGeom>
                        </p:spPr>
                      </p:pic>
                    </p:oleObj>
                  </mc:Fallback>
                </mc:AlternateContent>
              </a:graphicData>
            </a:graphic>
          </p:graphicFrame>
          <p:graphicFrame>
            <p:nvGraphicFramePr>
              <p:cNvPr id="107" name="Object 106"/>
              <p:cNvGraphicFramePr>
                <a:graphicFrameLocks noChangeAspect="1"/>
              </p:cNvGraphicFramePr>
              <p:nvPr>
                <p:extLst>
                  <p:ext uri="{D42A27DB-BD31-4B8C-83A1-F6EECF244321}">
                    <p14:modId xmlns:p14="http://schemas.microsoft.com/office/powerpoint/2010/main" val="3545218578"/>
                  </p:ext>
                </p:extLst>
              </p:nvPr>
            </p:nvGraphicFramePr>
            <p:xfrm>
              <a:off x="3848100" y="5067300"/>
              <a:ext cx="190500" cy="266700"/>
            </p:xfrm>
            <a:graphic>
              <a:graphicData uri="http://schemas.openxmlformats.org/presentationml/2006/ole">
                <mc:AlternateContent xmlns:mc="http://schemas.openxmlformats.org/markup-compatibility/2006">
                  <mc:Choice xmlns:v="urn:schemas-microsoft-com:vml" Requires="v">
                    <p:oleObj spid="_x0000_s56130" name="Equation" r:id="rId34" imgW="190500" imgH="266700" progId="Equation.DSMT4">
                      <p:embed/>
                    </p:oleObj>
                  </mc:Choice>
                  <mc:Fallback>
                    <p:oleObj name="Equation" r:id="rId34" imgW="190500" imgH="266700" progId="Equation.DSMT4">
                      <p:embed/>
                      <p:pic>
                        <p:nvPicPr>
                          <p:cNvPr id="0" name=""/>
                          <p:cNvPicPr/>
                          <p:nvPr/>
                        </p:nvPicPr>
                        <p:blipFill>
                          <a:blip r:embed="rId35"/>
                          <a:stretch>
                            <a:fillRect/>
                          </a:stretch>
                        </p:blipFill>
                        <p:spPr>
                          <a:xfrm>
                            <a:off x="3848100" y="5067300"/>
                            <a:ext cx="190500" cy="266700"/>
                          </a:xfrm>
                          <a:prstGeom prst="rect">
                            <a:avLst/>
                          </a:prstGeom>
                        </p:spPr>
                      </p:pic>
                    </p:oleObj>
                  </mc:Fallback>
                </mc:AlternateContent>
              </a:graphicData>
            </a:graphic>
          </p:graphicFrame>
          <p:sp>
            <p:nvSpPr>
              <p:cNvPr id="108" name="Left Brace 107"/>
              <p:cNvSpPr/>
              <p:nvPr/>
            </p:nvSpPr>
            <p:spPr>
              <a:xfrm rot="16200000">
                <a:off x="3024000" y="4381500"/>
                <a:ext cx="228600" cy="2286000"/>
              </a:xfrm>
              <a:prstGeom prst="leftBrace">
                <a:avLst>
                  <a:gd name="adj1" fmla="val 63244"/>
                  <a:gd name="adj2" fmla="val 50000"/>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109" name="Left Brace 108"/>
              <p:cNvSpPr/>
              <p:nvPr/>
            </p:nvSpPr>
            <p:spPr>
              <a:xfrm rot="16200000">
                <a:off x="5684400" y="4152901"/>
                <a:ext cx="228600" cy="2743200"/>
              </a:xfrm>
              <a:prstGeom prst="leftBrace">
                <a:avLst>
                  <a:gd name="adj1" fmla="val 63244"/>
                  <a:gd name="adj2" fmla="val 50000"/>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110" name="TextBox 109"/>
              <p:cNvSpPr txBox="1"/>
              <p:nvPr/>
            </p:nvSpPr>
            <p:spPr>
              <a:xfrm>
                <a:off x="2286000" y="5715000"/>
                <a:ext cx="1676400" cy="307777"/>
              </a:xfrm>
              <a:prstGeom prst="rect">
                <a:avLst/>
              </a:prstGeom>
              <a:noFill/>
            </p:spPr>
            <p:txBody>
              <a:bodyPr wrap="square" rtlCol="0">
                <a:spAutoFit/>
              </a:bodyPr>
              <a:lstStyle/>
              <a:p>
                <a:pPr algn="ctr"/>
                <a:r>
                  <a:rPr lang="en-US" sz="1400" i="1" dirty="0" smtClean="0"/>
                  <a:t>Domestic D-firm</a:t>
                </a:r>
                <a:endParaRPr lang="en-US" sz="1400" i="1" dirty="0"/>
              </a:p>
            </p:txBody>
          </p:sp>
          <p:sp>
            <p:nvSpPr>
              <p:cNvPr id="111" name="TextBox 110"/>
              <p:cNvSpPr txBox="1"/>
              <p:nvPr/>
            </p:nvSpPr>
            <p:spPr>
              <a:xfrm>
                <a:off x="4953000" y="5715000"/>
                <a:ext cx="1676400" cy="307777"/>
              </a:xfrm>
              <a:prstGeom prst="rect">
                <a:avLst/>
              </a:prstGeom>
              <a:noFill/>
            </p:spPr>
            <p:txBody>
              <a:bodyPr wrap="square" rtlCol="0">
                <a:spAutoFit/>
              </a:bodyPr>
              <a:lstStyle/>
              <a:p>
                <a:pPr algn="ctr"/>
                <a:r>
                  <a:rPr lang="en-US" sz="1400" i="1" dirty="0" smtClean="0"/>
                  <a:t>Exporting E-firm</a:t>
                </a:r>
                <a:endParaRPr lang="en-US" sz="1400" i="1" dirty="0"/>
              </a:p>
            </p:txBody>
          </p:sp>
        </p:grpSp>
        <p:sp>
          <p:nvSpPr>
            <p:cNvPr id="7" name="Flowchart: Connector 6"/>
            <p:cNvSpPr/>
            <p:nvPr/>
          </p:nvSpPr>
          <p:spPr>
            <a:xfrm>
              <a:off x="2468880" y="4297680"/>
              <a:ext cx="100852" cy="100852"/>
            </a:xfrm>
            <a:prstGeom prst="flowChartConnector">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Flowchart: Connector 52"/>
            <p:cNvSpPr/>
            <p:nvPr/>
          </p:nvSpPr>
          <p:spPr>
            <a:xfrm>
              <a:off x="2794748" y="4297680"/>
              <a:ext cx="100852" cy="100852"/>
            </a:xfrm>
            <a:prstGeom prst="flowChartConnector">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5" name="Object 54"/>
            <p:cNvGraphicFramePr>
              <a:graphicFrameLocks noChangeAspect="1"/>
            </p:cNvGraphicFramePr>
            <p:nvPr>
              <p:extLst>
                <p:ext uri="{D42A27DB-BD31-4B8C-83A1-F6EECF244321}">
                  <p14:modId xmlns:p14="http://schemas.microsoft.com/office/powerpoint/2010/main" val="3664179649"/>
                </p:ext>
              </p:extLst>
            </p:nvPr>
          </p:nvGraphicFramePr>
          <p:xfrm>
            <a:off x="2743200" y="4419600"/>
            <a:ext cx="228600" cy="471488"/>
          </p:xfrm>
          <a:graphic>
            <a:graphicData uri="http://schemas.openxmlformats.org/presentationml/2006/ole">
              <mc:AlternateContent xmlns:mc="http://schemas.openxmlformats.org/markup-compatibility/2006">
                <mc:Choice xmlns:v="urn:schemas-microsoft-com:vml" Requires="v">
                  <p:oleObj spid="_x0000_s56131" name="Equation" r:id="rId36" imgW="190440" imgH="393480" progId="Equation.DSMT4">
                    <p:embed/>
                  </p:oleObj>
                </mc:Choice>
                <mc:Fallback>
                  <p:oleObj name="Equation" r:id="rId36" imgW="190440" imgH="393480" progId="Equation.DSMT4">
                    <p:embed/>
                    <p:pic>
                      <p:nvPicPr>
                        <p:cNvPr id="0" name=""/>
                        <p:cNvPicPr>
                          <a:picLocks noChangeAspect="1" noChangeArrowheads="1"/>
                        </p:cNvPicPr>
                        <p:nvPr/>
                      </p:nvPicPr>
                      <p:blipFill>
                        <a:blip r:embed="rId37"/>
                        <a:srcRect/>
                        <a:stretch>
                          <a:fillRect/>
                        </a:stretch>
                      </p:blipFill>
                      <p:spPr bwMode="auto">
                        <a:xfrm>
                          <a:off x="2743200" y="4419600"/>
                          <a:ext cx="228600"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6" name="Flowchart: Connector 55"/>
            <p:cNvSpPr/>
            <p:nvPr/>
          </p:nvSpPr>
          <p:spPr>
            <a:xfrm>
              <a:off x="6656832" y="4297680"/>
              <a:ext cx="100852" cy="100852"/>
            </a:xfrm>
            <a:prstGeom prst="flowChartConnector">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Flowchart: Connector 56"/>
            <p:cNvSpPr/>
            <p:nvPr/>
          </p:nvSpPr>
          <p:spPr>
            <a:xfrm>
              <a:off x="6223748" y="4297680"/>
              <a:ext cx="100852" cy="100852"/>
            </a:xfrm>
            <a:prstGeom prst="flowChartConnector">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9" name="Object 58"/>
            <p:cNvGraphicFramePr>
              <a:graphicFrameLocks noChangeAspect="1"/>
            </p:cNvGraphicFramePr>
            <p:nvPr>
              <p:extLst>
                <p:ext uri="{D42A27DB-BD31-4B8C-83A1-F6EECF244321}">
                  <p14:modId xmlns:p14="http://schemas.microsoft.com/office/powerpoint/2010/main" val="820305883"/>
                </p:ext>
              </p:extLst>
            </p:nvPr>
          </p:nvGraphicFramePr>
          <p:xfrm>
            <a:off x="6645024" y="4495800"/>
            <a:ext cx="212976" cy="274320"/>
          </p:xfrm>
          <a:graphic>
            <a:graphicData uri="http://schemas.openxmlformats.org/presentationml/2006/ole">
              <mc:AlternateContent xmlns:mc="http://schemas.openxmlformats.org/markup-compatibility/2006">
                <mc:Choice xmlns:v="urn:schemas-microsoft-com:vml" Requires="v">
                  <p:oleObj spid="_x0000_s56132" name="Equation" r:id="rId38" imgW="177480" imgH="228600" progId="Equation.DSMT4">
                    <p:embed/>
                  </p:oleObj>
                </mc:Choice>
                <mc:Fallback>
                  <p:oleObj name="Equation" r:id="rId38" imgW="177480" imgH="228600" progId="Equation.DSMT4">
                    <p:embed/>
                    <p:pic>
                      <p:nvPicPr>
                        <p:cNvPr id="0" name=""/>
                        <p:cNvPicPr>
                          <a:picLocks noChangeAspect="1" noChangeArrowheads="1"/>
                        </p:cNvPicPr>
                        <p:nvPr/>
                      </p:nvPicPr>
                      <p:blipFill>
                        <a:blip r:embed="rId39"/>
                        <a:srcRect/>
                        <a:stretch>
                          <a:fillRect/>
                        </a:stretch>
                      </p:blipFill>
                      <p:spPr bwMode="auto">
                        <a:xfrm>
                          <a:off x="6645024" y="4495800"/>
                          <a:ext cx="212976" cy="27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557129527"/>
                </p:ext>
              </p:extLst>
            </p:nvPr>
          </p:nvGraphicFramePr>
          <p:xfrm>
            <a:off x="6096000" y="4416552"/>
            <a:ext cx="457200" cy="471487"/>
          </p:xfrm>
          <a:graphic>
            <a:graphicData uri="http://schemas.openxmlformats.org/presentationml/2006/ole">
              <mc:AlternateContent xmlns:mc="http://schemas.openxmlformats.org/markup-compatibility/2006">
                <mc:Choice xmlns:v="urn:schemas-microsoft-com:vml" Requires="v">
                  <p:oleObj spid="_x0000_s56133" name="Equation" r:id="rId40" imgW="380880" imgH="393480" progId="Equation.DSMT4">
                    <p:embed/>
                  </p:oleObj>
                </mc:Choice>
                <mc:Fallback>
                  <p:oleObj name="Equation" r:id="rId40" imgW="380880" imgH="393480" progId="Equation.DSMT4">
                    <p:embed/>
                    <p:pic>
                      <p:nvPicPr>
                        <p:cNvPr id="0" name="Object 54"/>
                        <p:cNvPicPr>
                          <a:picLocks noChangeAspect="1" noChangeArrowheads="1"/>
                        </p:cNvPicPr>
                        <p:nvPr/>
                      </p:nvPicPr>
                      <p:blipFill>
                        <a:blip r:embed="rId41"/>
                        <a:srcRect/>
                        <a:stretch>
                          <a:fillRect/>
                        </a:stretch>
                      </p:blipFill>
                      <p:spPr bwMode="auto">
                        <a:xfrm>
                          <a:off x="6096000" y="4416552"/>
                          <a:ext cx="457200" cy="47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Tree>
    <p:custDataLst>
      <p:tags r:id="rId2"/>
    </p:custDataLst>
    <p:extLst>
      <p:ext uri="{BB962C8B-B14F-4D97-AF65-F5344CB8AC3E}">
        <p14:creationId xmlns:p14="http://schemas.microsoft.com/office/powerpoint/2010/main" val="32704763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a:solidFill>
            <a:schemeClr val="tx2"/>
          </a:solidFill>
          <a:ln>
            <a:solidFill>
              <a:schemeClr val="tx2"/>
            </a:solidFill>
          </a:ln>
        </p:spPr>
        <p:txBody>
          <a:bodyPr>
            <a:normAutofit/>
          </a:bodyPr>
          <a:lstStyle/>
          <a:p>
            <a:r>
              <a:rPr lang="en-US" sz="2800" dirty="0">
                <a:solidFill>
                  <a:schemeClr val="bg1"/>
                </a:solidFill>
              </a:rPr>
              <a:t>Trade Liberalization: A Fall in </a:t>
            </a:r>
            <a:r>
              <a:rPr lang="en-US" sz="2800" i="1" dirty="0">
                <a:solidFill>
                  <a:schemeClr val="bg1"/>
                </a:solidFill>
              </a:rPr>
              <a:t>τ</a:t>
            </a:r>
          </a:p>
        </p:txBody>
      </p:sp>
      <p:sp>
        <p:nvSpPr>
          <p:cNvPr id="5" name="Footer Placeholder 4"/>
          <p:cNvSpPr>
            <a:spLocks noGrp="1"/>
          </p:cNvSpPr>
          <p:nvPr>
            <p:ph type="ftr" sz="quarter" idx="11"/>
          </p:nvPr>
        </p:nvSpPr>
        <p:spPr>
          <a:xfrm>
            <a:off x="457200" y="6563689"/>
            <a:ext cx="6858000" cy="294311"/>
          </a:xfrm>
        </p:spPr>
        <p:txBody>
          <a:bodyPr/>
          <a:lstStyle/>
          <a:p>
            <a:r>
              <a:rPr lang="en-US" dirty="0" smtClean="0">
                <a:solidFill>
                  <a:schemeClr val="bg1"/>
                </a:solidFill>
              </a:rPr>
              <a:t>J. Jung (RWTH Aachen and THEMA)                   “Organizational Belief, Managerial Vision, and International Trade”</a:t>
            </a:r>
            <a:endParaRPr lang="en-US" dirty="0" smtClean="0"/>
          </a:p>
        </p:txBody>
      </p:sp>
      <p:sp>
        <p:nvSpPr>
          <p:cNvPr id="6" name="Slide Number Placeholder 5"/>
          <p:cNvSpPr>
            <a:spLocks noGrp="1"/>
          </p:cNvSpPr>
          <p:nvPr>
            <p:ph type="sldNum" sz="quarter" idx="12"/>
          </p:nvPr>
        </p:nvSpPr>
        <p:spPr>
          <a:xfrm>
            <a:off x="6553200" y="6596390"/>
            <a:ext cx="2133600" cy="261610"/>
          </a:xfrm>
        </p:spPr>
        <p:txBody>
          <a:bodyPr/>
          <a:lstStyle/>
          <a:p>
            <a:r>
              <a:rPr lang="en-US" dirty="0" smtClean="0"/>
              <a:t>(</a:t>
            </a:r>
            <a:fld id="{35B70233-CFEB-4F17-AF2C-65A2BF551045}" type="slidenum">
              <a:rPr lang="en-US" smtClean="0"/>
              <a:pPr/>
              <a:t>17</a:t>
            </a:fld>
            <a:r>
              <a:rPr lang="en-US" dirty="0" smtClean="0"/>
              <a:t>/</a:t>
            </a:r>
            <a:r>
              <a:rPr lang="en-US" altLang="ko-KR" dirty="0" smtClean="0"/>
              <a:t>25</a:t>
            </a:r>
            <a:r>
              <a:rPr lang="en-US" dirty="0" smtClean="0"/>
              <a:t>)</a:t>
            </a:r>
            <a:endParaRPr lang="en-US" dirty="0"/>
          </a:p>
        </p:txBody>
      </p:sp>
      <p:grpSp>
        <p:nvGrpSpPr>
          <p:cNvPr id="39" name="Group 38"/>
          <p:cNvGrpSpPr/>
          <p:nvPr/>
        </p:nvGrpSpPr>
        <p:grpSpPr>
          <a:xfrm>
            <a:off x="1600200" y="1143000"/>
            <a:ext cx="5760720" cy="3505200"/>
            <a:chOff x="1600200" y="1676400"/>
            <a:chExt cx="5760720" cy="3505200"/>
          </a:xfrm>
        </p:grpSpPr>
        <p:cxnSp>
          <p:nvCxnSpPr>
            <p:cNvPr id="8" name="Straight Connector 7"/>
            <p:cNvCxnSpPr/>
            <p:nvPr/>
          </p:nvCxnSpPr>
          <p:spPr>
            <a:xfrm>
              <a:off x="1951736" y="1752600"/>
              <a:ext cx="0" cy="3200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951736" y="4953000"/>
              <a:ext cx="53126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7264400" y="1752600"/>
              <a:ext cx="0" cy="3200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951736" y="3048000"/>
              <a:ext cx="53126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919472" y="3048000"/>
              <a:ext cx="0" cy="19050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13" name="Object 12"/>
            <p:cNvGraphicFramePr>
              <a:graphicFrameLocks noChangeAspect="1"/>
            </p:cNvGraphicFramePr>
            <p:nvPr>
              <p:extLst>
                <p:ext uri="{D42A27DB-BD31-4B8C-83A1-F6EECF244321}">
                  <p14:modId xmlns:p14="http://schemas.microsoft.com/office/powerpoint/2010/main" val="1452322052"/>
                </p:ext>
              </p:extLst>
            </p:nvPr>
          </p:nvGraphicFramePr>
          <p:xfrm>
            <a:off x="1600200" y="1676400"/>
            <a:ext cx="330200" cy="203200"/>
          </p:xfrm>
          <a:graphic>
            <a:graphicData uri="http://schemas.openxmlformats.org/presentationml/2006/ole">
              <mc:AlternateContent xmlns:mc="http://schemas.openxmlformats.org/markup-compatibility/2006">
                <mc:Choice xmlns:v="urn:schemas-microsoft-com:vml" Requires="v">
                  <p:oleObj spid="_x0000_s59494" name="Equation" r:id="rId5" imgW="330120" imgH="203040" progId="Equation.DSMT4">
                    <p:embed/>
                  </p:oleObj>
                </mc:Choice>
                <mc:Fallback>
                  <p:oleObj name="Equation" r:id="rId5" imgW="330120" imgH="203040" progId="Equation.DSMT4">
                    <p:embed/>
                    <p:pic>
                      <p:nvPicPr>
                        <p:cNvPr id="0" name=""/>
                        <p:cNvPicPr/>
                        <p:nvPr/>
                      </p:nvPicPr>
                      <p:blipFill>
                        <a:blip r:embed="rId6"/>
                        <a:stretch>
                          <a:fillRect/>
                        </a:stretch>
                      </p:blipFill>
                      <p:spPr>
                        <a:xfrm>
                          <a:off x="1600200" y="1676400"/>
                          <a:ext cx="330200" cy="203200"/>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1724860244"/>
                </p:ext>
              </p:extLst>
            </p:nvPr>
          </p:nvGraphicFramePr>
          <p:xfrm>
            <a:off x="3831336" y="4953000"/>
            <a:ext cx="152400" cy="228600"/>
          </p:xfrm>
          <a:graphic>
            <a:graphicData uri="http://schemas.openxmlformats.org/presentationml/2006/ole">
              <mc:AlternateContent xmlns:mc="http://schemas.openxmlformats.org/markup-compatibility/2006">
                <mc:Choice xmlns:v="urn:schemas-microsoft-com:vml" Requires="v">
                  <p:oleObj spid="_x0000_s59495" name="Equation" r:id="rId7" imgW="152280" imgH="228600" progId="Equation.DSMT4">
                    <p:embed/>
                  </p:oleObj>
                </mc:Choice>
                <mc:Fallback>
                  <p:oleObj name="Equation" r:id="rId7" imgW="152280" imgH="228600" progId="Equation.DSMT4">
                    <p:embed/>
                    <p:pic>
                      <p:nvPicPr>
                        <p:cNvPr id="0" name=""/>
                        <p:cNvPicPr>
                          <a:picLocks noChangeAspect="1" noChangeArrowheads="1"/>
                        </p:cNvPicPr>
                        <p:nvPr/>
                      </p:nvPicPr>
                      <p:blipFill>
                        <a:blip r:embed="rId8"/>
                        <a:srcRect/>
                        <a:stretch>
                          <a:fillRect/>
                        </a:stretch>
                      </p:blipFill>
                      <p:spPr bwMode="auto">
                        <a:xfrm>
                          <a:off x="3831336" y="4953000"/>
                          <a:ext cx="15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433838454"/>
                </p:ext>
              </p:extLst>
            </p:nvPr>
          </p:nvGraphicFramePr>
          <p:xfrm>
            <a:off x="4297680" y="4953000"/>
            <a:ext cx="165100" cy="228600"/>
          </p:xfrm>
          <a:graphic>
            <a:graphicData uri="http://schemas.openxmlformats.org/presentationml/2006/ole">
              <mc:AlternateContent xmlns:mc="http://schemas.openxmlformats.org/markup-compatibility/2006">
                <mc:Choice xmlns:v="urn:schemas-microsoft-com:vml" Requires="v">
                  <p:oleObj spid="_x0000_s59496" name="Equation" r:id="rId9" imgW="164880" imgH="228600" progId="Equation.DSMT4">
                    <p:embed/>
                  </p:oleObj>
                </mc:Choice>
                <mc:Fallback>
                  <p:oleObj name="Equation" r:id="rId9" imgW="164880" imgH="228600" progId="Equation.DSMT4">
                    <p:embed/>
                    <p:pic>
                      <p:nvPicPr>
                        <p:cNvPr id="0" name=""/>
                        <p:cNvPicPr>
                          <a:picLocks noChangeAspect="1" noChangeArrowheads="1"/>
                        </p:cNvPicPr>
                        <p:nvPr/>
                      </p:nvPicPr>
                      <p:blipFill>
                        <a:blip r:embed="rId10"/>
                        <a:srcRect/>
                        <a:stretch>
                          <a:fillRect/>
                        </a:stretch>
                      </p:blipFill>
                      <p:spPr bwMode="auto">
                        <a:xfrm>
                          <a:off x="4297680" y="4953000"/>
                          <a:ext cx="1651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1820084368"/>
                </p:ext>
              </p:extLst>
            </p:nvPr>
          </p:nvGraphicFramePr>
          <p:xfrm>
            <a:off x="4876800" y="4953000"/>
            <a:ext cx="152400" cy="228600"/>
          </p:xfrm>
          <a:graphic>
            <a:graphicData uri="http://schemas.openxmlformats.org/presentationml/2006/ole">
              <mc:AlternateContent xmlns:mc="http://schemas.openxmlformats.org/markup-compatibility/2006">
                <mc:Choice xmlns:v="urn:schemas-microsoft-com:vml" Requires="v">
                  <p:oleObj spid="_x0000_s59497" name="Equation" r:id="rId11" imgW="152280" imgH="228600" progId="Equation.DSMT4">
                    <p:embed/>
                  </p:oleObj>
                </mc:Choice>
                <mc:Fallback>
                  <p:oleObj name="Equation" r:id="rId11" imgW="152280" imgH="228600" progId="Equation.DSMT4">
                    <p:embed/>
                    <p:pic>
                      <p:nvPicPr>
                        <p:cNvPr id="0" name=""/>
                        <p:cNvPicPr>
                          <a:picLocks noChangeAspect="1" noChangeArrowheads="1"/>
                        </p:cNvPicPr>
                        <p:nvPr/>
                      </p:nvPicPr>
                      <p:blipFill>
                        <a:blip r:embed="rId12"/>
                        <a:srcRect/>
                        <a:stretch>
                          <a:fillRect/>
                        </a:stretch>
                      </p:blipFill>
                      <p:spPr bwMode="auto">
                        <a:xfrm>
                          <a:off x="4876800" y="4953000"/>
                          <a:ext cx="15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2100603025"/>
                </p:ext>
              </p:extLst>
            </p:nvPr>
          </p:nvGraphicFramePr>
          <p:xfrm>
            <a:off x="1893824" y="4974336"/>
            <a:ext cx="127000" cy="177800"/>
          </p:xfrm>
          <a:graphic>
            <a:graphicData uri="http://schemas.openxmlformats.org/presentationml/2006/ole">
              <mc:AlternateContent xmlns:mc="http://schemas.openxmlformats.org/markup-compatibility/2006">
                <mc:Choice xmlns:v="urn:schemas-microsoft-com:vml" Requires="v">
                  <p:oleObj spid="_x0000_s59498" name="Equation" r:id="rId13" imgW="126720" imgH="177480" progId="Equation.DSMT4">
                    <p:embed/>
                  </p:oleObj>
                </mc:Choice>
                <mc:Fallback>
                  <p:oleObj name="Equation" r:id="rId13" imgW="126720" imgH="177480" progId="Equation.DSMT4">
                    <p:embed/>
                    <p:pic>
                      <p:nvPicPr>
                        <p:cNvPr id="0" name=""/>
                        <p:cNvPicPr>
                          <a:picLocks noChangeAspect="1" noChangeArrowheads="1"/>
                        </p:cNvPicPr>
                        <p:nvPr/>
                      </p:nvPicPr>
                      <p:blipFill>
                        <a:blip r:embed="rId14"/>
                        <a:srcRect/>
                        <a:stretch>
                          <a:fillRect/>
                        </a:stretch>
                      </p:blipFill>
                      <p:spPr bwMode="auto">
                        <a:xfrm>
                          <a:off x="1893824" y="4974336"/>
                          <a:ext cx="127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2913430833"/>
                </p:ext>
              </p:extLst>
            </p:nvPr>
          </p:nvGraphicFramePr>
          <p:xfrm>
            <a:off x="7233920" y="4974336"/>
            <a:ext cx="88900" cy="165100"/>
          </p:xfrm>
          <a:graphic>
            <a:graphicData uri="http://schemas.openxmlformats.org/presentationml/2006/ole">
              <mc:AlternateContent xmlns:mc="http://schemas.openxmlformats.org/markup-compatibility/2006">
                <mc:Choice xmlns:v="urn:schemas-microsoft-com:vml" Requires="v">
                  <p:oleObj spid="_x0000_s59499" name="Equation" r:id="rId15" imgW="88560" imgH="164880" progId="Equation.DSMT4">
                    <p:embed/>
                  </p:oleObj>
                </mc:Choice>
                <mc:Fallback>
                  <p:oleObj name="Equation" r:id="rId15" imgW="88560" imgH="164880" progId="Equation.DSMT4">
                    <p:embed/>
                    <p:pic>
                      <p:nvPicPr>
                        <p:cNvPr id="0" name=""/>
                        <p:cNvPicPr>
                          <a:picLocks noChangeAspect="1" noChangeArrowheads="1"/>
                        </p:cNvPicPr>
                        <p:nvPr/>
                      </p:nvPicPr>
                      <p:blipFill>
                        <a:blip r:embed="rId16"/>
                        <a:srcRect/>
                        <a:stretch>
                          <a:fillRect/>
                        </a:stretch>
                      </p:blipFill>
                      <p:spPr bwMode="auto">
                        <a:xfrm>
                          <a:off x="7233920" y="4974336"/>
                          <a:ext cx="889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9" name="Object 18"/>
            <p:cNvGraphicFramePr>
              <a:graphicFrameLocks noChangeAspect="1"/>
            </p:cNvGraphicFramePr>
            <p:nvPr>
              <p:extLst>
                <p:ext uri="{D42A27DB-BD31-4B8C-83A1-F6EECF244321}">
                  <p14:modId xmlns:p14="http://schemas.microsoft.com/office/powerpoint/2010/main" val="2725723504"/>
                </p:ext>
              </p:extLst>
            </p:nvPr>
          </p:nvGraphicFramePr>
          <p:xfrm>
            <a:off x="5994400" y="2209800"/>
            <a:ext cx="406400" cy="228600"/>
          </p:xfrm>
          <a:graphic>
            <a:graphicData uri="http://schemas.openxmlformats.org/presentationml/2006/ole">
              <mc:AlternateContent xmlns:mc="http://schemas.openxmlformats.org/markup-compatibility/2006">
                <mc:Choice xmlns:v="urn:schemas-microsoft-com:vml" Requires="v">
                  <p:oleObj spid="_x0000_s59500" name="Equation" r:id="rId17" imgW="406080" imgH="228600" progId="Equation.DSMT4">
                    <p:embed/>
                  </p:oleObj>
                </mc:Choice>
                <mc:Fallback>
                  <p:oleObj name="Equation" r:id="rId17" imgW="406080" imgH="228600" progId="Equation.DSMT4">
                    <p:embed/>
                    <p:pic>
                      <p:nvPicPr>
                        <p:cNvPr id="0" name=""/>
                        <p:cNvPicPr>
                          <a:picLocks noChangeAspect="1" noChangeArrowheads="1"/>
                        </p:cNvPicPr>
                        <p:nvPr/>
                      </p:nvPicPr>
                      <p:blipFill>
                        <a:blip r:embed="rId18"/>
                        <a:srcRect/>
                        <a:stretch>
                          <a:fillRect/>
                        </a:stretch>
                      </p:blipFill>
                      <p:spPr bwMode="auto">
                        <a:xfrm>
                          <a:off x="5994400" y="2209800"/>
                          <a:ext cx="406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 name="Object 19"/>
            <p:cNvGraphicFramePr>
              <a:graphicFrameLocks noChangeAspect="1"/>
            </p:cNvGraphicFramePr>
            <p:nvPr>
              <p:extLst>
                <p:ext uri="{D42A27DB-BD31-4B8C-83A1-F6EECF244321}">
                  <p14:modId xmlns:p14="http://schemas.microsoft.com/office/powerpoint/2010/main" val="3219350260"/>
                </p:ext>
              </p:extLst>
            </p:nvPr>
          </p:nvGraphicFramePr>
          <p:xfrm>
            <a:off x="2971800" y="2459736"/>
            <a:ext cx="406400" cy="228600"/>
          </p:xfrm>
          <a:graphic>
            <a:graphicData uri="http://schemas.openxmlformats.org/presentationml/2006/ole">
              <mc:AlternateContent xmlns:mc="http://schemas.openxmlformats.org/markup-compatibility/2006">
                <mc:Choice xmlns:v="urn:schemas-microsoft-com:vml" Requires="v">
                  <p:oleObj spid="_x0000_s59501" name="Equation" r:id="rId19" imgW="406080" imgH="228600" progId="Equation.DSMT4">
                    <p:embed/>
                  </p:oleObj>
                </mc:Choice>
                <mc:Fallback>
                  <p:oleObj name="Equation" r:id="rId19" imgW="406080" imgH="228600" progId="Equation.DSMT4">
                    <p:embed/>
                    <p:pic>
                      <p:nvPicPr>
                        <p:cNvPr id="0" name=""/>
                        <p:cNvPicPr>
                          <a:picLocks noChangeAspect="1" noChangeArrowheads="1"/>
                        </p:cNvPicPr>
                        <p:nvPr/>
                      </p:nvPicPr>
                      <p:blipFill>
                        <a:blip r:embed="rId20"/>
                        <a:srcRect/>
                        <a:stretch>
                          <a:fillRect/>
                        </a:stretch>
                      </p:blipFill>
                      <p:spPr bwMode="auto">
                        <a:xfrm>
                          <a:off x="2971800" y="2459736"/>
                          <a:ext cx="406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 name="Freeform 20"/>
            <p:cNvSpPr/>
            <p:nvPr/>
          </p:nvSpPr>
          <p:spPr>
            <a:xfrm>
              <a:off x="1953260" y="2285999"/>
              <a:ext cx="5311140" cy="2286001"/>
            </a:xfrm>
            <a:custGeom>
              <a:avLst/>
              <a:gdLst>
                <a:gd name="connsiteX0" fmla="*/ 0 w 5349240"/>
                <a:gd name="connsiteY0" fmla="*/ 2369807 h 2369807"/>
                <a:gd name="connsiteX1" fmla="*/ 3131820 w 5349240"/>
                <a:gd name="connsiteY1" fmla="*/ 708647 h 2369807"/>
                <a:gd name="connsiteX2" fmla="*/ 4632960 w 5349240"/>
                <a:gd name="connsiteY2" fmla="*/ 15227 h 2369807"/>
                <a:gd name="connsiteX3" fmla="*/ 5349240 w 5349240"/>
                <a:gd name="connsiteY3" fmla="*/ 297167 h 2369807"/>
              </a:gdLst>
              <a:ahLst/>
              <a:cxnLst>
                <a:cxn ang="0">
                  <a:pos x="connsiteX0" y="connsiteY0"/>
                </a:cxn>
                <a:cxn ang="0">
                  <a:pos x="connsiteX1" y="connsiteY1"/>
                </a:cxn>
                <a:cxn ang="0">
                  <a:pos x="connsiteX2" y="connsiteY2"/>
                </a:cxn>
                <a:cxn ang="0">
                  <a:pos x="connsiteX3" y="connsiteY3"/>
                </a:cxn>
              </a:cxnLst>
              <a:rect l="l" t="t" r="r" b="b"/>
              <a:pathLst>
                <a:path w="5349240" h="2369807">
                  <a:moveTo>
                    <a:pt x="0" y="2369807"/>
                  </a:moveTo>
                  <a:lnTo>
                    <a:pt x="3131820" y="708647"/>
                  </a:lnTo>
                  <a:cubicBezTo>
                    <a:pt x="3903980" y="316217"/>
                    <a:pt x="4263390" y="83807"/>
                    <a:pt x="4632960" y="15227"/>
                  </a:cubicBezTo>
                  <a:cubicBezTo>
                    <a:pt x="5002530" y="-53353"/>
                    <a:pt x="5175885" y="121907"/>
                    <a:pt x="5349240" y="297167"/>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reeform 21"/>
            <p:cNvSpPr/>
            <p:nvPr/>
          </p:nvSpPr>
          <p:spPr>
            <a:xfrm>
              <a:off x="1953260" y="2438400"/>
              <a:ext cx="5311140" cy="2286000"/>
            </a:xfrm>
            <a:custGeom>
              <a:avLst/>
              <a:gdLst>
                <a:gd name="connsiteX0" fmla="*/ 0 w 4960620"/>
                <a:gd name="connsiteY0" fmla="*/ 430706 h 2526206"/>
                <a:gd name="connsiteX1" fmla="*/ 434340 w 4960620"/>
                <a:gd name="connsiteY1" fmla="*/ 11606 h 2526206"/>
                <a:gd name="connsiteX2" fmla="*/ 975360 w 4960620"/>
                <a:gd name="connsiteY2" fmla="*/ 164006 h 2526206"/>
                <a:gd name="connsiteX3" fmla="*/ 1790700 w 4960620"/>
                <a:gd name="connsiteY3" fmla="*/ 651686 h 2526206"/>
                <a:gd name="connsiteX4" fmla="*/ 4960620 w 4960620"/>
                <a:gd name="connsiteY4" fmla="*/ 2526206 h 25262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0620" h="2526206">
                  <a:moveTo>
                    <a:pt x="0" y="430706"/>
                  </a:moveTo>
                  <a:cubicBezTo>
                    <a:pt x="135890" y="243381"/>
                    <a:pt x="271780" y="56056"/>
                    <a:pt x="434340" y="11606"/>
                  </a:cubicBezTo>
                  <a:cubicBezTo>
                    <a:pt x="596900" y="-32844"/>
                    <a:pt x="749300" y="57326"/>
                    <a:pt x="975360" y="164006"/>
                  </a:cubicBezTo>
                  <a:cubicBezTo>
                    <a:pt x="1201420" y="270686"/>
                    <a:pt x="1790700" y="651686"/>
                    <a:pt x="1790700" y="651686"/>
                  </a:cubicBezTo>
                  <a:lnTo>
                    <a:pt x="4960620" y="2526206"/>
                  </a:lnTo>
                </a:path>
              </a:pathLst>
            </a:cu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3" name="Straight Connector 22"/>
            <p:cNvCxnSpPr/>
            <p:nvPr/>
          </p:nvCxnSpPr>
          <p:spPr>
            <a:xfrm>
              <a:off x="3904488" y="3048000"/>
              <a:ext cx="0" cy="19050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4368800" y="3048000"/>
              <a:ext cx="0" cy="19050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5" name="Freeform 24"/>
            <p:cNvSpPr/>
            <p:nvPr/>
          </p:nvSpPr>
          <p:spPr>
            <a:xfrm>
              <a:off x="1947672" y="1981200"/>
              <a:ext cx="5311140" cy="2514601"/>
            </a:xfrm>
            <a:custGeom>
              <a:avLst/>
              <a:gdLst>
                <a:gd name="connsiteX0" fmla="*/ 0 w 5349240"/>
                <a:gd name="connsiteY0" fmla="*/ 2369807 h 2369807"/>
                <a:gd name="connsiteX1" fmla="*/ 3131820 w 5349240"/>
                <a:gd name="connsiteY1" fmla="*/ 708647 h 2369807"/>
                <a:gd name="connsiteX2" fmla="*/ 4632960 w 5349240"/>
                <a:gd name="connsiteY2" fmla="*/ 15227 h 2369807"/>
                <a:gd name="connsiteX3" fmla="*/ 5349240 w 5349240"/>
                <a:gd name="connsiteY3" fmla="*/ 297167 h 2369807"/>
              </a:gdLst>
              <a:ahLst/>
              <a:cxnLst>
                <a:cxn ang="0">
                  <a:pos x="connsiteX0" y="connsiteY0"/>
                </a:cxn>
                <a:cxn ang="0">
                  <a:pos x="connsiteX1" y="connsiteY1"/>
                </a:cxn>
                <a:cxn ang="0">
                  <a:pos x="connsiteX2" y="connsiteY2"/>
                </a:cxn>
                <a:cxn ang="0">
                  <a:pos x="connsiteX3" y="connsiteY3"/>
                </a:cxn>
              </a:cxnLst>
              <a:rect l="l" t="t" r="r" b="b"/>
              <a:pathLst>
                <a:path w="5349240" h="2369807">
                  <a:moveTo>
                    <a:pt x="0" y="2369807"/>
                  </a:moveTo>
                  <a:lnTo>
                    <a:pt x="3131820" y="708647"/>
                  </a:lnTo>
                  <a:cubicBezTo>
                    <a:pt x="3903980" y="316217"/>
                    <a:pt x="4263390" y="83807"/>
                    <a:pt x="4632960" y="15227"/>
                  </a:cubicBezTo>
                  <a:cubicBezTo>
                    <a:pt x="5002530" y="-53353"/>
                    <a:pt x="5175885" y="121907"/>
                    <a:pt x="5349240" y="297167"/>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Freeform 25"/>
            <p:cNvSpPr/>
            <p:nvPr/>
          </p:nvSpPr>
          <p:spPr>
            <a:xfrm>
              <a:off x="1947672" y="2624328"/>
              <a:ext cx="5311140" cy="2133600"/>
            </a:xfrm>
            <a:custGeom>
              <a:avLst/>
              <a:gdLst>
                <a:gd name="connsiteX0" fmla="*/ 0 w 4960620"/>
                <a:gd name="connsiteY0" fmla="*/ 430706 h 2526206"/>
                <a:gd name="connsiteX1" fmla="*/ 434340 w 4960620"/>
                <a:gd name="connsiteY1" fmla="*/ 11606 h 2526206"/>
                <a:gd name="connsiteX2" fmla="*/ 975360 w 4960620"/>
                <a:gd name="connsiteY2" fmla="*/ 164006 h 2526206"/>
                <a:gd name="connsiteX3" fmla="*/ 1790700 w 4960620"/>
                <a:gd name="connsiteY3" fmla="*/ 651686 h 2526206"/>
                <a:gd name="connsiteX4" fmla="*/ 4960620 w 4960620"/>
                <a:gd name="connsiteY4" fmla="*/ 2526206 h 25262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0620" h="2526206">
                  <a:moveTo>
                    <a:pt x="0" y="430706"/>
                  </a:moveTo>
                  <a:cubicBezTo>
                    <a:pt x="135890" y="243381"/>
                    <a:pt x="271780" y="56056"/>
                    <a:pt x="434340" y="11606"/>
                  </a:cubicBezTo>
                  <a:cubicBezTo>
                    <a:pt x="596900" y="-32844"/>
                    <a:pt x="749300" y="57326"/>
                    <a:pt x="975360" y="164006"/>
                  </a:cubicBezTo>
                  <a:cubicBezTo>
                    <a:pt x="1201420" y="270686"/>
                    <a:pt x="1790700" y="651686"/>
                    <a:pt x="1790700" y="651686"/>
                  </a:cubicBezTo>
                  <a:lnTo>
                    <a:pt x="4960620" y="2526206"/>
                  </a:lnTo>
                </a:path>
              </a:pathLst>
            </a:cu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7" name="Straight Arrow Connector 26"/>
            <p:cNvCxnSpPr/>
            <p:nvPr/>
          </p:nvCxnSpPr>
          <p:spPr>
            <a:xfrm flipV="1">
              <a:off x="7360920" y="2285999"/>
              <a:ext cx="0" cy="381001"/>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1876298" y="2865120"/>
              <a:ext cx="0" cy="18288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9" name="Object 28"/>
            <p:cNvGraphicFramePr>
              <a:graphicFrameLocks noChangeAspect="1"/>
            </p:cNvGraphicFramePr>
            <p:nvPr>
              <p:extLst>
                <p:ext uri="{D42A27DB-BD31-4B8C-83A1-F6EECF244321}">
                  <p14:modId xmlns:p14="http://schemas.microsoft.com/office/powerpoint/2010/main" val="3547803090"/>
                </p:ext>
              </p:extLst>
            </p:nvPr>
          </p:nvGraphicFramePr>
          <p:xfrm>
            <a:off x="5816600" y="2895600"/>
            <a:ext cx="355600" cy="177800"/>
          </p:xfrm>
          <a:graphic>
            <a:graphicData uri="http://schemas.openxmlformats.org/presentationml/2006/ole">
              <mc:AlternateContent xmlns:mc="http://schemas.openxmlformats.org/markup-compatibility/2006">
                <mc:Choice xmlns:v="urn:schemas-microsoft-com:vml" Requires="v">
                  <p:oleObj spid="_x0000_s59502" name="Equation" r:id="rId21" imgW="355320" imgH="177480" progId="Equation.DSMT4">
                    <p:embed/>
                  </p:oleObj>
                </mc:Choice>
                <mc:Fallback>
                  <p:oleObj name="Equation" r:id="rId21" imgW="355320" imgH="177480" progId="Equation.DSMT4">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816600" y="2895600"/>
                          <a:ext cx="3556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30" name="Straight Connector 29"/>
            <p:cNvCxnSpPr/>
            <p:nvPr/>
          </p:nvCxnSpPr>
          <p:spPr>
            <a:xfrm>
              <a:off x="4517136" y="3048000"/>
              <a:ext cx="0" cy="19050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611880" y="3048000"/>
              <a:ext cx="0" cy="19050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4114800" y="3048000"/>
              <a:ext cx="0" cy="19050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a:off x="4535424" y="4876800"/>
              <a:ext cx="362712"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4133088" y="4876800"/>
              <a:ext cx="235712"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3611880" y="4876800"/>
              <a:ext cx="274320"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6" name="Freeform 35"/>
            <p:cNvSpPr/>
            <p:nvPr/>
          </p:nvSpPr>
          <p:spPr>
            <a:xfrm>
              <a:off x="4511040" y="1975104"/>
              <a:ext cx="2750820" cy="1067305"/>
            </a:xfrm>
            <a:custGeom>
              <a:avLst/>
              <a:gdLst>
                <a:gd name="connsiteX0" fmla="*/ 0 w 2750820"/>
                <a:gd name="connsiteY0" fmla="*/ 1067305 h 1067305"/>
                <a:gd name="connsiteX1" fmla="*/ 1516380 w 2750820"/>
                <a:gd name="connsiteY1" fmla="*/ 236725 h 1067305"/>
                <a:gd name="connsiteX2" fmla="*/ 2133600 w 2750820"/>
                <a:gd name="connsiteY2" fmla="*/ 8125 h 1067305"/>
                <a:gd name="connsiteX3" fmla="*/ 2476500 w 2750820"/>
                <a:gd name="connsiteY3" fmla="*/ 76705 h 1067305"/>
                <a:gd name="connsiteX4" fmla="*/ 2750820 w 2750820"/>
                <a:gd name="connsiteY4" fmla="*/ 320545 h 10673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0820" h="1067305">
                  <a:moveTo>
                    <a:pt x="0" y="1067305"/>
                  </a:moveTo>
                  <a:cubicBezTo>
                    <a:pt x="580390" y="740280"/>
                    <a:pt x="1160780" y="413255"/>
                    <a:pt x="1516380" y="236725"/>
                  </a:cubicBezTo>
                  <a:cubicBezTo>
                    <a:pt x="1871980" y="60195"/>
                    <a:pt x="1973580" y="34795"/>
                    <a:pt x="2133600" y="8125"/>
                  </a:cubicBezTo>
                  <a:cubicBezTo>
                    <a:pt x="2293620" y="-18545"/>
                    <a:pt x="2373630" y="24635"/>
                    <a:pt x="2476500" y="76705"/>
                  </a:cubicBezTo>
                  <a:cubicBezTo>
                    <a:pt x="2579370" y="128775"/>
                    <a:pt x="2665095" y="224660"/>
                    <a:pt x="2750820" y="320545"/>
                  </a:cubicBezTo>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Freeform 36"/>
            <p:cNvSpPr/>
            <p:nvPr/>
          </p:nvSpPr>
          <p:spPr>
            <a:xfrm>
              <a:off x="1950720" y="2606040"/>
              <a:ext cx="1661160" cy="442466"/>
            </a:xfrm>
            <a:custGeom>
              <a:avLst/>
              <a:gdLst>
                <a:gd name="connsiteX0" fmla="*/ 0 w 1668780"/>
                <a:gd name="connsiteY0" fmla="*/ 366266 h 442466"/>
                <a:gd name="connsiteX1" fmla="*/ 411480 w 1668780"/>
                <a:gd name="connsiteY1" fmla="*/ 30986 h 442466"/>
                <a:gd name="connsiteX2" fmla="*/ 784860 w 1668780"/>
                <a:gd name="connsiteY2" fmla="*/ 61466 h 442466"/>
                <a:gd name="connsiteX3" fmla="*/ 1668780 w 1668780"/>
                <a:gd name="connsiteY3" fmla="*/ 442466 h 442466"/>
              </a:gdLst>
              <a:ahLst/>
              <a:cxnLst>
                <a:cxn ang="0">
                  <a:pos x="connsiteX0" y="connsiteY0"/>
                </a:cxn>
                <a:cxn ang="0">
                  <a:pos x="connsiteX1" y="connsiteY1"/>
                </a:cxn>
                <a:cxn ang="0">
                  <a:pos x="connsiteX2" y="connsiteY2"/>
                </a:cxn>
                <a:cxn ang="0">
                  <a:pos x="connsiteX3" y="connsiteY3"/>
                </a:cxn>
              </a:cxnLst>
              <a:rect l="l" t="t" r="r" b="b"/>
              <a:pathLst>
                <a:path w="1668780" h="442466">
                  <a:moveTo>
                    <a:pt x="0" y="366266"/>
                  </a:moveTo>
                  <a:cubicBezTo>
                    <a:pt x="140335" y="224026"/>
                    <a:pt x="280670" y="81786"/>
                    <a:pt x="411480" y="30986"/>
                  </a:cubicBezTo>
                  <a:cubicBezTo>
                    <a:pt x="542290" y="-19814"/>
                    <a:pt x="575310" y="-7114"/>
                    <a:pt x="784860" y="61466"/>
                  </a:cubicBezTo>
                  <a:cubicBezTo>
                    <a:pt x="994410" y="130046"/>
                    <a:pt x="1331595" y="286256"/>
                    <a:pt x="1668780" y="442466"/>
                  </a:cubicBezTo>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8" name="Straight Connector 37"/>
            <p:cNvCxnSpPr/>
            <p:nvPr/>
          </p:nvCxnSpPr>
          <p:spPr>
            <a:xfrm>
              <a:off x="3611880" y="3048000"/>
              <a:ext cx="899160" cy="506"/>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40" name="TextBox 39"/>
          <p:cNvSpPr txBox="1"/>
          <p:nvPr/>
        </p:nvSpPr>
        <p:spPr>
          <a:xfrm>
            <a:off x="1066800" y="4876800"/>
            <a:ext cx="7315200" cy="338554"/>
          </a:xfrm>
          <a:prstGeom prst="rect">
            <a:avLst/>
          </a:prstGeom>
          <a:noFill/>
        </p:spPr>
        <p:txBody>
          <a:bodyPr wrap="square" rtlCol="0">
            <a:spAutoFit/>
          </a:bodyPr>
          <a:lstStyle/>
          <a:p>
            <a:r>
              <a:rPr lang="en-US" sz="1600" dirty="0" smtClean="0">
                <a:sym typeface="Wingdings"/>
              </a:rPr>
              <a:t>  </a:t>
            </a:r>
            <a:r>
              <a:rPr lang="en-US" sz="1600" dirty="0" smtClean="0"/>
              <a:t>A fall in </a:t>
            </a:r>
            <a:r>
              <a:rPr lang="en-US" sz="1600" i="1" dirty="0" smtClean="0"/>
              <a:t>τ</a:t>
            </a:r>
            <a:r>
              <a:rPr lang="en-US" sz="1600" dirty="0" smtClean="0"/>
              <a:t> induces a fall in </a:t>
            </a:r>
            <a:r>
              <a:rPr lang="en-US" sz="1600" i="1" dirty="0" smtClean="0"/>
              <a:t>w</a:t>
            </a:r>
            <a:r>
              <a:rPr lang="en-US" sz="1600" i="1" baseline="-25000" dirty="0" smtClean="0"/>
              <a:t>D</a:t>
            </a:r>
            <a:r>
              <a:rPr lang="en-US" sz="1600" dirty="0" smtClean="0"/>
              <a:t> and a rise in </a:t>
            </a:r>
            <a:r>
              <a:rPr lang="en-US" sz="1600" i="1" dirty="0" smtClean="0"/>
              <a:t>w</a:t>
            </a:r>
            <a:r>
              <a:rPr lang="en-US" sz="1600" i="1" baseline="-25000" dirty="0" smtClean="0"/>
              <a:t>E</a:t>
            </a:r>
            <a:r>
              <a:rPr lang="en-US" sz="1600" dirty="0" smtClean="0"/>
              <a:t>, and leftward shifts of </a:t>
            </a:r>
            <a:r>
              <a:rPr lang="en-US" altLang="ko-KR" sz="1600" i="1" dirty="0"/>
              <a:t>z</a:t>
            </a:r>
            <a:r>
              <a:rPr lang="en-US" altLang="ko-KR" sz="1600" i="1" baseline="-25000" dirty="0"/>
              <a:t>1</a:t>
            </a:r>
            <a:r>
              <a:rPr lang="en-US" altLang="ko-KR" sz="1600" dirty="0"/>
              <a:t>, </a:t>
            </a:r>
            <a:r>
              <a:rPr lang="en-US" altLang="ko-KR" sz="1600" i="1" dirty="0" smtClean="0"/>
              <a:t>z</a:t>
            </a:r>
            <a:r>
              <a:rPr lang="en-US" altLang="ko-KR" sz="1600" i="1" baseline="-25000" dirty="0" smtClean="0"/>
              <a:t>2</a:t>
            </a:r>
            <a:r>
              <a:rPr lang="en-US" altLang="ko-KR" sz="1600" dirty="0" smtClean="0"/>
              <a:t> and </a:t>
            </a:r>
            <a:r>
              <a:rPr lang="en-US" altLang="ko-KR" sz="1600" i="1" dirty="0" smtClean="0"/>
              <a:t>z</a:t>
            </a:r>
            <a:r>
              <a:rPr lang="en-US" altLang="ko-KR" sz="1600" i="1" baseline="-25000" dirty="0" smtClean="0"/>
              <a:t>3</a:t>
            </a:r>
            <a:r>
              <a:rPr lang="en-US" altLang="ko-KR" sz="1600" baseline="-25000" dirty="0" smtClean="0"/>
              <a:t>.</a:t>
            </a:r>
            <a:endParaRPr lang="en-US" sz="1600" dirty="0"/>
          </a:p>
        </p:txBody>
      </p:sp>
      <p:sp>
        <p:nvSpPr>
          <p:cNvPr id="41" name="TextBox 40"/>
          <p:cNvSpPr txBox="1"/>
          <p:nvPr/>
        </p:nvSpPr>
        <p:spPr>
          <a:xfrm>
            <a:off x="1066800" y="5215354"/>
            <a:ext cx="7315200" cy="338554"/>
          </a:xfrm>
          <a:prstGeom prst="rect">
            <a:avLst/>
          </a:prstGeom>
          <a:noFill/>
        </p:spPr>
        <p:txBody>
          <a:bodyPr wrap="square" rtlCol="0">
            <a:spAutoFit/>
          </a:bodyPr>
          <a:lstStyle/>
          <a:p>
            <a:r>
              <a:rPr lang="en-US" sz="1600" dirty="0" smtClean="0">
                <a:sym typeface="Wingdings"/>
              </a:rPr>
              <a:t>  Positive (negative) productivity effect for exporting (domestic) firms.</a:t>
            </a:r>
            <a:endParaRPr lang="en-US" sz="1600" dirty="0"/>
          </a:p>
        </p:txBody>
      </p:sp>
      <p:sp>
        <p:nvSpPr>
          <p:cNvPr id="42" name="TextBox 41"/>
          <p:cNvSpPr txBox="1"/>
          <p:nvPr/>
        </p:nvSpPr>
        <p:spPr>
          <a:xfrm>
            <a:off x="1066800" y="5528846"/>
            <a:ext cx="7696200" cy="338554"/>
          </a:xfrm>
          <a:prstGeom prst="rect">
            <a:avLst/>
          </a:prstGeom>
          <a:noFill/>
        </p:spPr>
        <p:txBody>
          <a:bodyPr wrap="square" rtlCol="0">
            <a:spAutoFit/>
          </a:bodyPr>
          <a:lstStyle/>
          <a:p>
            <a:r>
              <a:rPr lang="en-US" sz="1600" dirty="0" smtClean="0">
                <a:sym typeface="Wingdings"/>
              </a:rPr>
              <a:t>  Within-firm income inequality falls in domestic firms, while rises in exporting firms.</a:t>
            </a:r>
            <a:endParaRPr lang="en-US" sz="1600" dirty="0"/>
          </a:p>
        </p:txBody>
      </p:sp>
      <p:sp>
        <p:nvSpPr>
          <p:cNvPr id="43" name="TextBox 42"/>
          <p:cNvSpPr txBox="1"/>
          <p:nvPr/>
        </p:nvSpPr>
        <p:spPr>
          <a:xfrm>
            <a:off x="1066800" y="5909846"/>
            <a:ext cx="7696200" cy="584776"/>
          </a:xfrm>
          <a:prstGeom prst="rect">
            <a:avLst/>
          </a:prstGeom>
          <a:noFill/>
        </p:spPr>
        <p:txBody>
          <a:bodyPr wrap="square" rtlCol="0">
            <a:spAutoFit/>
          </a:bodyPr>
          <a:lstStyle/>
          <a:p>
            <a:pPr marL="285750" indent="-285750">
              <a:buFont typeface="Wingdings" charset="0"/>
              <a:buChar char="à"/>
            </a:pPr>
            <a:r>
              <a:rPr lang="en-US" sz="1600" dirty="0" smtClean="0">
                <a:sym typeface="Wingdings"/>
              </a:rPr>
              <a:t>Income of the worker with </a:t>
            </a:r>
            <a:r>
              <a:rPr lang="en-US" sz="1600" i="1" dirty="0">
                <a:sym typeface="Wingdings"/>
              </a:rPr>
              <a:t>z</a:t>
            </a:r>
            <a:r>
              <a:rPr lang="en-US" sz="1600" i="1" dirty="0" smtClean="0">
                <a:sym typeface="Wingdings"/>
              </a:rPr>
              <a:t>=v</a:t>
            </a:r>
            <a:r>
              <a:rPr lang="en-US" sz="1600" i="1" baseline="-25000" dirty="0" smtClean="0">
                <a:sym typeface="Wingdings"/>
              </a:rPr>
              <a:t>E</a:t>
            </a:r>
            <a:r>
              <a:rPr lang="en-US" sz="1600" dirty="0" smtClean="0">
                <a:sym typeface="Wingdings"/>
              </a:rPr>
              <a:t> increases the most, while</a:t>
            </a:r>
          </a:p>
          <a:p>
            <a:r>
              <a:rPr lang="en-US" sz="1600" dirty="0">
                <a:sym typeface="Wingdings"/>
              </a:rPr>
              <a:t> </a:t>
            </a:r>
            <a:r>
              <a:rPr lang="en-US" sz="1600" dirty="0" smtClean="0">
                <a:sym typeface="Wingdings"/>
              </a:rPr>
              <a:t>     decreases the most for the worker with </a:t>
            </a:r>
            <a:r>
              <a:rPr lang="en-US" sz="1600" i="1" dirty="0">
                <a:sym typeface="Wingdings"/>
              </a:rPr>
              <a:t>z</a:t>
            </a:r>
            <a:r>
              <a:rPr lang="en-US" sz="1600" i="1" dirty="0" smtClean="0">
                <a:sym typeface="Wingdings"/>
              </a:rPr>
              <a:t>=v</a:t>
            </a:r>
            <a:r>
              <a:rPr lang="en-US" sz="1600" i="1" baseline="-25000" dirty="0" smtClean="0">
                <a:sym typeface="Wingdings"/>
              </a:rPr>
              <a:t>D</a:t>
            </a:r>
            <a:r>
              <a:rPr lang="en-US" sz="1600" dirty="0" smtClean="0">
                <a:sym typeface="Wingdings"/>
              </a:rPr>
              <a:t>.</a:t>
            </a:r>
            <a:endParaRPr lang="en-US" sz="1600" dirty="0"/>
          </a:p>
        </p:txBody>
      </p:sp>
      <p:grpSp>
        <p:nvGrpSpPr>
          <p:cNvPr id="4" name="Group 3"/>
          <p:cNvGrpSpPr/>
          <p:nvPr/>
        </p:nvGrpSpPr>
        <p:grpSpPr>
          <a:xfrm>
            <a:off x="2362200" y="1441704"/>
            <a:ext cx="4547679" cy="3000883"/>
            <a:chOff x="2362200" y="1441704"/>
            <a:chExt cx="4547679" cy="3000883"/>
          </a:xfrm>
        </p:grpSpPr>
        <p:cxnSp>
          <p:nvCxnSpPr>
            <p:cNvPr id="44" name="Straight Connector 43"/>
            <p:cNvCxnSpPr/>
            <p:nvPr/>
          </p:nvCxnSpPr>
          <p:spPr>
            <a:xfrm>
              <a:off x="6720840" y="1441704"/>
              <a:ext cx="0" cy="2977896"/>
            </a:xfrm>
            <a:prstGeom prst="line">
              <a:avLst/>
            </a:prstGeom>
            <a:ln w="63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2505456" y="1905000"/>
              <a:ext cx="0" cy="2514600"/>
            </a:xfrm>
            <a:prstGeom prst="line">
              <a:avLst/>
            </a:prstGeom>
            <a:ln w="6350">
              <a:solidFill>
                <a:srgbClr val="00B050"/>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46" name="Object 45"/>
            <p:cNvGraphicFramePr>
              <a:graphicFrameLocks noChangeAspect="1"/>
            </p:cNvGraphicFramePr>
            <p:nvPr>
              <p:extLst>
                <p:ext uri="{D42A27DB-BD31-4B8C-83A1-F6EECF244321}">
                  <p14:modId xmlns:p14="http://schemas.microsoft.com/office/powerpoint/2010/main" val="599340545"/>
                </p:ext>
              </p:extLst>
            </p:nvPr>
          </p:nvGraphicFramePr>
          <p:xfrm>
            <a:off x="6565392" y="4248912"/>
            <a:ext cx="344487" cy="193675"/>
          </p:xfrm>
          <a:graphic>
            <a:graphicData uri="http://schemas.openxmlformats.org/presentationml/2006/ole">
              <mc:AlternateContent xmlns:mc="http://schemas.openxmlformats.org/markup-compatibility/2006">
                <mc:Choice xmlns:v="urn:schemas-microsoft-com:vml" Requires="v">
                  <p:oleObj spid="_x0000_s59503" name="Equation" r:id="rId23" imgW="406080" imgH="228600" progId="Equation.DSMT4">
                    <p:embed/>
                  </p:oleObj>
                </mc:Choice>
                <mc:Fallback>
                  <p:oleObj name="Equation" r:id="rId23" imgW="406080" imgH="228600" progId="Equation.DSMT4">
                    <p:embed/>
                    <p:pic>
                      <p:nvPicPr>
                        <p:cNvPr id="0" name=""/>
                        <p:cNvPicPr>
                          <a:picLocks noChangeAspect="1" noChangeArrowheads="1"/>
                        </p:cNvPicPr>
                        <p:nvPr/>
                      </p:nvPicPr>
                      <p:blipFill>
                        <a:blip r:embed="rId24"/>
                        <a:srcRect/>
                        <a:stretch>
                          <a:fillRect/>
                        </a:stretch>
                      </p:blipFill>
                      <p:spPr bwMode="auto">
                        <a:xfrm>
                          <a:off x="6565392" y="4248912"/>
                          <a:ext cx="344487"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7" name="Object 46"/>
            <p:cNvGraphicFramePr>
              <a:graphicFrameLocks noChangeAspect="1"/>
            </p:cNvGraphicFramePr>
            <p:nvPr>
              <p:extLst>
                <p:ext uri="{D42A27DB-BD31-4B8C-83A1-F6EECF244321}">
                  <p14:modId xmlns:p14="http://schemas.microsoft.com/office/powerpoint/2010/main" val="3261831691"/>
                </p:ext>
              </p:extLst>
            </p:nvPr>
          </p:nvGraphicFramePr>
          <p:xfrm>
            <a:off x="2362200" y="4248912"/>
            <a:ext cx="344488" cy="193675"/>
          </p:xfrm>
          <a:graphic>
            <a:graphicData uri="http://schemas.openxmlformats.org/presentationml/2006/ole">
              <mc:AlternateContent xmlns:mc="http://schemas.openxmlformats.org/markup-compatibility/2006">
                <mc:Choice xmlns:v="urn:schemas-microsoft-com:vml" Requires="v">
                  <p:oleObj spid="_x0000_s59504" name="Equation" r:id="rId25" imgW="406080" imgH="228600" progId="Equation.DSMT4">
                    <p:embed/>
                  </p:oleObj>
                </mc:Choice>
                <mc:Fallback>
                  <p:oleObj name="Equation" r:id="rId25" imgW="406080" imgH="228600" progId="Equation.DSMT4">
                    <p:embed/>
                    <p:pic>
                      <p:nvPicPr>
                        <p:cNvPr id="0" name=""/>
                        <p:cNvPicPr>
                          <a:picLocks noChangeAspect="1" noChangeArrowheads="1"/>
                        </p:cNvPicPr>
                        <p:nvPr/>
                      </p:nvPicPr>
                      <p:blipFill>
                        <a:blip r:embed="rId26"/>
                        <a:srcRect/>
                        <a:stretch>
                          <a:fillRect/>
                        </a:stretch>
                      </p:blipFill>
                      <p:spPr bwMode="auto">
                        <a:xfrm>
                          <a:off x="2362200" y="4248912"/>
                          <a:ext cx="344488"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Tree>
    <p:custDataLst>
      <p:tags r:id="rId2"/>
    </p:custDataLst>
    <p:extLst>
      <p:ext uri="{BB962C8B-B14F-4D97-AF65-F5344CB8AC3E}">
        <p14:creationId xmlns:p14="http://schemas.microsoft.com/office/powerpoint/2010/main" val="33513215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
                                        <p:tgtEl>
                                          <p:spTgt spid="39"/>
                                        </p:tgtEl>
                                      </p:cBhvr>
                                    </p:animEffect>
                                  </p:childTnLst>
                                </p:cTn>
                              </p:par>
                              <p:par>
                                <p:cTn id="8" presetID="1" presetClass="entr" presetSubtype="0" fill="hold" grpId="0" nodeType="withEffect">
                                  <p:stCondLst>
                                    <p:cond delay="0"/>
                                  </p:stCondLst>
                                  <p:childTnLst>
                                    <p:set>
                                      <p:cBhvr>
                                        <p:cTn id="9" dur="1" fill="hold">
                                          <p:stCondLst>
                                            <p:cond delay="9"/>
                                          </p:stCondLst>
                                        </p:cTn>
                                        <p:tgtEl>
                                          <p:spTgt spid="40"/>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9"/>
                                          </p:stCondLst>
                                        </p:cTn>
                                        <p:tgtEl>
                                          <p:spTgt spid="41"/>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9"/>
                                          </p:stCondLst>
                                        </p:cTn>
                                        <p:tgtEl>
                                          <p:spTgt spid="42"/>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9"/>
                                          </p:stCondLst>
                                        </p:cTn>
                                        <p:tgtEl>
                                          <p:spTgt spid="43"/>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a:solidFill>
            <a:schemeClr val="tx2"/>
          </a:solidFill>
          <a:ln>
            <a:solidFill>
              <a:schemeClr val="tx2"/>
            </a:solidFill>
          </a:ln>
        </p:spPr>
        <p:txBody>
          <a:bodyPr>
            <a:normAutofit/>
          </a:bodyPr>
          <a:lstStyle/>
          <a:p>
            <a:r>
              <a:rPr lang="en-US" sz="2800" dirty="0">
                <a:solidFill>
                  <a:schemeClr val="bg1"/>
                </a:solidFill>
              </a:rPr>
              <a:t>Changes in Managerial Vision: A Rise in </a:t>
            </a:r>
            <a:r>
              <a:rPr lang="en-US" sz="2800" i="1" dirty="0">
                <a:solidFill>
                  <a:schemeClr val="bg1"/>
                </a:solidFill>
              </a:rPr>
              <a:t>v</a:t>
            </a:r>
            <a:r>
              <a:rPr lang="en-US" sz="2800" i="1" baseline="-25000" dirty="0">
                <a:solidFill>
                  <a:schemeClr val="bg1"/>
                </a:solidFill>
              </a:rPr>
              <a:t>E</a:t>
            </a:r>
            <a:endParaRPr lang="en-US" sz="2800" i="1" dirty="0">
              <a:solidFill>
                <a:schemeClr val="bg1"/>
              </a:solidFill>
            </a:endParaRPr>
          </a:p>
        </p:txBody>
      </p:sp>
      <p:sp>
        <p:nvSpPr>
          <p:cNvPr id="4" name="Footer Placeholder 3"/>
          <p:cNvSpPr>
            <a:spLocks noGrp="1"/>
          </p:cNvSpPr>
          <p:nvPr>
            <p:ph type="ftr" sz="quarter" idx="11"/>
          </p:nvPr>
        </p:nvSpPr>
        <p:spPr>
          <a:xfrm>
            <a:off x="457200" y="6563689"/>
            <a:ext cx="6858000" cy="294311"/>
          </a:xfrm>
        </p:spPr>
        <p:txBody>
          <a:bodyPr/>
          <a:lstStyle/>
          <a:p>
            <a:r>
              <a:rPr lang="en-US" dirty="0" smtClean="0">
                <a:solidFill>
                  <a:schemeClr val="bg1"/>
                </a:solidFill>
              </a:rPr>
              <a:t>J. Jung (RWTH Aachen and THEMA)                   “Organizational Belief, Managerial Vision, and International Trade”</a:t>
            </a:r>
            <a:endParaRPr lang="en-US" dirty="0" smtClean="0"/>
          </a:p>
        </p:txBody>
      </p:sp>
      <p:sp>
        <p:nvSpPr>
          <p:cNvPr id="5" name="Slide Number Placeholder 4"/>
          <p:cNvSpPr>
            <a:spLocks noGrp="1"/>
          </p:cNvSpPr>
          <p:nvPr>
            <p:ph type="sldNum" sz="quarter" idx="12"/>
          </p:nvPr>
        </p:nvSpPr>
        <p:spPr>
          <a:xfrm>
            <a:off x="6553200" y="6596390"/>
            <a:ext cx="2133600" cy="261610"/>
          </a:xfrm>
        </p:spPr>
        <p:txBody>
          <a:bodyPr/>
          <a:lstStyle/>
          <a:p>
            <a:r>
              <a:rPr lang="en-US" dirty="0" smtClean="0"/>
              <a:t>(</a:t>
            </a:r>
            <a:fld id="{35B70233-CFEB-4F17-AF2C-65A2BF551045}" type="slidenum">
              <a:rPr lang="en-US" smtClean="0"/>
              <a:pPr/>
              <a:t>18</a:t>
            </a:fld>
            <a:r>
              <a:rPr lang="en-US" dirty="0" smtClean="0"/>
              <a:t>/</a:t>
            </a:r>
            <a:r>
              <a:rPr lang="en-US" altLang="ko-KR" dirty="0" smtClean="0"/>
              <a:t>25</a:t>
            </a:r>
            <a:r>
              <a:rPr lang="en-US" dirty="0" smtClean="0"/>
              <a:t>)</a:t>
            </a:r>
            <a:endParaRPr lang="en-US" dirty="0"/>
          </a:p>
        </p:txBody>
      </p:sp>
      <p:grpSp>
        <p:nvGrpSpPr>
          <p:cNvPr id="3" name="Group 2"/>
          <p:cNvGrpSpPr/>
          <p:nvPr/>
        </p:nvGrpSpPr>
        <p:grpSpPr>
          <a:xfrm>
            <a:off x="1600200" y="1447800"/>
            <a:ext cx="5816600" cy="3505200"/>
            <a:chOff x="1600200" y="1676400"/>
            <a:chExt cx="5816600" cy="3505200"/>
          </a:xfrm>
        </p:grpSpPr>
        <p:cxnSp>
          <p:nvCxnSpPr>
            <p:cNvPr id="72" name="Straight Connector 71"/>
            <p:cNvCxnSpPr/>
            <p:nvPr/>
          </p:nvCxnSpPr>
          <p:spPr>
            <a:xfrm>
              <a:off x="1951736" y="1752600"/>
              <a:ext cx="0" cy="3200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1951736" y="4953000"/>
              <a:ext cx="53126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a:off x="7264400" y="1752600"/>
              <a:ext cx="0" cy="3200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a:off x="1951736" y="2895600"/>
              <a:ext cx="53126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a:off x="5222240" y="2895600"/>
              <a:ext cx="0" cy="20574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144" name="Object 143"/>
            <p:cNvGraphicFramePr>
              <a:graphicFrameLocks noChangeAspect="1"/>
            </p:cNvGraphicFramePr>
            <p:nvPr>
              <p:extLst>
                <p:ext uri="{D42A27DB-BD31-4B8C-83A1-F6EECF244321}">
                  <p14:modId xmlns:p14="http://schemas.microsoft.com/office/powerpoint/2010/main" val="352898357"/>
                </p:ext>
              </p:extLst>
            </p:nvPr>
          </p:nvGraphicFramePr>
          <p:xfrm>
            <a:off x="1600200" y="1676400"/>
            <a:ext cx="330200" cy="203200"/>
          </p:xfrm>
          <a:graphic>
            <a:graphicData uri="http://schemas.openxmlformats.org/presentationml/2006/ole">
              <mc:AlternateContent xmlns:mc="http://schemas.openxmlformats.org/markup-compatibility/2006">
                <mc:Choice xmlns:v="urn:schemas-microsoft-com:vml" Requires="v">
                  <p:oleObj spid="_x0000_s69695" name="Equation" r:id="rId5" imgW="330120" imgH="203040" progId="Equation.DSMT4">
                    <p:embed/>
                  </p:oleObj>
                </mc:Choice>
                <mc:Fallback>
                  <p:oleObj name="Equation" r:id="rId5" imgW="330120" imgH="203040" progId="Equation.DSMT4">
                    <p:embed/>
                    <p:pic>
                      <p:nvPicPr>
                        <p:cNvPr id="0" name=""/>
                        <p:cNvPicPr/>
                        <p:nvPr/>
                      </p:nvPicPr>
                      <p:blipFill>
                        <a:blip r:embed="rId6"/>
                        <a:stretch>
                          <a:fillRect/>
                        </a:stretch>
                      </p:blipFill>
                      <p:spPr>
                        <a:xfrm>
                          <a:off x="1600200" y="1676400"/>
                          <a:ext cx="330200" cy="203200"/>
                        </a:xfrm>
                        <a:prstGeom prst="rect">
                          <a:avLst/>
                        </a:prstGeom>
                      </p:spPr>
                    </p:pic>
                  </p:oleObj>
                </mc:Fallback>
              </mc:AlternateContent>
            </a:graphicData>
          </a:graphic>
        </p:graphicFrame>
        <p:graphicFrame>
          <p:nvGraphicFramePr>
            <p:cNvPr id="145" name="Object 144"/>
            <p:cNvGraphicFramePr>
              <a:graphicFrameLocks noChangeAspect="1"/>
            </p:cNvGraphicFramePr>
            <p:nvPr>
              <p:extLst>
                <p:ext uri="{D42A27DB-BD31-4B8C-83A1-F6EECF244321}">
                  <p14:modId xmlns:p14="http://schemas.microsoft.com/office/powerpoint/2010/main" val="972011460"/>
                </p:ext>
              </p:extLst>
            </p:nvPr>
          </p:nvGraphicFramePr>
          <p:xfrm>
            <a:off x="3530600" y="4953000"/>
            <a:ext cx="152400" cy="228600"/>
          </p:xfrm>
          <a:graphic>
            <a:graphicData uri="http://schemas.openxmlformats.org/presentationml/2006/ole">
              <mc:AlternateContent xmlns:mc="http://schemas.openxmlformats.org/markup-compatibility/2006">
                <mc:Choice xmlns:v="urn:schemas-microsoft-com:vml" Requires="v">
                  <p:oleObj spid="_x0000_s69696" name="Equation" r:id="rId7" imgW="152280" imgH="228600" progId="Equation.DSMT4">
                    <p:embed/>
                  </p:oleObj>
                </mc:Choice>
                <mc:Fallback>
                  <p:oleObj name="Equation" r:id="rId7" imgW="152280" imgH="228600" progId="Equation.DSMT4">
                    <p:embed/>
                    <p:pic>
                      <p:nvPicPr>
                        <p:cNvPr id="0" name=""/>
                        <p:cNvPicPr>
                          <a:picLocks noChangeAspect="1" noChangeArrowheads="1"/>
                        </p:cNvPicPr>
                        <p:nvPr/>
                      </p:nvPicPr>
                      <p:blipFill>
                        <a:blip r:embed="rId8"/>
                        <a:srcRect/>
                        <a:stretch>
                          <a:fillRect/>
                        </a:stretch>
                      </p:blipFill>
                      <p:spPr bwMode="auto">
                        <a:xfrm>
                          <a:off x="3530600" y="4953000"/>
                          <a:ext cx="15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6" name="Object 145"/>
            <p:cNvGraphicFramePr>
              <a:graphicFrameLocks noChangeAspect="1"/>
            </p:cNvGraphicFramePr>
            <p:nvPr>
              <p:extLst>
                <p:ext uri="{D42A27DB-BD31-4B8C-83A1-F6EECF244321}">
                  <p14:modId xmlns:p14="http://schemas.microsoft.com/office/powerpoint/2010/main" val="3786347069"/>
                </p:ext>
              </p:extLst>
            </p:nvPr>
          </p:nvGraphicFramePr>
          <p:xfrm>
            <a:off x="4292600" y="4953000"/>
            <a:ext cx="165100" cy="228600"/>
          </p:xfrm>
          <a:graphic>
            <a:graphicData uri="http://schemas.openxmlformats.org/presentationml/2006/ole">
              <mc:AlternateContent xmlns:mc="http://schemas.openxmlformats.org/markup-compatibility/2006">
                <mc:Choice xmlns:v="urn:schemas-microsoft-com:vml" Requires="v">
                  <p:oleObj spid="_x0000_s69697" name="Equation" r:id="rId9" imgW="164880" imgH="228600" progId="Equation.DSMT4">
                    <p:embed/>
                  </p:oleObj>
                </mc:Choice>
                <mc:Fallback>
                  <p:oleObj name="Equation" r:id="rId9" imgW="164880" imgH="228600" progId="Equation.DSMT4">
                    <p:embed/>
                    <p:pic>
                      <p:nvPicPr>
                        <p:cNvPr id="0" name=""/>
                        <p:cNvPicPr>
                          <a:picLocks noChangeAspect="1" noChangeArrowheads="1"/>
                        </p:cNvPicPr>
                        <p:nvPr/>
                      </p:nvPicPr>
                      <p:blipFill>
                        <a:blip r:embed="rId10"/>
                        <a:srcRect/>
                        <a:stretch>
                          <a:fillRect/>
                        </a:stretch>
                      </p:blipFill>
                      <p:spPr bwMode="auto">
                        <a:xfrm>
                          <a:off x="4292600" y="4953000"/>
                          <a:ext cx="1651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7" name="Object 146"/>
            <p:cNvGraphicFramePr>
              <a:graphicFrameLocks noChangeAspect="1"/>
            </p:cNvGraphicFramePr>
            <p:nvPr>
              <p:extLst>
                <p:ext uri="{D42A27DB-BD31-4B8C-83A1-F6EECF244321}">
                  <p14:modId xmlns:p14="http://schemas.microsoft.com/office/powerpoint/2010/main" val="516744968"/>
                </p:ext>
              </p:extLst>
            </p:nvPr>
          </p:nvGraphicFramePr>
          <p:xfrm>
            <a:off x="5175504" y="4953000"/>
            <a:ext cx="152400" cy="228600"/>
          </p:xfrm>
          <a:graphic>
            <a:graphicData uri="http://schemas.openxmlformats.org/presentationml/2006/ole">
              <mc:AlternateContent xmlns:mc="http://schemas.openxmlformats.org/markup-compatibility/2006">
                <mc:Choice xmlns:v="urn:schemas-microsoft-com:vml" Requires="v">
                  <p:oleObj spid="_x0000_s69698" name="Equation" r:id="rId11" imgW="152280" imgH="228600" progId="Equation.DSMT4">
                    <p:embed/>
                  </p:oleObj>
                </mc:Choice>
                <mc:Fallback>
                  <p:oleObj name="Equation" r:id="rId11" imgW="152280" imgH="228600" progId="Equation.DSMT4">
                    <p:embed/>
                    <p:pic>
                      <p:nvPicPr>
                        <p:cNvPr id="0" name=""/>
                        <p:cNvPicPr>
                          <a:picLocks noChangeAspect="1" noChangeArrowheads="1"/>
                        </p:cNvPicPr>
                        <p:nvPr/>
                      </p:nvPicPr>
                      <p:blipFill>
                        <a:blip r:embed="rId12"/>
                        <a:srcRect/>
                        <a:stretch>
                          <a:fillRect/>
                        </a:stretch>
                      </p:blipFill>
                      <p:spPr bwMode="auto">
                        <a:xfrm>
                          <a:off x="5175504" y="4953000"/>
                          <a:ext cx="15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8" name="Object 147"/>
            <p:cNvGraphicFramePr>
              <a:graphicFrameLocks noChangeAspect="1"/>
            </p:cNvGraphicFramePr>
            <p:nvPr>
              <p:extLst>
                <p:ext uri="{D42A27DB-BD31-4B8C-83A1-F6EECF244321}">
                  <p14:modId xmlns:p14="http://schemas.microsoft.com/office/powerpoint/2010/main" val="534452439"/>
                </p:ext>
              </p:extLst>
            </p:nvPr>
          </p:nvGraphicFramePr>
          <p:xfrm>
            <a:off x="1893824" y="4974336"/>
            <a:ext cx="127000" cy="177800"/>
          </p:xfrm>
          <a:graphic>
            <a:graphicData uri="http://schemas.openxmlformats.org/presentationml/2006/ole">
              <mc:AlternateContent xmlns:mc="http://schemas.openxmlformats.org/markup-compatibility/2006">
                <mc:Choice xmlns:v="urn:schemas-microsoft-com:vml" Requires="v">
                  <p:oleObj spid="_x0000_s69699" name="Equation" r:id="rId13" imgW="126720" imgH="177480" progId="Equation.DSMT4">
                    <p:embed/>
                  </p:oleObj>
                </mc:Choice>
                <mc:Fallback>
                  <p:oleObj name="Equation" r:id="rId13" imgW="126720" imgH="177480" progId="Equation.DSMT4">
                    <p:embed/>
                    <p:pic>
                      <p:nvPicPr>
                        <p:cNvPr id="0" name=""/>
                        <p:cNvPicPr>
                          <a:picLocks noChangeAspect="1" noChangeArrowheads="1"/>
                        </p:cNvPicPr>
                        <p:nvPr/>
                      </p:nvPicPr>
                      <p:blipFill>
                        <a:blip r:embed="rId14"/>
                        <a:srcRect/>
                        <a:stretch>
                          <a:fillRect/>
                        </a:stretch>
                      </p:blipFill>
                      <p:spPr bwMode="auto">
                        <a:xfrm>
                          <a:off x="1893824" y="4974336"/>
                          <a:ext cx="127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9" name="Object 148"/>
            <p:cNvGraphicFramePr>
              <a:graphicFrameLocks noChangeAspect="1"/>
            </p:cNvGraphicFramePr>
            <p:nvPr>
              <p:extLst>
                <p:ext uri="{D42A27DB-BD31-4B8C-83A1-F6EECF244321}">
                  <p14:modId xmlns:p14="http://schemas.microsoft.com/office/powerpoint/2010/main" val="1449768989"/>
                </p:ext>
              </p:extLst>
            </p:nvPr>
          </p:nvGraphicFramePr>
          <p:xfrm>
            <a:off x="7233920" y="4974336"/>
            <a:ext cx="88900" cy="165100"/>
          </p:xfrm>
          <a:graphic>
            <a:graphicData uri="http://schemas.openxmlformats.org/presentationml/2006/ole">
              <mc:AlternateContent xmlns:mc="http://schemas.openxmlformats.org/markup-compatibility/2006">
                <mc:Choice xmlns:v="urn:schemas-microsoft-com:vml" Requires="v">
                  <p:oleObj spid="_x0000_s69700" name="Equation" r:id="rId15" imgW="88560" imgH="164880" progId="Equation.DSMT4">
                    <p:embed/>
                  </p:oleObj>
                </mc:Choice>
                <mc:Fallback>
                  <p:oleObj name="Equation" r:id="rId15" imgW="88560" imgH="164880" progId="Equation.DSMT4">
                    <p:embed/>
                    <p:pic>
                      <p:nvPicPr>
                        <p:cNvPr id="0" name=""/>
                        <p:cNvPicPr>
                          <a:picLocks noChangeAspect="1" noChangeArrowheads="1"/>
                        </p:cNvPicPr>
                        <p:nvPr/>
                      </p:nvPicPr>
                      <p:blipFill>
                        <a:blip r:embed="rId16"/>
                        <a:srcRect/>
                        <a:stretch>
                          <a:fillRect/>
                        </a:stretch>
                      </p:blipFill>
                      <p:spPr bwMode="auto">
                        <a:xfrm>
                          <a:off x="7233920" y="4974336"/>
                          <a:ext cx="889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50" name="Object 149"/>
            <p:cNvGraphicFramePr>
              <a:graphicFrameLocks noChangeAspect="1"/>
            </p:cNvGraphicFramePr>
            <p:nvPr>
              <p:extLst>
                <p:ext uri="{D42A27DB-BD31-4B8C-83A1-F6EECF244321}">
                  <p14:modId xmlns:p14="http://schemas.microsoft.com/office/powerpoint/2010/main" val="3080287562"/>
                </p:ext>
              </p:extLst>
            </p:nvPr>
          </p:nvGraphicFramePr>
          <p:xfrm>
            <a:off x="1811528" y="2819400"/>
            <a:ext cx="88900" cy="165100"/>
          </p:xfrm>
          <a:graphic>
            <a:graphicData uri="http://schemas.openxmlformats.org/presentationml/2006/ole">
              <mc:AlternateContent xmlns:mc="http://schemas.openxmlformats.org/markup-compatibility/2006">
                <mc:Choice xmlns:v="urn:schemas-microsoft-com:vml" Requires="v">
                  <p:oleObj spid="_x0000_s69701" name="Equation" r:id="rId17" imgW="88560" imgH="164880" progId="Equation.DSMT4">
                    <p:embed/>
                  </p:oleObj>
                </mc:Choice>
                <mc:Fallback>
                  <p:oleObj name="Equation" r:id="rId17" imgW="88560" imgH="164880" progId="Equation.DSMT4">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811528" y="2819400"/>
                          <a:ext cx="889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51" name="Object 150"/>
            <p:cNvGraphicFramePr>
              <a:graphicFrameLocks noChangeAspect="1"/>
            </p:cNvGraphicFramePr>
            <p:nvPr>
              <p:extLst>
                <p:ext uri="{D42A27DB-BD31-4B8C-83A1-F6EECF244321}">
                  <p14:modId xmlns:p14="http://schemas.microsoft.com/office/powerpoint/2010/main" val="621367005"/>
                </p:ext>
              </p:extLst>
            </p:nvPr>
          </p:nvGraphicFramePr>
          <p:xfrm>
            <a:off x="7327900" y="2819400"/>
            <a:ext cx="88900" cy="165100"/>
          </p:xfrm>
          <a:graphic>
            <a:graphicData uri="http://schemas.openxmlformats.org/presentationml/2006/ole">
              <mc:AlternateContent xmlns:mc="http://schemas.openxmlformats.org/markup-compatibility/2006">
                <mc:Choice xmlns:v="urn:schemas-microsoft-com:vml" Requires="v">
                  <p:oleObj spid="_x0000_s69702" name="Equation" r:id="rId19" imgW="88707" imgH="164742" progId="Equation.DSMT4">
                    <p:embed/>
                  </p:oleObj>
                </mc:Choice>
                <mc:Fallback>
                  <p:oleObj name="Equation" r:id="rId19" imgW="88707" imgH="164742" progId="Equation.DSMT4">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327900" y="2819400"/>
                          <a:ext cx="889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52" name="Object 151"/>
            <p:cNvGraphicFramePr>
              <a:graphicFrameLocks noChangeAspect="1"/>
            </p:cNvGraphicFramePr>
            <p:nvPr>
              <p:extLst>
                <p:ext uri="{D42A27DB-BD31-4B8C-83A1-F6EECF244321}">
                  <p14:modId xmlns:p14="http://schemas.microsoft.com/office/powerpoint/2010/main" val="3388857195"/>
                </p:ext>
              </p:extLst>
            </p:nvPr>
          </p:nvGraphicFramePr>
          <p:xfrm>
            <a:off x="5994400" y="2133600"/>
            <a:ext cx="406400" cy="228600"/>
          </p:xfrm>
          <a:graphic>
            <a:graphicData uri="http://schemas.openxmlformats.org/presentationml/2006/ole">
              <mc:AlternateContent xmlns:mc="http://schemas.openxmlformats.org/markup-compatibility/2006">
                <mc:Choice xmlns:v="urn:schemas-microsoft-com:vml" Requires="v">
                  <p:oleObj spid="_x0000_s69703" name="Equation" r:id="rId20" imgW="406080" imgH="228600" progId="Equation.DSMT4">
                    <p:embed/>
                  </p:oleObj>
                </mc:Choice>
                <mc:Fallback>
                  <p:oleObj name="Equation" r:id="rId20" imgW="406080" imgH="228600" progId="Equation.DSMT4">
                    <p:embed/>
                    <p:pic>
                      <p:nvPicPr>
                        <p:cNvPr id="0" name=""/>
                        <p:cNvPicPr>
                          <a:picLocks noChangeAspect="1" noChangeArrowheads="1"/>
                        </p:cNvPicPr>
                        <p:nvPr/>
                      </p:nvPicPr>
                      <p:blipFill>
                        <a:blip r:embed="rId21"/>
                        <a:srcRect/>
                        <a:stretch>
                          <a:fillRect/>
                        </a:stretch>
                      </p:blipFill>
                      <p:spPr bwMode="auto">
                        <a:xfrm>
                          <a:off x="5994400" y="2133600"/>
                          <a:ext cx="406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53" name="Object 152"/>
            <p:cNvGraphicFramePr>
              <a:graphicFrameLocks noChangeAspect="1"/>
            </p:cNvGraphicFramePr>
            <p:nvPr>
              <p:extLst>
                <p:ext uri="{D42A27DB-BD31-4B8C-83A1-F6EECF244321}">
                  <p14:modId xmlns:p14="http://schemas.microsoft.com/office/powerpoint/2010/main" val="1227583438"/>
                </p:ext>
              </p:extLst>
            </p:nvPr>
          </p:nvGraphicFramePr>
          <p:xfrm>
            <a:off x="2971800" y="2286000"/>
            <a:ext cx="406400" cy="228600"/>
          </p:xfrm>
          <a:graphic>
            <a:graphicData uri="http://schemas.openxmlformats.org/presentationml/2006/ole">
              <mc:AlternateContent xmlns:mc="http://schemas.openxmlformats.org/markup-compatibility/2006">
                <mc:Choice xmlns:v="urn:schemas-microsoft-com:vml" Requires="v">
                  <p:oleObj spid="_x0000_s69704" name="Equation" r:id="rId22" imgW="406080" imgH="228600" progId="Equation.DSMT4">
                    <p:embed/>
                  </p:oleObj>
                </mc:Choice>
                <mc:Fallback>
                  <p:oleObj name="Equation" r:id="rId22" imgW="406080" imgH="228600" progId="Equation.DSMT4">
                    <p:embed/>
                    <p:pic>
                      <p:nvPicPr>
                        <p:cNvPr id="0" name=""/>
                        <p:cNvPicPr>
                          <a:picLocks noChangeAspect="1" noChangeArrowheads="1"/>
                        </p:cNvPicPr>
                        <p:nvPr/>
                      </p:nvPicPr>
                      <p:blipFill>
                        <a:blip r:embed="rId23"/>
                        <a:srcRect/>
                        <a:stretch>
                          <a:fillRect/>
                        </a:stretch>
                      </p:blipFill>
                      <p:spPr bwMode="auto">
                        <a:xfrm>
                          <a:off x="2971800" y="2286000"/>
                          <a:ext cx="406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4" name="Freeform 153"/>
            <p:cNvSpPr/>
            <p:nvPr/>
          </p:nvSpPr>
          <p:spPr>
            <a:xfrm>
              <a:off x="1953260" y="2285999"/>
              <a:ext cx="5311140" cy="2286001"/>
            </a:xfrm>
            <a:custGeom>
              <a:avLst/>
              <a:gdLst>
                <a:gd name="connsiteX0" fmla="*/ 0 w 5349240"/>
                <a:gd name="connsiteY0" fmla="*/ 2369807 h 2369807"/>
                <a:gd name="connsiteX1" fmla="*/ 3131820 w 5349240"/>
                <a:gd name="connsiteY1" fmla="*/ 708647 h 2369807"/>
                <a:gd name="connsiteX2" fmla="*/ 4632960 w 5349240"/>
                <a:gd name="connsiteY2" fmla="*/ 15227 h 2369807"/>
                <a:gd name="connsiteX3" fmla="*/ 5349240 w 5349240"/>
                <a:gd name="connsiteY3" fmla="*/ 297167 h 2369807"/>
              </a:gdLst>
              <a:ahLst/>
              <a:cxnLst>
                <a:cxn ang="0">
                  <a:pos x="connsiteX0" y="connsiteY0"/>
                </a:cxn>
                <a:cxn ang="0">
                  <a:pos x="connsiteX1" y="connsiteY1"/>
                </a:cxn>
                <a:cxn ang="0">
                  <a:pos x="connsiteX2" y="connsiteY2"/>
                </a:cxn>
                <a:cxn ang="0">
                  <a:pos x="connsiteX3" y="connsiteY3"/>
                </a:cxn>
              </a:cxnLst>
              <a:rect l="l" t="t" r="r" b="b"/>
              <a:pathLst>
                <a:path w="5349240" h="2369807">
                  <a:moveTo>
                    <a:pt x="0" y="2369807"/>
                  </a:moveTo>
                  <a:lnTo>
                    <a:pt x="3131820" y="708647"/>
                  </a:lnTo>
                  <a:cubicBezTo>
                    <a:pt x="3903980" y="316217"/>
                    <a:pt x="4263390" y="83807"/>
                    <a:pt x="4632960" y="15227"/>
                  </a:cubicBezTo>
                  <a:cubicBezTo>
                    <a:pt x="5002530" y="-53353"/>
                    <a:pt x="5175885" y="121907"/>
                    <a:pt x="5349240" y="297167"/>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5" name="Freeform 154"/>
            <p:cNvSpPr/>
            <p:nvPr/>
          </p:nvSpPr>
          <p:spPr>
            <a:xfrm>
              <a:off x="1953260" y="2438400"/>
              <a:ext cx="5311140" cy="2286000"/>
            </a:xfrm>
            <a:custGeom>
              <a:avLst/>
              <a:gdLst>
                <a:gd name="connsiteX0" fmla="*/ 0 w 4960620"/>
                <a:gd name="connsiteY0" fmla="*/ 430706 h 2526206"/>
                <a:gd name="connsiteX1" fmla="*/ 434340 w 4960620"/>
                <a:gd name="connsiteY1" fmla="*/ 11606 h 2526206"/>
                <a:gd name="connsiteX2" fmla="*/ 975360 w 4960620"/>
                <a:gd name="connsiteY2" fmla="*/ 164006 h 2526206"/>
                <a:gd name="connsiteX3" fmla="*/ 1790700 w 4960620"/>
                <a:gd name="connsiteY3" fmla="*/ 651686 h 2526206"/>
                <a:gd name="connsiteX4" fmla="*/ 4960620 w 4960620"/>
                <a:gd name="connsiteY4" fmla="*/ 2526206 h 25262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0620" h="2526206">
                  <a:moveTo>
                    <a:pt x="0" y="430706"/>
                  </a:moveTo>
                  <a:cubicBezTo>
                    <a:pt x="135890" y="243381"/>
                    <a:pt x="271780" y="56056"/>
                    <a:pt x="434340" y="11606"/>
                  </a:cubicBezTo>
                  <a:cubicBezTo>
                    <a:pt x="596900" y="-32844"/>
                    <a:pt x="749300" y="57326"/>
                    <a:pt x="975360" y="164006"/>
                  </a:cubicBezTo>
                  <a:cubicBezTo>
                    <a:pt x="1201420" y="270686"/>
                    <a:pt x="1790700" y="651686"/>
                    <a:pt x="1790700" y="651686"/>
                  </a:cubicBezTo>
                  <a:lnTo>
                    <a:pt x="4960620" y="2526206"/>
                  </a:lnTo>
                </a:path>
              </a:pathLst>
            </a:cu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6" name="Straight Connector 155"/>
            <p:cNvCxnSpPr/>
            <p:nvPr/>
          </p:nvCxnSpPr>
          <p:spPr>
            <a:xfrm>
              <a:off x="3612896" y="2895600"/>
              <a:ext cx="0" cy="20574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4368800" y="2895600"/>
              <a:ext cx="0" cy="20574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a:stCxn id="162" idx="4"/>
              <a:endCxn id="161" idx="0"/>
            </p:cNvCxnSpPr>
            <p:nvPr/>
          </p:nvCxnSpPr>
          <p:spPr>
            <a:xfrm flipV="1">
              <a:off x="3817620" y="2894489"/>
              <a:ext cx="1650492" cy="1111"/>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59" name="Freeform 158"/>
            <p:cNvSpPr/>
            <p:nvPr/>
          </p:nvSpPr>
          <p:spPr>
            <a:xfrm>
              <a:off x="1950720" y="2154255"/>
              <a:ext cx="5311140" cy="2722545"/>
            </a:xfrm>
            <a:custGeom>
              <a:avLst/>
              <a:gdLst>
                <a:gd name="connsiteX0" fmla="*/ 0 w 5311140"/>
                <a:gd name="connsiteY0" fmla="*/ 2722545 h 2722545"/>
                <a:gd name="connsiteX1" fmla="*/ 4267200 w 5311140"/>
                <a:gd name="connsiteY1" fmla="*/ 352725 h 2722545"/>
                <a:gd name="connsiteX2" fmla="*/ 5311140 w 5311140"/>
                <a:gd name="connsiteY2" fmla="*/ 55545 h 2722545"/>
              </a:gdLst>
              <a:ahLst/>
              <a:cxnLst>
                <a:cxn ang="0">
                  <a:pos x="connsiteX0" y="connsiteY0"/>
                </a:cxn>
                <a:cxn ang="0">
                  <a:pos x="connsiteX1" y="connsiteY1"/>
                </a:cxn>
                <a:cxn ang="0">
                  <a:pos x="connsiteX2" y="connsiteY2"/>
                </a:cxn>
              </a:cxnLst>
              <a:rect l="l" t="t" r="r" b="b"/>
              <a:pathLst>
                <a:path w="5311140" h="2722545">
                  <a:moveTo>
                    <a:pt x="0" y="2722545"/>
                  </a:moveTo>
                  <a:cubicBezTo>
                    <a:pt x="1691005" y="1759885"/>
                    <a:pt x="3382010" y="797225"/>
                    <a:pt x="4267200" y="352725"/>
                  </a:cubicBezTo>
                  <a:cubicBezTo>
                    <a:pt x="5152390" y="-91775"/>
                    <a:pt x="5231765" y="-18115"/>
                    <a:pt x="5311140" y="55545"/>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Freeform 159"/>
            <p:cNvSpPr/>
            <p:nvPr/>
          </p:nvSpPr>
          <p:spPr>
            <a:xfrm>
              <a:off x="1953260" y="2286000"/>
              <a:ext cx="5308600" cy="2408777"/>
            </a:xfrm>
            <a:custGeom>
              <a:avLst/>
              <a:gdLst>
                <a:gd name="connsiteX0" fmla="*/ 5318760 w 5318760"/>
                <a:gd name="connsiteY0" fmla="*/ 2408777 h 2408777"/>
                <a:gd name="connsiteX1" fmla="*/ 1569720 w 5318760"/>
                <a:gd name="connsiteY1" fmla="*/ 458057 h 2408777"/>
                <a:gd name="connsiteX2" fmla="*/ 518160 w 5318760"/>
                <a:gd name="connsiteY2" fmla="*/ 857 h 2408777"/>
                <a:gd name="connsiteX3" fmla="*/ 0 w 5318760"/>
                <a:gd name="connsiteY3" fmla="*/ 366617 h 2408777"/>
              </a:gdLst>
              <a:ahLst/>
              <a:cxnLst>
                <a:cxn ang="0">
                  <a:pos x="connsiteX0" y="connsiteY0"/>
                </a:cxn>
                <a:cxn ang="0">
                  <a:pos x="connsiteX1" y="connsiteY1"/>
                </a:cxn>
                <a:cxn ang="0">
                  <a:pos x="connsiteX2" y="connsiteY2"/>
                </a:cxn>
                <a:cxn ang="0">
                  <a:pos x="connsiteX3" y="connsiteY3"/>
                </a:cxn>
              </a:cxnLst>
              <a:rect l="l" t="t" r="r" b="b"/>
              <a:pathLst>
                <a:path w="5318760" h="2408777">
                  <a:moveTo>
                    <a:pt x="5318760" y="2408777"/>
                  </a:moveTo>
                  <a:lnTo>
                    <a:pt x="1569720" y="458057"/>
                  </a:lnTo>
                  <a:cubicBezTo>
                    <a:pt x="769620" y="56737"/>
                    <a:pt x="779780" y="16097"/>
                    <a:pt x="518160" y="857"/>
                  </a:cubicBezTo>
                  <a:cubicBezTo>
                    <a:pt x="256540" y="-14383"/>
                    <a:pt x="128270" y="176117"/>
                    <a:pt x="0" y="366617"/>
                  </a:cubicBezTo>
                </a:path>
              </a:pathLst>
            </a:cu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1" name="Freeform 160"/>
            <p:cNvSpPr/>
            <p:nvPr/>
          </p:nvSpPr>
          <p:spPr>
            <a:xfrm>
              <a:off x="5468112" y="2157984"/>
              <a:ext cx="1790700" cy="736505"/>
            </a:xfrm>
            <a:custGeom>
              <a:avLst/>
              <a:gdLst>
                <a:gd name="connsiteX0" fmla="*/ 0 w 1790700"/>
                <a:gd name="connsiteY0" fmla="*/ 736505 h 736505"/>
                <a:gd name="connsiteX1" fmla="*/ 1455420 w 1790700"/>
                <a:gd name="connsiteY1" fmla="*/ 50705 h 736505"/>
                <a:gd name="connsiteX2" fmla="*/ 1790700 w 1790700"/>
                <a:gd name="connsiteY2" fmla="*/ 104045 h 736505"/>
              </a:gdLst>
              <a:ahLst/>
              <a:cxnLst>
                <a:cxn ang="0">
                  <a:pos x="connsiteX0" y="connsiteY0"/>
                </a:cxn>
                <a:cxn ang="0">
                  <a:pos x="connsiteX1" y="connsiteY1"/>
                </a:cxn>
                <a:cxn ang="0">
                  <a:pos x="connsiteX2" y="connsiteY2"/>
                </a:cxn>
              </a:cxnLst>
              <a:rect l="l" t="t" r="r" b="b"/>
              <a:pathLst>
                <a:path w="1790700" h="736505">
                  <a:moveTo>
                    <a:pt x="0" y="736505"/>
                  </a:moveTo>
                  <a:cubicBezTo>
                    <a:pt x="578485" y="446310"/>
                    <a:pt x="1156970" y="156115"/>
                    <a:pt x="1455420" y="50705"/>
                  </a:cubicBezTo>
                  <a:cubicBezTo>
                    <a:pt x="1753870" y="-54705"/>
                    <a:pt x="1772285" y="24670"/>
                    <a:pt x="1790700" y="104045"/>
                  </a:cubicBezTo>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2" name="Freeform 161"/>
            <p:cNvSpPr/>
            <p:nvPr/>
          </p:nvSpPr>
          <p:spPr>
            <a:xfrm>
              <a:off x="1950720" y="2278219"/>
              <a:ext cx="1866900" cy="617381"/>
            </a:xfrm>
            <a:custGeom>
              <a:avLst/>
              <a:gdLst>
                <a:gd name="connsiteX0" fmla="*/ 0 w 1866900"/>
                <a:gd name="connsiteY0" fmla="*/ 350681 h 617381"/>
                <a:gd name="connsiteX1" fmla="*/ 266700 w 1866900"/>
                <a:gd name="connsiteY1" fmla="*/ 61121 h 617381"/>
                <a:gd name="connsiteX2" fmla="*/ 594360 w 1866900"/>
                <a:gd name="connsiteY2" fmla="*/ 7781 h 617381"/>
                <a:gd name="connsiteX3" fmla="*/ 1005840 w 1866900"/>
                <a:gd name="connsiteY3" fmla="*/ 175421 h 617381"/>
                <a:gd name="connsiteX4" fmla="*/ 1866900 w 1866900"/>
                <a:gd name="connsiteY4" fmla="*/ 617381 h 6173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900" h="617381">
                  <a:moveTo>
                    <a:pt x="0" y="350681"/>
                  </a:moveTo>
                  <a:cubicBezTo>
                    <a:pt x="83820" y="234476"/>
                    <a:pt x="167640" y="118271"/>
                    <a:pt x="266700" y="61121"/>
                  </a:cubicBezTo>
                  <a:cubicBezTo>
                    <a:pt x="365760" y="3971"/>
                    <a:pt x="471170" y="-11269"/>
                    <a:pt x="594360" y="7781"/>
                  </a:cubicBezTo>
                  <a:cubicBezTo>
                    <a:pt x="717550" y="26831"/>
                    <a:pt x="793750" y="73821"/>
                    <a:pt x="1005840" y="175421"/>
                  </a:cubicBezTo>
                  <a:cubicBezTo>
                    <a:pt x="1217930" y="277021"/>
                    <a:pt x="1542415" y="447201"/>
                    <a:pt x="1866900" y="617381"/>
                  </a:cubicBezTo>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63" name="Straight Connector 162"/>
            <p:cNvCxnSpPr/>
            <p:nvPr/>
          </p:nvCxnSpPr>
          <p:spPr>
            <a:xfrm>
              <a:off x="5486400" y="2895600"/>
              <a:ext cx="0" cy="20574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a:xfrm>
              <a:off x="3810000" y="2895600"/>
              <a:ext cx="0" cy="20574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a:off x="4648200" y="2895600"/>
              <a:ext cx="0" cy="20574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66" name="Straight Arrow Connector 165"/>
            <p:cNvCxnSpPr/>
            <p:nvPr/>
          </p:nvCxnSpPr>
          <p:spPr>
            <a:xfrm>
              <a:off x="4398264" y="4876800"/>
              <a:ext cx="237490"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p:nvPr/>
          </p:nvCxnSpPr>
          <p:spPr>
            <a:xfrm>
              <a:off x="5248910" y="4876800"/>
              <a:ext cx="237490"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8" name="Straight Arrow Connector 167"/>
            <p:cNvCxnSpPr/>
            <p:nvPr/>
          </p:nvCxnSpPr>
          <p:spPr>
            <a:xfrm>
              <a:off x="3621024" y="4876800"/>
              <a:ext cx="219456"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69" name="TextBox 168"/>
          <p:cNvSpPr txBox="1"/>
          <p:nvPr/>
        </p:nvSpPr>
        <p:spPr>
          <a:xfrm>
            <a:off x="1066800" y="5257800"/>
            <a:ext cx="7315200" cy="338554"/>
          </a:xfrm>
          <a:prstGeom prst="rect">
            <a:avLst/>
          </a:prstGeom>
          <a:noFill/>
        </p:spPr>
        <p:txBody>
          <a:bodyPr wrap="square" rtlCol="0">
            <a:spAutoFit/>
          </a:bodyPr>
          <a:lstStyle/>
          <a:p>
            <a:r>
              <a:rPr lang="en-US" sz="1600" dirty="0" smtClean="0">
                <a:sym typeface="Wingdings"/>
              </a:rPr>
              <a:t>  </a:t>
            </a:r>
            <a:r>
              <a:rPr lang="en-US" sz="1600" dirty="0" smtClean="0"/>
              <a:t>A rise in </a:t>
            </a:r>
            <a:r>
              <a:rPr lang="en-US" sz="1600" i="1" dirty="0" smtClean="0"/>
              <a:t>v</a:t>
            </a:r>
            <a:r>
              <a:rPr lang="en-US" sz="1600" i="1" baseline="-25000" dirty="0" smtClean="0"/>
              <a:t>E</a:t>
            </a:r>
            <a:r>
              <a:rPr lang="en-US" sz="1600" dirty="0" smtClean="0"/>
              <a:t> induces rises in </a:t>
            </a:r>
            <a:r>
              <a:rPr lang="en-US" sz="1600" i="1" dirty="0" smtClean="0"/>
              <a:t>w</a:t>
            </a:r>
            <a:r>
              <a:rPr lang="en-US" sz="1600" i="1" baseline="-25000" dirty="0" smtClean="0"/>
              <a:t>D</a:t>
            </a:r>
            <a:r>
              <a:rPr lang="en-US" sz="1600" dirty="0" smtClean="0"/>
              <a:t> and </a:t>
            </a:r>
            <a:r>
              <a:rPr lang="en-US" sz="1600" i="1" dirty="0" smtClean="0"/>
              <a:t>w</a:t>
            </a:r>
            <a:r>
              <a:rPr lang="en-US" sz="1600" i="1" baseline="-25000" dirty="0" smtClean="0"/>
              <a:t>E</a:t>
            </a:r>
            <a:r>
              <a:rPr lang="en-US" sz="1600" dirty="0" smtClean="0"/>
              <a:t>, and rightward shifts of </a:t>
            </a:r>
            <a:r>
              <a:rPr lang="en-US" altLang="ko-KR" sz="1600" i="1" dirty="0"/>
              <a:t>z</a:t>
            </a:r>
            <a:r>
              <a:rPr lang="en-US" altLang="ko-KR" sz="1600" i="1" baseline="-25000" dirty="0"/>
              <a:t>1</a:t>
            </a:r>
            <a:r>
              <a:rPr lang="en-US" altLang="ko-KR" sz="1600" dirty="0"/>
              <a:t>, </a:t>
            </a:r>
            <a:r>
              <a:rPr lang="en-US" altLang="ko-KR" sz="1600" i="1" dirty="0" smtClean="0"/>
              <a:t>z</a:t>
            </a:r>
            <a:r>
              <a:rPr lang="en-US" altLang="ko-KR" sz="1600" i="1" baseline="-25000" dirty="0" smtClean="0"/>
              <a:t>2</a:t>
            </a:r>
            <a:r>
              <a:rPr lang="en-US" altLang="ko-KR" sz="1600" dirty="0" smtClean="0"/>
              <a:t> and </a:t>
            </a:r>
            <a:r>
              <a:rPr lang="en-US" altLang="ko-KR" sz="1600" i="1" dirty="0" smtClean="0"/>
              <a:t>z</a:t>
            </a:r>
            <a:r>
              <a:rPr lang="en-US" altLang="ko-KR" sz="1600" i="1" baseline="-25000" dirty="0" smtClean="0"/>
              <a:t>3</a:t>
            </a:r>
            <a:r>
              <a:rPr lang="en-US" altLang="ko-KR" sz="1600" baseline="-25000" dirty="0" smtClean="0"/>
              <a:t>.</a:t>
            </a:r>
            <a:endParaRPr lang="en-US" sz="1600" dirty="0"/>
          </a:p>
        </p:txBody>
      </p:sp>
      <p:sp>
        <p:nvSpPr>
          <p:cNvPr id="170" name="TextBox 169"/>
          <p:cNvSpPr txBox="1"/>
          <p:nvPr/>
        </p:nvSpPr>
        <p:spPr>
          <a:xfrm>
            <a:off x="1066800" y="5596354"/>
            <a:ext cx="7315200" cy="338554"/>
          </a:xfrm>
          <a:prstGeom prst="rect">
            <a:avLst/>
          </a:prstGeom>
          <a:noFill/>
        </p:spPr>
        <p:txBody>
          <a:bodyPr wrap="square" rtlCol="0">
            <a:spAutoFit/>
          </a:bodyPr>
          <a:lstStyle/>
          <a:p>
            <a:r>
              <a:rPr lang="en-US" sz="1600" dirty="0" smtClean="0">
                <a:sym typeface="Wingdings"/>
              </a:rPr>
              <a:t>  Positive productivity effect for the competitors (domestic firms).</a:t>
            </a:r>
            <a:endParaRPr lang="en-US" sz="1600" dirty="0"/>
          </a:p>
        </p:txBody>
      </p:sp>
      <p:sp>
        <p:nvSpPr>
          <p:cNvPr id="171" name="TextBox 170"/>
          <p:cNvSpPr txBox="1"/>
          <p:nvPr/>
        </p:nvSpPr>
        <p:spPr>
          <a:xfrm>
            <a:off x="1066800" y="5943600"/>
            <a:ext cx="7696200" cy="338554"/>
          </a:xfrm>
          <a:prstGeom prst="rect">
            <a:avLst/>
          </a:prstGeom>
          <a:noFill/>
        </p:spPr>
        <p:txBody>
          <a:bodyPr wrap="square" rtlCol="0">
            <a:spAutoFit/>
          </a:bodyPr>
          <a:lstStyle/>
          <a:p>
            <a:r>
              <a:rPr lang="en-US" sz="1600" dirty="0" smtClean="0">
                <a:sym typeface="Wingdings"/>
              </a:rPr>
              <a:t>  Some winners and losers within exporting firms.</a:t>
            </a:r>
            <a:endParaRPr lang="en-US" sz="1600" dirty="0"/>
          </a:p>
        </p:txBody>
      </p:sp>
      <p:sp>
        <p:nvSpPr>
          <p:cNvPr id="172" name="TextBox 171"/>
          <p:cNvSpPr txBox="1"/>
          <p:nvPr/>
        </p:nvSpPr>
        <p:spPr>
          <a:xfrm>
            <a:off x="609600" y="849868"/>
            <a:ext cx="7315200" cy="369332"/>
          </a:xfrm>
          <a:prstGeom prst="rect">
            <a:avLst/>
          </a:prstGeom>
          <a:noFill/>
        </p:spPr>
        <p:txBody>
          <a:bodyPr wrap="square" rtlCol="0">
            <a:spAutoFit/>
          </a:bodyPr>
          <a:lstStyle/>
          <a:p>
            <a:pPr marL="285750" indent="-285750">
              <a:buFont typeface="Arial"/>
              <a:buChar char="•"/>
            </a:pPr>
            <a:r>
              <a:rPr lang="en-US" i="1" dirty="0" smtClean="0"/>
              <a:t>v</a:t>
            </a:r>
            <a:r>
              <a:rPr lang="en-US" i="1" baseline="-25000" dirty="0" smtClean="0"/>
              <a:t>E</a:t>
            </a:r>
            <a:r>
              <a:rPr lang="en-US" dirty="0" smtClean="0"/>
              <a:t> gets even far from the median belief of inside managerial workers.</a:t>
            </a:r>
            <a:endParaRPr lang="en-US" dirty="0"/>
          </a:p>
        </p:txBody>
      </p:sp>
      <p:cxnSp>
        <p:nvCxnSpPr>
          <p:cNvPr id="41" name="Straight Connector 40"/>
          <p:cNvCxnSpPr/>
          <p:nvPr/>
        </p:nvCxnSpPr>
        <p:spPr>
          <a:xfrm>
            <a:off x="6629400" y="2049619"/>
            <a:ext cx="0" cy="2674781"/>
          </a:xfrm>
          <a:prstGeom prst="line">
            <a:avLst/>
          </a:prstGeom>
          <a:ln w="63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2438400" y="2049619"/>
            <a:ext cx="0" cy="2674781"/>
          </a:xfrm>
          <a:prstGeom prst="line">
            <a:avLst/>
          </a:prstGeom>
          <a:ln w="6350">
            <a:solidFill>
              <a:srgbClr val="00B050"/>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43" name="Object 42"/>
          <p:cNvGraphicFramePr>
            <a:graphicFrameLocks noChangeAspect="1"/>
          </p:cNvGraphicFramePr>
          <p:nvPr>
            <p:extLst>
              <p:ext uri="{D42A27DB-BD31-4B8C-83A1-F6EECF244321}">
                <p14:modId xmlns:p14="http://schemas.microsoft.com/office/powerpoint/2010/main" val="1282628647"/>
              </p:ext>
            </p:extLst>
          </p:nvPr>
        </p:nvGraphicFramePr>
        <p:xfrm>
          <a:off x="6477000" y="4535424"/>
          <a:ext cx="344487" cy="193675"/>
        </p:xfrm>
        <a:graphic>
          <a:graphicData uri="http://schemas.openxmlformats.org/presentationml/2006/ole">
            <mc:AlternateContent xmlns:mc="http://schemas.openxmlformats.org/markup-compatibility/2006">
              <mc:Choice xmlns:v="urn:schemas-microsoft-com:vml" Requires="v">
                <p:oleObj spid="_x0000_s69705" name="Equation" r:id="rId24" imgW="406080" imgH="228600" progId="Equation.DSMT4">
                  <p:embed/>
                </p:oleObj>
              </mc:Choice>
              <mc:Fallback>
                <p:oleObj name="Equation" r:id="rId24" imgW="406080" imgH="228600" progId="Equation.DSMT4">
                  <p:embed/>
                  <p:pic>
                    <p:nvPicPr>
                      <p:cNvPr id="0" name=""/>
                      <p:cNvPicPr>
                        <a:picLocks noChangeAspect="1" noChangeArrowheads="1"/>
                      </p:cNvPicPr>
                      <p:nvPr/>
                    </p:nvPicPr>
                    <p:blipFill>
                      <a:blip r:embed="rId25"/>
                      <a:srcRect/>
                      <a:stretch>
                        <a:fillRect/>
                      </a:stretch>
                    </p:blipFill>
                    <p:spPr bwMode="auto">
                      <a:xfrm>
                        <a:off x="6477000" y="4535424"/>
                        <a:ext cx="344487"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4" name="Object 43"/>
          <p:cNvGraphicFramePr>
            <a:graphicFrameLocks noChangeAspect="1"/>
          </p:cNvGraphicFramePr>
          <p:nvPr>
            <p:extLst>
              <p:ext uri="{D42A27DB-BD31-4B8C-83A1-F6EECF244321}">
                <p14:modId xmlns:p14="http://schemas.microsoft.com/office/powerpoint/2010/main" val="1108669888"/>
              </p:ext>
            </p:extLst>
          </p:nvPr>
        </p:nvGraphicFramePr>
        <p:xfrm>
          <a:off x="2286000" y="4530725"/>
          <a:ext cx="344488" cy="193675"/>
        </p:xfrm>
        <a:graphic>
          <a:graphicData uri="http://schemas.openxmlformats.org/presentationml/2006/ole">
            <mc:AlternateContent xmlns:mc="http://schemas.openxmlformats.org/markup-compatibility/2006">
              <mc:Choice xmlns:v="urn:schemas-microsoft-com:vml" Requires="v">
                <p:oleObj spid="_x0000_s69706" name="Equation" r:id="rId26" imgW="406080" imgH="228600" progId="Equation.DSMT4">
                  <p:embed/>
                </p:oleObj>
              </mc:Choice>
              <mc:Fallback>
                <p:oleObj name="Equation" r:id="rId26" imgW="406080" imgH="228600" progId="Equation.DSMT4">
                  <p:embed/>
                  <p:pic>
                    <p:nvPicPr>
                      <p:cNvPr id="0" name=""/>
                      <p:cNvPicPr>
                        <a:picLocks noChangeAspect="1" noChangeArrowheads="1"/>
                      </p:cNvPicPr>
                      <p:nvPr/>
                    </p:nvPicPr>
                    <p:blipFill>
                      <a:blip r:embed="rId27"/>
                      <a:srcRect/>
                      <a:stretch>
                        <a:fillRect/>
                      </a:stretch>
                    </p:blipFill>
                    <p:spPr bwMode="auto">
                      <a:xfrm>
                        <a:off x="2286000" y="4530725"/>
                        <a:ext cx="344488"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47" name="Straight Connector 46"/>
          <p:cNvCxnSpPr/>
          <p:nvPr/>
        </p:nvCxnSpPr>
        <p:spPr>
          <a:xfrm>
            <a:off x="7150608" y="1925655"/>
            <a:ext cx="0" cy="2798744"/>
          </a:xfrm>
          <a:prstGeom prst="line">
            <a:avLst/>
          </a:prstGeom>
          <a:ln w="6350">
            <a:solidFill>
              <a:srgbClr val="0070C0"/>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9" name="Object 8"/>
          <p:cNvGraphicFramePr>
            <a:graphicFrameLocks noChangeAspect="1"/>
          </p:cNvGraphicFramePr>
          <p:nvPr>
            <p:extLst>
              <p:ext uri="{D42A27DB-BD31-4B8C-83A1-F6EECF244321}">
                <p14:modId xmlns:p14="http://schemas.microsoft.com/office/powerpoint/2010/main" val="2518967576"/>
              </p:ext>
            </p:extLst>
          </p:nvPr>
        </p:nvGraphicFramePr>
        <p:xfrm>
          <a:off x="6934200" y="4530725"/>
          <a:ext cx="344488" cy="193675"/>
        </p:xfrm>
        <a:graphic>
          <a:graphicData uri="http://schemas.openxmlformats.org/presentationml/2006/ole">
            <mc:AlternateContent xmlns:mc="http://schemas.openxmlformats.org/markup-compatibility/2006">
              <mc:Choice xmlns:v="urn:schemas-microsoft-com:vml" Requires="v">
                <p:oleObj spid="_x0000_s69707" name="Equation" r:id="rId28" imgW="406080" imgH="228600" progId="Equation.DSMT4">
                  <p:embed/>
                </p:oleObj>
              </mc:Choice>
              <mc:Fallback>
                <p:oleObj name="Equation" r:id="rId28" imgW="406080" imgH="228600" progId="Equation.DSMT4">
                  <p:embed/>
                  <p:pic>
                    <p:nvPicPr>
                      <p:cNvPr id="0" name="Object 42"/>
                      <p:cNvPicPr>
                        <a:picLocks noChangeAspect="1" noChangeArrowheads="1"/>
                      </p:cNvPicPr>
                      <p:nvPr/>
                    </p:nvPicPr>
                    <p:blipFill>
                      <a:blip r:embed="rId29"/>
                      <a:srcRect/>
                      <a:stretch>
                        <a:fillRect/>
                      </a:stretch>
                    </p:blipFill>
                    <p:spPr bwMode="auto">
                      <a:xfrm>
                        <a:off x="6934200" y="4530725"/>
                        <a:ext cx="344488"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50" name="Straight Arrow Connector 49"/>
          <p:cNvCxnSpPr/>
          <p:nvPr/>
        </p:nvCxnSpPr>
        <p:spPr>
          <a:xfrm>
            <a:off x="6705600" y="4800600"/>
            <a:ext cx="445008" cy="0"/>
          </a:xfrm>
          <a:prstGeom prst="straightConnector1">
            <a:avLst/>
          </a:prstGeom>
          <a:ln w="12700">
            <a:solidFill>
              <a:srgbClr val="0070C0"/>
            </a:solidFill>
            <a:tailEnd type="arrow"/>
          </a:ln>
        </p:spPr>
        <p:style>
          <a:lnRef idx="1">
            <a:schemeClr val="accent1"/>
          </a:lnRef>
          <a:fillRef idx="0">
            <a:schemeClr val="accent1"/>
          </a:fillRef>
          <a:effectRef idx="0">
            <a:schemeClr val="accent1"/>
          </a:effectRef>
          <a:fontRef idx="minor">
            <a:schemeClr val="tx1"/>
          </a:fontRef>
        </p:style>
      </p:cxnSp>
    </p:spTree>
    <p:custDataLst>
      <p:tags r:id="rId2"/>
    </p:custDataLst>
    <p:extLst>
      <p:ext uri="{BB962C8B-B14F-4D97-AF65-F5344CB8AC3E}">
        <p14:creationId xmlns:p14="http://schemas.microsoft.com/office/powerpoint/2010/main" val="25997299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9"/>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9"/>
                                          </p:stCondLst>
                                        </p:cTn>
                                        <p:tgtEl>
                                          <p:spTgt spid="16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9"/>
                                          </p:stCondLst>
                                        </p:cTn>
                                        <p:tgtEl>
                                          <p:spTgt spid="17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9"/>
                                          </p:stCondLst>
                                        </p:cTn>
                                        <p:tgtEl>
                                          <p:spTgt spid="17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9"/>
                                          </p:stCondLst>
                                        </p:cTn>
                                        <p:tgtEl>
                                          <p:spTgt spid="17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9"/>
                                          </p:stCondLst>
                                        </p:cTn>
                                        <p:tgtEl>
                                          <p:spTgt spid="4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9"/>
                                          </p:stCondLst>
                                        </p:cTn>
                                        <p:tgtEl>
                                          <p:spTgt spid="4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9"/>
                                          </p:stCondLst>
                                        </p:cTn>
                                        <p:tgtEl>
                                          <p:spTgt spid="4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9"/>
                                          </p:stCondLst>
                                        </p:cTn>
                                        <p:tgtEl>
                                          <p:spTgt spid="4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9"/>
                                          </p:stCondLst>
                                        </p:cTn>
                                        <p:tgtEl>
                                          <p:spTgt spid="4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9"/>
                                          </p:stCondLst>
                                        </p:cTn>
                                        <p:tgtEl>
                                          <p:spTgt spid="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9"/>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p:bldP spid="170" grpId="0"/>
      <p:bldP spid="171" grpId="0"/>
      <p:bldP spid="17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a:solidFill>
            <a:schemeClr val="tx2"/>
          </a:solidFill>
          <a:ln>
            <a:solidFill>
              <a:schemeClr val="tx2"/>
            </a:solidFill>
          </a:ln>
        </p:spPr>
        <p:txBody>
          <a:bodyPr>
            <a:normAutofit/>
          </a:bodyPr>
          <a:lstStyle/>
          <a:p>
            <a:r>
              <a:rPr lang="en-US" sz="2800" dirty="0">
                <a:solidFill>
                  <a:schemeClr val="bg1"/>
                </a:solidFill>
              </a:rPr>
              <a:t>Changes in Managerial Vision: A Rise in </a:t>
            </a:r>
            <a:r>
              <a:rPr lang="en-US" sz="2800" i="1" dirty="0" smtClean="0">
                <a:solidFill>
                  <a:schemeClr val="bg1"/>
                </a:solidFill>
              </a:rPr>
              <a:t>v</a:t>
            </a:r>
            <a:r>
              <a:rPr lang="en-US" sz="2800" i="1" baseline="-25000" dirty="0" smtClean="0">
                <a:solidFill>
                  <a:schemeClr val="bg1"/>
                </a:solidFill>
              </a:rPr>
              <a:t>D</a:t>
            </a:r>
            <a:endParaRPr lang="en-US" sz="2800" i="1" dirty="0">
              <a:solidFill>
                <a:schemeClr val="bg1"/>
              </a:solidFill>
            </a:endParaRPr>
          </a:p>
        </p:txBody>
      </p:sp>
      <p:sp>
        <p:nvSpPr>
          <p:cNvPr id="4" name="Footer Placeholder 3"/>
          <p:cNvSpPr>
            <a:spLocks noGrp="1"/>
          </p:cNvSpPr>
          <p:nvPr>
            <p:ph type="ftr" sz="quarter" idx="11"/>
          </p:nvPr>
        </p:nvSpPr>
        <p:spPr>
          <a:xfrm>
            <a:off x="457200" y="6563689"/>
            <a:ext cx="6858000" cy="294311"/>
          </a:xfrm>
        </p:spPr>
        <p:txBody>
          <a:bodyPr/>
          <a:lstStyle/>
          <a:p>
            <a:r>
              <a:rPr lang="en-US" dirty="0" smtClean="0">
                <a:solidFill>
                  <a:schemeClr val="bg1"/>
                </a:solidFill>
              </a:rPr>
              <a:t>J. Jung (RWTH Aachen and THEMA)                   “Organizational Belief, Managerial Vision, and International Trade”</a:t>
            </a:r>
            <a:endParaRPr lang="en-US" dirty="0" smtClean="0"/>
          </a:p>
        </p:txBody>
      </p:sp>
      <p:sp>
        <p:nvSpPr>
          <p:cNvPr id="5" name="Slide Number Placeholder 4"/>
          <p:cNvSpPr>
            <a:spLocks noGrp="1"/>
          </p:cNvSpPr>
          <p:nvPr>
            <p:ph type="sldNum" sz="quarter" idx="12"/>
          </p:nvPr>
        </p:nvSpPr>
        <p:spPr>
          <a:xfrm>
            <a:off x="6553200" y="6596390"/>
            <a:ext cx="2133600" cy="261610"/>
          </a:xfrm>
        </p:spPr>
        <p:txBody>
          <a:bodyPr/>
          <a:lstStyle/>
          <a:p>
            <a:r>
              <a:rPr lang="en-US" dirty="0" smtClean="0"/>
              <a:t>(</a:t>
            </a:r>
            <a:fld id="{35B70233-CFEB-4F17-AF2C-65A2BF551045}" type="slidenum">
              <a:rPr lang="en-US" smtClean="0"/>
              <a:pPr/>
              <a:t>19</a:t>
            </a:fld>
            <a:r>
              <a:rPr lang="en-US" dirty="0" smtClean="0"/>
              <a:t>/</a:t>
            </a:r>
            <a:r>
              <a:rPr lang="en-US" altLang="ko-KR" dirty="0" smtClean="0"/>
              <a:t>25</a:t>
            </a:r>
            <a:r>
              <a:rPr lang="en-US" dirty="0" smtClean="0"/>
              <a:t>)</a:t>
            </a:r>
            <a:endParaRPr lang="en-US" dirty="0"/>
          </a:p>
        </p:txBody>
      </p:sp>
      <p:sp>
        <p:nvSpPr>
          <p:cNvPr id="169" name="TextBox 168"/>
          <p:cNvSpPr txBox="1"/>
          <p:nvPr/>
        </p:nvSpPr>
        <p:spPr>
          <a:xfrm>
            <a:off x="1066800" y="5257800"/>
            <a:ext cx="7315200" cy="338554"/>
          </a:xfrm>
          <a:prstGeom prst="rect">
            <a:avLst/>
          </a:prstGeom>
          <a:noFill/>
        </p:spPr>
        <p:txBody>
          <a:bodyPr wrap="square" rtlCol="0">
            <a:spAutoFit/>
          </a:bodyPr>
          <a:lstStyle/>
          <a:p>
            <a:r>
              <a:rPr lang="en-US" sz="1600" dirty="0" smtClean="0">
                <a:sym typeface="Wingdings"/>
              </a:rPr>
              <a:t>  </a:t>
            </a:r>
            <a:r>
              <a:rPr lang="en-US" sz="1600" dirty="0" smtClean="0"/>
              <a:t>A rise in </a:t>
            </a:r>
            <a:r>
              <a:rPr lang="en-US" sz="1600" i="1" dirty="0" smtClean="0"/>
              <a:t>v</a:t>
            </a:r>
            <a:r>
              <a:rPr lang="en-US" sz="1600" i="1" baseline="-25000" dirty="0" smtClean="0"/>
              <a:t>D</a:t>
            </a:r>
            <a:r>
              <a:rPr lang="en-US" sz="1600" dirty="0" smtClean="0"/>
              <a:t> induces falls in </a:t>
            </a:r>
            <a:r>
              <a:rPr lang="en-US" sz="1600" i="1" dirty="0" smtClean="0"/>
              <a:t>w</a:t>
            </a:r>
            <a:r>
              <a:rPr lang="en-US" sz="1600" i="1" baseline="-25000" dirty="0" smtClean="0"/>
              <a:t>D</a:t>
            </a:r>
            <a:r>
              <a:rPr lang="en-US" sz="1600" dirty="0" smtClean="0"/>
              <a:t> and </a:t>
            </a:r>
            <a:r>
              <a:rPr lang="en-US" sz="1600" i="1" dirty="0" smtClean="0"/>
              <a:t>w</a:t>
            </a:r>
            <a:r>
              <a:rPr lang="en-US" sz="1600" i="1" baseline="-25000" dirty="0" smtClean="0"/>
              <a:t>E</a:t>
            </a:r>
            <a:r>
              <a:rPr lang="en-US" sz="1600" dirty="0" smtClean="0"/>
              <a:t>, and rightward shifts of </a:t>
            </a:r>
            <a:r>
              <a:rPr lang="en-US" altLang="ko-KR" sz="1600" i="1" dirty="0"/>
              <a:t>z</a:t>
            </a:r>
            <a:r>
              <a:rPr lang="en-US" altLang="ko-KR" sz="1600" i="1" baseline="-25000" dirty="0"/>
              <a:t>1</a:t>
            </a:r>
            <a:r>
              <a:rPr lang="en-US" altLang="ko-KR" sz="1600" dirty="0"/>
              <a:t>, </a:t>
            </a:r>
            <a:r>
              <a:rPr lang="en-US" altLang="ko-KR" sz="1600" i="1" dirty="0" smtClean="0"/>
              <a:t>z</a:t>
            </a:r>
            <a:r>
              <a:rPr lang="en-US" altLang="ko-KR" sz="1600" i="1" baseline="-25000" dirty="0" smtClean="0"/>
              <a:t>2</a:t>
            </a:r>
            <a:r>
              <a:rPr lang="en-US" altLang="ko-KR" sz="1600" dirty="0" smtClean="0"/>
              <a:t> and </a:t>
            </a:r>
            <a:r>
              <a:rPr lang="en-US" altLang="ko-KR" sz="1600" i="1" dirty="0" smtClean="0"/>
              <a:t>z</a:t>
            </a:r>
            <a:r>
              <a:rPr lang="en-US" altLang="ko-KR" sz="1600" i="1" baseline="-25000" dirty="0" smtClean="0"/>
              <a:t>3</a:t>
            </a:r>
            <a:r>
              <a:rPr lang="en-US" altLang="ko-KR" sz="1600" baseline="-25000" dirty="0" smtClean="0"/>
              <a:t>.</a:t>
            </a:r>
            <a:endParaRPr lang="en-US" sz="1600" dirty="0"/>
          </a:p>
        </p:txBody>
      </p:sp>
      <p:sp>
        <p:nvSpPr>
          <p:cNvPr id="170" name="TextBox 169"/>
          <p:cNvSpPr txBox="1"/>
          <p:nvPr/>
        </p:nvSpPr>
        <p:spPr>
          <a:xfrm>
            <a:off x="1066800" y="5596354"/>
            <a:ext cx="7315200" cy="338554"/>
          </a:xfrm>
          <a:prstGeom prst="rect">
            <a:avLst/>
          </a:prstGeom>
          <a:noFill/>
        </p:spPr>
        <p:txBody>
          <a:bodyPr wrap="square" rtlCol="0">
            <a:spAutoFit/>
          </a:bodyPr>
          <a:lstStyle/>
          <a:p>
            <a:r>
              <a:rPr lang="en-US" sz="1600" dirty="0" smtClean="0">
                <a:sym typeface="Wingdings"/>
              </a:rPr>
              <a:t>  Negative productivity effect for the competitors (exporting firms).</a:t>
            </a:r>
            <a:endParaRPr lang="en-US" sz="1600" dirty="0"/>
          </a:p>
        </p:txBody>
      </p:sp>
      <p:sp>
        <p:nvSpPr>
          <p:cNvPr id="171" name="TextBox 170"/>
          <p:cNvSpPr txBox="1"/>
          <p:nvPr/>
        </p:nvSpPr>
        <p:spPr>
          <a:xfrm>
            <a:off x="1066800" y="5943600"/>
            <a:ext cx="7696200" cy="338554"/>
          </a:xfrm>
          <a:prstGeom prst="rect">
            <a:avLst/>
          </a:prstGeom>
          <a:noFill/>
        </p:spPr>
        <p:txBody>
          <a:bodyPr wrap="square" rtlCol="0">
            <a:spAutoFit/>
          </a:bodyPr>
          <a:lstStyle/>
          <a:p>
            <a:r>
              <a:rPr lang="en-US" sz="1600" dirty="0" smtClean="0">
                <a:sym typeface="Wingdings"/>
              </a:rPr>
              <a:t>  Some winners and losers within domestic firms.</a:t>
            </a:r>
            <a:endParaRPr lang="en-US" sz="1600" dirty="0"/>
          </a:p>
        </p:txBody>
      </p:sp>
      <p:sp>
        <p:nvSpPr>
          <p:cNvPr id="172" name="TextBox 171"/>
          <p:cNvSpPr txBox="1"/>
          <p:nvPr/>
        </p:nvSpPr>
        <p:spPr>
          <a:xfrm>
            <a:off x="609600" y="849868"/>
            <a:ext cx="7315200" cy="369332"/>
          </a:xfrm>
          <a:prstGeom prst="rect">
            <a:avLst/>
          </a:prstGeom>
          <a:noFill/>
        </p:spPr>
        <p:txBody>
          <a:bodyPr wrap="square" rtlCol="0">
            <a:spAutoFit/>
          </a:bodyPr>
          <a:lstStyle/>
          <a:p>
            <a:pPr marL="285750" indent="-285750">
              <a:buFont typeface="Arial"/>
              <a:buChar char="•"/>
            </a:pPr>
            <a:r>
              <a:rPr lang="en-US" i="1" dirty="0" smtClean="0"/>
              <a:t>v</a:t>
            </a:r>
            <a:r>
              <a:rPr lang="en-US" i="1" baseline="-25000" dirty="0" smtClean="0"/>
              <a:t>D</a:t>
            </a:r>
            <a:r>
              <a:rPr lang="en-US" dirty="0" smtClean="0"/>
              <a:t> gets closer to the median belief of inside managerial workers.</a:t>
            </a:r>
            <a:endParaRPr lang="en-US" dirty="0"/>
          </a:p>
        </p:txBody>
      </p:sp>
      <p:grpSp>
        <p:nvGrpSpPr>
          <p:cNvPr id="7" name="Group 6"/>
          <p:cNvGrpSpPr/>
          <p:nvPr/>
        </p:nvGrpSpPr>
        <p:grpSpPr>
          <a:xfrm>
            <a:off x="1600200" y="1447800"/>
            <a:ext cx="5816600" cy="3505200"/>
            <a:chOff x="1600200" y="1447800"/>
            <a:chExt cx="5816600" cy="3505200"/>
          </a:xfrm>
        </p:grpSpPr>
        <p:cxnSp>
          <p:nvCxnSpPr>
            <p:cNvPr id="41" name="Straight Connector 40"/>
            <p:cNvCxnSpPr/>
            <p:nvPr/>
          </p:nvCxnSpPr>
          <p:spPr>
            <a:xfrm>
              <a:off x="1951736" y="1524000"/>
              <a:ext cx="0" cy="3200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1951736" y="4724400"/>
              <a:ext cx="53126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7264400" y="1524000"/>
              <a:ext cx="0" cy="3200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1951736" y="2667000"/>
              <a:ext cx="53126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5111496" y="2667000"/>
              <a:ext cx="0" cy="20574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46" name="Object 45"/>
            <p:cNvGraphicFramePr>
              <a:graphicFrameLocks noChangeAspect="1"/>
            </p:cNvGraphicFramePr>
            <p:nvPr>
              <p:extLst>
                <p:ext uri="{D42A27DB-BD31-4B8C-83A1-F6EECF244321}">
                  <p14:modId xmlns:p14="http://schemas.microsoft.com/office/powerpoint/2010/main" val="2867951811"/>
                </p:ext>
              </p:extLst>
            </p:nvPr>
          </p:nvGraphicFramePr>
          <p:xfrm>
            <a:off x="1600200" y="1447800"/>
            <a:ext cx="330200" cy="203200"/>
          </p:xfrm>
          <a:graphic>
            <a:graphicData uri="http://schemas.openxmlformats.org/presentationml/2006/ole">
              <mc:AlternateContent xmlns:mc="http://schemas.openxmlformats.org/markup-compatibility/2006">
                <mc:Choice xmlns:v="urn:schemas-microsoft-com:vml" Requires="v">
                  <p:oleObj spid="_x0000_s51029" name="Equation" r:id="rId5" imgW="330120" imgH="203040" progId="Equation.DSMT4">
                    <p:embed/>
                  </p:oleObj>
                </mc:Choice>
                <mc:Fallback>
                  <p:oleObj name="Equation" r:id="rId5" imgW="330120" imgH="203040" progId="Equation.DSMT4">
                    <p:embed/>
                    <p:pic>
                      <p:nvPicPr>
                        <p:cNvPr id="0" name=""/>
                        <p:cNvPicPr/>
                        <p:nvPr/>
                      </p:nvPicPr>
                      <p:blipFill>
                        <a:blip r:embed="rId6"/>
                        <a:stretch>
                          <a:fillRect/>
                        </a:stretch>
                      </p:blipFill>
                      <p:spPr>
                        <a:xfrm>
                          <a:off x="1600200" y="1447800"/>
                          <a:ext cx="330200" cy="203200"/>
                        </a:xfrm>
                        <a:prstGeom prst="rect">
                          <a:avLst/>
                        </a:prstGeom>
                      </p:spPr>
                    </p:pic>
                  </p:oleObj>
                </mc:Fallback>
              </mc:AlternateContent>
            </a:graphicData>
          </a:graphic>
        </p:graphicFrame>
        <p:graphicFrame>
          <p:nvGraphicFramePr>
            <p:cNvPr id="47" name="Object 46"/>
            <p:cNvGraphicFramePr>
              <a:graphicFrameLocks noChangeAspect="1"/>
            </p:cNvGraphicFramePr>
            <p:nvPr>
              <p:extLst>
                <p:ext uri="{D42A27DB-BD31-4B8C-83A1-F6EECF244321}">
                  <p14:modId xmlns:p14="http://schemas.microsoft.com/office/powerpoint/2010/main" val="2158591497"/>
                </p:ext>
              </p:extLst>
            </p:nvPr>
          </p:nvGraphicFramePr>
          <p:xfrm>
            <a:off x="3657600" y="4724400"/>
            <a:ext cx="152400" cy="228600"/>
          </p:xfrm>
          <a:graphic>
            <a:graphicData uri="http://schemas.openxmlformats.org/presentationml/2006/ole">
              <mc:AlternateContent xmlns:mc="http://schemas.openxmlformats.org/markup-compatibility/2006">
                <mc:Choice xmlns:v="urn:schemas-microsoft-com:vml" Requires="v">
                  <p:oleObj spid="_x0000_s51030" name="Equation" r:id="rId7" imgW="152280" imgH="228600" progId="Equation.DSMT4">
                    <p:embed/>
                  </p:oleObj>
                </mc:Choice>
                <mc:Fallback>
                  <p:oleObj name="Equation" r:id="rId7" imgW="152280" imgH="228600" progId="Equation.DSMT4">
                    <p:embed/>
                    <p:pic>
                      <p:nvPicPr>
                        <p:cNvPr id="0" name=""/>
                        <p:cNvPicPr>
                          <a:picLocks noChangeAspect="1" noChangeArrowheads="1"/>
                        </p:cNvPicPr>
                        <p:nvPr/>
                      </p:nvPicPr>
                      <p:blipFill>
                        <a:blip r:embed="rId8"/>
                        <a:srcRect/>
                        <a:stretch>
                          <a:fillRect/>
                        </a:stretch>
                      </p:blipFill>
                      <p:spPr bwMode="auto">
                        <a:xfrm>
                          <a:off x="3657600" y="4724400"/>
                          <a:ext cx="15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8" name="Object 47"/>
            <p:cNvGraphicFramePr>
              <a:graphicFrameLocks noChangeAspect="1"/>
            </p:cNvGraphicFramePr>
            <p:nvPr>
              <p:extLst>
                <p:ext uri="{D42A27DB-BD31-4B8C-83A1-F6EECF244321}">
                  <p14:modId xmlns:p14="http://schemas.microsoft.com/office/powerpoint/2010/main" val="2451089933"/>
                </p:ext>
              </p:extLst>
            </p:nvPr>
          </p:nvGraphicFramePr>
          <p:xfrm>
            <a:off x="4270248" y="4724400"/>
            <a:ext cx="165100" cy="228600"/>
          </p:xfrm>
          <a:graphic>
            <a:graphicData uri="http://schemas.openxmlformats.org/presentationml/2006/ole">
              <mc:AlternateContent xmlns:mc="http://schemas.openxmlformats.org/markup-compatibility/2006">
                <mc:Choice xmlns:v="urn:schemas-microsoft-com:vml" Requires="v">
                  <p:oleObj spid="_x0000_s51031" name="Equation" r:id="rId9" imgW="164880" imgH="228600" progId="Equation.DSMT4">
                    <p:embed/>
                  </p:oleObj>
                </mc:Choice>
                <mc:Fallback>
                  <p:oleObj name="Equation" r:id="rId9" imgW="164880" imgH="228600" progId="Equation.DSMT4">
                    <p:embed/>
                    <p:pic>
                      <p:nvPicPr>
                        <p:cNvPr id="0" name=""/>
                        <p:cNvPicPr>
                          <a:picLocks noChangeAspect="1" noChangeArrowheads="1"/>
                        </p:cNvPicPr>
                        <p:nvPr/>
                      </p:nvPicPr>
                      <p:blipFill>
                        <a:blip r:embed="rId10"/>
                        <a:srcRect/>
                        <a:stretch>
                          <a:fillRect/>
                        </a:stretch>
                      </p:blipFill>
                      <p:spPr bwMode="auto">
                        <a:xfrm>
                          <a:off x="4270248" y="4724400"/>
                          <a:ext cx="1651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9" name="Object 48"/>
            <p:cNvGraphicFramePr>
              <a:graphicFrameLocks noChangeAspect="1"/>
            </p:cNvGraphicFramePr>
            <p:nvPr>
              <p:extLst>
                <p:ext uri="{D42A27DB-BD31-4B8C-83A1-F6EECF244321}">
                  <p14:modId xmlns:p14="http://schemas.microsoft.com/office/powerpoint/2010/main" val="324780725"/>
                </p:ext>
              </p:extLst>
            </p:nvPr>
          </p:nvGraphicFramePr>
          <p:xfrm>
            <a:off x="4876800" y="4724400"/>
            <a:ext cx="152400" cy="228600"/>
          </p:xfrm>
          <a:graphic>
            <a:graphicData uri="http://schemas.openxmlformats.org/presentationml/2006/ole">
              <mc:AlternateContent xmlns:mc="http://schemas.openxmlformats.org/markup-compatibility/2006">
                <mc:Choice xmlns:v="urn:schemas-microsoft-com:vml" Requires="v">
                  <p:oleObj spid="_x0000_s51032" name="Equation" r:id="rId11" imgW="152280" imgH="228600" progId="Equation.DSMT4">
                    <p:embed/>
                  </p:oleObj>
                </mc:Choice>
                <mc:Fallback>
                  <p:oleObj name="Equation" r:id="rId11" imgW="152280" imgH="228600" progId="Equation.DSMT4">
                    <p:embed/>
                    <p:pic>
                      <p:nvPicPr>
                        <p:cNvPr id="0" name=""/>
                        <p:cNvPicPr>
                          <a:picLocks noChangeAspect="1" noChangeArrowheads="1"/>
                        </p:cNvPicPr>
                        <p:nvPr/>
                      </p:nvPicPr>
                      <p:blipFill>
                        <a:blip r:embed="rId12"/>
                        <a:srcRect/>
                        <a:stretch>
                          <a:fillRect/>
                        </a:stretch>
                      </p:blipFill>
                      <p:spPr bwMode="auto">
                        <a:xfrm>
                          <a:off x="4876800" y="4724400"/>
                          <a:ext cx="15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0" name="Object 49"/>
            <p:cNvGraphicFramePr>
              <a:graphicFrameLocks noChangeAspect="1"/>
            </p:cNvGraphicFramePr>
            <p:nvPr>
              <p:extLst>
                <p:ext uri="{D42A27DB-BD31-4B8C-83A1-F6EECF244321}">
                  <p14:modId xmlns:p14="http://schemas.microsoft.com/office/powerpoint/2010/main" val="1091456647"/>
                </p:ext>
              </p:extLst>
            </p:nvPr>
          </p:nvGraphicFramePr>
          <p:xfrm>
            <a:off x="1893824" y="4745736"/>
            <a:ext cx="127000" cy="177800"/>
          </p:xfrm>
          <a:graphic>
            <a:graphicData uri="http://schemas.openxmlformats.org/presentationml/2006/ole">
              <mc:AlternateContent xmlns:mc="http://schemas.openxmlformats.org/markup-compatibility/2006">
                <mc:Choice xmlns:v="urn:schemas-microsoft-com:vml" Requires="v">
                  <p:oleObj spid="_x0000_s51033" name="Equation" r:id="rId13" imgW="126720" imgH="177480" progId="Equation.DSMT4">
                    <p:embed/>
                  </p:oleObj>
                </mc:Choice>
                <mc:Fallback>
                  <p:oleObj name="Equation" r:id="rId13" imgW="126720" imgH="177480" progId="Equation.DSMT4">
                    <p:embed/>
                    <p:pic>
                      <p:nvPicPr>
                        <p:cNvPr id="0" name=""/>
                        <p:cNvPicPr>
                          <a:picLocks noChangeAspect="1" noChangeArrowheads="1"/>
                        </p:cNvPicPr>
                        <p:nvPr/>
                      </p:nvPicPr>
                      <p:blipFill>
                        <a:blip r:embed="rId14"/>
                        <a:srcRect/>
                        <a:stretch>
                          <a:fillRect/>
                        </a:stretch>
                      </p:blipFill>
                      <p:spPr bwMode="auto">
                        <a:xfrm>
                          <a:off x="1893824" y="4745736"/>
                          <a:ext cx="127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1" name="Object 50"/>
            <p:cNvGraphicFramePr>
              <a:graphicFrameLocks noChangeAspect="1"/>
            </p:cNvGraphicFramePr>
            <p:nvPr>
              <p:extLst>
                <p:ext uri="{D42A27DB-BD31-4B8C-83A1-F6EECF244321}">
                  <p14:modId xmlns:p14="http://schemas.microsoft.com/office/powerpoint/2010/main" val="50587225"/>
                </p:ext>
              </p:extLst>
            </p:nvPr>
          </p:nvGraphicFramePr>
          <p:xfrm>
            <a:off x="7233920" y="4745736"/>
            <a:ext cx="88900" cy="165100"/>
          </p:xfrm>
          <a:graphic>
            <a:graphicData uri="http://schemas.openxmlformats.org/presentationml/2006/ole">
              <mc:AlternateContent xmlns:mc="http://schemas.openxmlformats.org/markup-compatibility/2006">
                <mc:Choice xmlns:v="urn:schemas-microsoft-com:vml" Requires="v">
                  <p:oleObj spid="_x0000_s51034" name="Equation" r:id="rId15" imgW="88560" imgH="164880" progId="Equation.DSMT4">
                    <p:embed/>
                  </p:oleObj>
                </mc:Choice>
                <mc:Fallback>
                  <p:oleObj name="Equation" r:id="rId15" imgW="88560" imgH="164880" progId="Equation.DSMT4">
                    <p:embed/>
                    <p:pic>
                      <p:nvPicPr>
                        <p:cNvPr id="0" name=""/>
                        <p:cNvPicPr>
                          <a:picLocks noChangeAspect="1" noChangeArrowheads="1"/>
                        </p:cNvPicPr>
                        <p:nvPr/>
                      </p:nvPicPr>
                      <p:blipFill>
                        <a:blip r:embed="rId16"/>
                        <a:srcRect/>
                        <a:stretch>
                          <a:fillRect/>
                        </a:stretch>
                      </p:blipFill>
                      <p:spPr bwMode="auto">
                        <a:xfrm>
                          <a:off x="7233920" y="4745736"/>
                          <a:ext cx="889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2" name="Object 51"/>
            <p:cNvGraphicFramePr>
              <a:graphicFrameLocks noChangeAspect="1"/>
            </p:cNvGraphicFramePr>
            <p:nvPr>
              <p:extLst>
                <p:ext uri="{D42A27DB-BD31-4B8C-83A1-F6EECF244321}">
                  <p14:modId xmlns:p14="http://schemas.microsoft.com/office/powerpoint/2010/main" val="2282748094"/>
                </p:ext>
              </p:extLst>
            </p:nvPr>
          </p:nvGraphicFramePr>
          <p:xfrm>
            <a:off x="1811528" y="2590800"/>
            <a:ext cx="88900" cy="165100"/>
          </p:xfrm>
          <a:graphic>
            <a:graphicData uri="http://schemas.openxmlformats.org/presentationml/2006/ole">
              <mc:AlternateContent xmlns:mc="http://schemas.openxmlformats.org/markup-compatibility/2006">
                <mc:Choice xmlns:v="urn:schemas-microsoft-com:vml" Requires="v">
                  <p:oleObj spid="_x0000_s51035" name="Equation" r:id="rId17" imgW="88560" imgH="164880" progId="Equation.DSMT4">
                    <p:embed/>
                  </p:oleObj>
                </mc:Choice>
                <mc:Fallback>
                  <p:oleObj name="Equation" r:id="rId17" imgW="88560" imgH="164880" progId="Equation.DSMT4">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811528" y="2590800"/>
                          <a:ext cx="889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3" name="Object 52"/>
            <p:cNvGraphicFramePr>
              <a:graphicFrameLocks noChangeAspect="1"/>
            </p:cNvGraphicFramePr>
            <p:nvPr>
              <p:extLst>
                <p:ext uri="{D42A27DB-BD31-4B8C-83A1-F6EECF244321}">
                  <p14:modId xmlns:p14="http://schemas.microsoft.com/office/powerpoint/2010/main" val="1622771137"/>
                </p:ext>
              </p:extLst>
            </p:nvPr>
          </p:nvGraphicFramePr>
          <p:xfrm>
            <a:off x="7327900" y="2590800"/>
            <a:ext cx="88900" cy="165100"/>
          </p:xfrm>
          <a:graphic>
            <a:graphicData uri="http://schemas.openxmlformats.org/presentationml/2006/ole">
              <mc:AlternateContent xmlns:mc="http://schemas.openxmlformats.org/markup-compatibility/2006">
                <mc:Choice xmlns:v="urn:schemas-microsoft-com:vml" Requires="v">
                  <p:oleObj spid="_x0000_s51036" name="Equation" r:id="rId19" imgW="88707" imgH="164742" progId="Equation.DSMT4">
                    <p:embed/>
                  </p:oleObj>
                </mc:Choice>
                <mc:Fallback>
                  <p:oleObj name="Equation" r:id="rId19" imgW="88707" imgH="164742" progId="Equation.DSMT4">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327900" y="2590800"/>
                          <a:ext cx="889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4" name="Object 53"/>
            <p:cNvGraphicFramePr>
              <a:graphicFrameLocks noChangeAspect="1"/>
            </p:cNvGraphicFramePr>
            <p:nvPr>
              <p:extLst>
                <p:ext uri="{D42A27DB-BD31-4B8C-83A1-F6EECF244321}">
                  <p14:modId xmlns:p14="http://schemas.microsoft.com/office/powerpoint/2010/main" val="3688210873"/>
                </p:ext>
              </p:extLst>
            </p:nvPr>
          </p:nvGraphicFramePr>
          <p:xfrm>
            <a:off x="6019800" y="1828800"/>
            <a:ext cx="406400" cy="228600"/>
          </p:xfrm>
          <a:graphic>
            <a:graphicData uri="http://schemas.openxmlformats.org/presentationml/2006/ole">
              <mc:AlternateContent xmlns:mc="http://schemas.openxmlformats.org/markup-compatibility/2006">
                <mc:Choice xmlns:v="urn:schemas-microsoft-com:vml" Requires="v">
                  <p:oleObj spid="_x0000_s51037" name="Equation" r:id="rId20" imgW="406080" imgH="228600" progId="Equation.DSMT4">
                    <p:embed/>
                  </p:oleObj>
                </mc:Choice>
                <mc:Fallback>
                  <p:oleObj name="Equation" r:id="rId20" imgW="406080" imgH="228600" progId="Equation.DSMT4">
                    <p:embed/>
                    <p:pic>
                      <p:nvPicPr>
                        <p:cNvPr id="0" name=""/>
                        <p:cNvPicPr>
                          <a:picLocks noChangeAspect="1" noChangeArrowheads="1"/>
                        </p:cNvPicPr>
                        <p:nvPr/>
                      </p:nvPicPr>
                      <p:blipFill>
                        <a:blip r:embed="rId21"/>
                        <a:srcRect/>
                        <a:stretch>
                          <a:fillRect/>
                        </a:stretch>
                      </p:blipFill>
                      <p:spPr bwMode="auto">
                        <a:xfrm>
                          <a:off x="6019800" y="1828800"/>
                          <a:ext cx="406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5" name="Object 54"/>
            <p:cNvGraphicFramePr>
              <a:graphicFrameLocks noChangeAspect="1"/>
            </p:cNvGraphicFramePr>
            <p:nvPr>
              <p:extLst>
                <p:ext uri="{D42A27DB-BD31-4B8C-83A1-F6EECF244321}">
                  <p14:modId xmlns:p14="http://schemas.microsoft.com/office/powerpoint/2010/main" val="3167290505"/>
                </p:ext>
              </p:extLst>
            </p:nvPr>
          </p:nvGraphicFramePr>
          <p:xfrm>
            <a:off x="3175000" y="2133600"/>
            <a:ext cx="406400" cy="228600"/>
          </p:xfrm>
          <a:graphic>
            <a:graphicData uri="http://schemas.openxmlformats.org/presentationml/2006/ole">
              <mc:AlternateContent xmlns:mc="http://schemas.openxmlformats.org/markup-compatibility/2006">
                <mc:Choice xmlns:v="urn:schemas-microsoft-com:vml" Requires="v">
                  <p:oleObj spid="_x0000_s51038" name="Equation" r:id="rId22" imgW="406080" imgH="228600" progId="Equation.DSMT4">
                    <p:embed/>
                  </p:oleObj>
                </mc:Choice>
                <mc:Fallback>
                  <p:oleObj name="Equation" r:id="rId22" imgW="406080" imgH="228600" progId="Equation.DSMT4">
                    <p:embed/>
                    <p:pic>
                      <p:nvPicPr>
                        <p:cNvPr id="0" name=""/>
                        <p:cNvPicPr>
                          <a:picLocks noChangeAspect="1" noChangeArrowheads="1"/>
                        </p:cNvPicPr>
                        <p:nvPr/>
                      </p:nvPicPr>
                      <p:blipFill>
                        <a:blip r:embed="rId23"/>
                        <a:srcRect/>
                        <a:stretch>
                          <a:fillRect/>
                        </a:stretch>
                      </p:blipFill>
                      <p:spPr bwMode="auto">
                        <a:xfrm>
                          <a:off x="3175000" y="2133600"/>
                          <a:ext cx="406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6" name="Freeform 55"/>
            <p:cNvSpPr/>
            <p:nvPr/>
          </p:nvSpPr>
          <p:spPr>
            <a:xfrm>
              <a:off x="1953260" y="1905000"/>
              <a:ext cx="5311140" cy="2362201"/>
            </a:xfrm>
            <a:custGeom>
              <a:avLst/>
              <a:gdLst>
                <a:gd name="connsiteX0" fmla="*/ 0 w 5349240"/>
                <a:gd name="connsiteY0" fmla="*/ 2369807 h 2369807"/>
                <a:gd name="connsiteX1" fmla="*/ 3131820 w 5349240"/>
                <a:gd name="connsiteY1" fmla="*/ 708647 h 2369807"/>
                <a:gd name="connsiteX2" fmla="*/ 4632960 w 5349240"/>
                <a:gd name="connsiteY2" fmla="*/ 15227 h 2369807"/>
                <a:gd name="connsiteX3" fmla="*/ 5349240 w 5349240"/>
                <a:gd name="connsiteY3" fmla="*/ 297167 h 2369807"/>
              </a:gdLst>
              <a:ahLst/>
              <a:cxnLst>
                <a:cxn ang="0">
                  <a:pos x="connsiteX0" y="connsiteY0"/>
                </a:cxn>
                <a:cxn ang="0">
                  <a:pos x="connsiteX1" y="connsiteY1"/>
                </a:cxn>
                <a:cxn ang="0">
                  <a:pos x="connsiteX2" y="connsiteY2"/>
                </a:cxn>
                <a:cxn ang="0">
                  <a:pos x="connsiteX3" y="connsiteY3"/>
                </a:cxn>
              </a:cxnLst>
              <a:rect l="l" t="t" r="r" b="b"/>
              <a:pathLst>
                <a:path w="5349240" h="2369807">
                  <a:moveTo>
                    <a:pt x="0" y="2369807"/>
                  </a:moveTo>
                  <a:lnTo>
                    <a:pt x="3131820" y="708647"/>
                  </a:lnTo>
                  <a:cubicBezTo>
                    <a:pt x="3903980" y="316217"/>
                    <a:pt x="4263390" y="83807"/>
                    <a:pt x="4632960" y="15227"/>
                  </a:cubicBezTo>
                  <a:cubicBezTo>
                    <a:pt x="5002530" y="-53353"/>
                    <a:pt x="5175885" y="121907"/>
                    <a:pt x="5349240" y="297167"/>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Freeform 56"/>
            <p:cNvSpPr/>
            <p:nvPr/>
          </p:nvSpPr>
          <p:spPr>
            <a:xfrm>
              <a:off x="1953260" y="2133600"/>
              <a:ext cx="5311140" cy="2286000"/>
            </a:xfrm>
            <a:custGeom>
              <a:avLst/>
              <a:gdLst>
                <a:gd name="connsiteX0" fmla="*/ 0 w 4960620"/>
                <a:gd name="connsiteY0" fmla="*/ 430706 h 2526206"/>
                <a:gd name="connsiteX1" fmla="*/ 434340 w 4960620"/>
                <a:gd name="connsiteY1" fmla="*/ 11606 h 2526206"/>
                <a:gd name="connsiteX2" fmla="*/ 975360 w 4960620"/>
                <a:gd name="connsiteY2" fmla="*/ 164006 h 2526206"/>
                <a:gd name="connsiteX3" fmla="*/ 1790700 w 4960620"/>
                <a:gd name="connsiteY3" fmla="*/ 651686 h 2526206"/>
                <a:gd name="connsiteX4" fmla="*/ 4960620 w 4960620"/>
                <a:gd name="connsiteY4" fmla="*/ 2526206 h 25262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0620" h="2526206">
                  <a:moveTo>
                    <a:pt x="0" y="430706"/>
                  </a:moveTo>
                  <a:cubicBezTo>
                    <a:pt x="135890" y="243381"/>
                    <a:pt x="271780" y="56056"/>
                    <a:pt x="434340" y="11606"/>
                  </a:cubicBezTo>
                  <a:cubicBezTo>
                    <a:pt x="596900" y="-32844"/>
                    <a:pt x="749300" y="57326"/>
                    <a:pt x="975360" y="164006"/>
                  </a:cubicBezTo>
                  <a:cubicBezTo>
                    <a:pt x="1201420" y="270686"/>
                    <a:pt x="1790700" y="651686"/>
                    <a:pt x="1790700" y="651686"/>
                  </a:cubicBezTo>
                  <a:lnTo>
                    <a:pt x="4960620" y="2526206"/>
                  </a:lnTo>
                </a:path>
              </a:pathLst>
            </a:cu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8" name="Straight Connector 57"/>
            <p:cNvCxnSpPr/>
            <p:nvPr/>
          </p:nvCxnSpPr>
          <p:spPr>
            <a:xfrm>
              <a:off x="3758184" y="2659380"/>
              <a:ext cx="0" cy="20574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4343400" y="2667000"/>
              <a:ext cx="0" cy="20574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3886200" y="2667000"/>
              <a:ext cx="1243584"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4953000" y="2667000"/>
              <a:ext cx="0" cy="20574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3886200" y="2667000"/>
              <a:ext cx="0" cy="20574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4526280" y="2667000"/>
              <a:ext cx="0" cy="20574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a:off x="4343400" y="4648200"/>
              <a:ext cx="237490"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a:off x="4953000" y="4648200"/>
              <a:ext cx="201168"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3742944" y="4648200"/>
              <a:ext cx="219456"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7" name="Freeform 66"/>
            <p:cNvSpPr/>
            <p:nvPr/>
          </p:nvSpPr>
          <p:spPr>
            <a:xfrm>
              <a:off x="1950720" y="2138581"/>
              <a:ext cx="5311140" cy="2159099"/>
            </a:xfrm>
            <a:custGeom>
              <a:avLst/>
              <a:gdLst>
                <a:gd name="connsiteX0" fmla="*/ 0 w 5311140"/>
                <a:gd name="connsiteY0" fmla="*/ 2159099 h 2159099"/>
                <a:gd name="connsiteX1" fmla="*/ 3992880 w 5311140"/>
                <a:gd name="connsiteY1" fmla="*/ 170279 h 2159099"/>
                <a:gd name="connsiteX2" fmla="*/ 5311140 w 5311140"/>
                <a:gd name="connsiteY2" fmla="*/ 238859 h 2159099"/>
              </a:gdLst>
              <a:ahLst/>
              <a:cxnLst>
                <a:cxn ang="0">
                  <a:pos x="connsiteX0" y="connsiteY0"/>
                </a:cxn>
                <a:cxn ang="0">
                  <a:pos x="connsiteX1" y="connsiteY1"/>
                </a:cxn>
                <a:cxn ang="0">
                  <a:pos x="connsiteX2" y="connsiteY2"/>
                </a:cxn>
              </a:cxnLst>
              <a:rect l="l" t="t" r="r" b="b"/>
              <a:pathLst>
                <a:path w="5311140" h="2159099">
                  <a:moveTo>
                    <a:pt x="0" y="2159099"/>
                  </a:moveTo>
                  <a:cubicBezTo>
                    <a:pt x="1553845" y="1324709"/>
                    <a:pt x="3107690" y="490319"/>
                    <a:pt x="3992880" y="170279"/>
                  </a:cubicBezTo>
                  <a:cubicBezTo>
                    <a:pt x="4878070" y="-149761"/>
                    <a:pt x="5094605" y="44549"/>
                    <a:pt x="5311140" y="238859"/>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Freeform 67"/>
            <p:cNvSpPr/>
            <p:nvPr/>
          </p:nvSpPr>
          <p:spPr>
            <a:xfrm>
              <a:off x="5128260" y="2155361"/>
              <a:ext cx="2141220" cy="504019"/>
            </a:xfrm>
            <a:custGeom>
              <a:avLst/>
              <a:gdLst>
                <a:gd name="connsiteX0" fmla="*/ 0 w 2141220"/>
                <a:gd name="connsiteY0" fmla="*/ 504019 h 504019"/>
                <a:gd name="connsiteX1" fmla="*/ 1051560 w 2141220"/>
                <a:gd name="connsiteY1" fmla="*/ 92539 h 504019"/>
                <a:gd name="connsiteX2" fmla="*/ 1569720 w 2141220"/>
                <a:gd name="connsiteY2" fmla="*/ 1099 h 504019"/>
                <a:gd name="connsiteX3" fmla="*/ 1859280 w 2141220"/>
                <a:gd name="connsiteY3" fmla="*/ 54439 h 504019"/>
                <a:gd name="connsiteX4" fmla="*/ 2141220 w 2141220"/>
                <a:gd name="connsiteY4" fmla="*/ 229699 h 5040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1220" h="504019">
                  <a:moveTo>
                    <a:pt x="0" y="504019"/>
                  </a:moveTo>
                  <a:cubicBezTo>
                    <a:pt x="394970" y="340189"/>
                    <a:pt x="789940" y="176359"/>
                    <a:pt x="1051560" y="92539"/>
                  </a:cubicBezTo>
                  <a:cubicBezTo>
                    <a:pt x="1313180" y="8719"/>
                    <a:pt x="1435100" y="7449"/>
                    <a:pt x="1569720" y="1099"/>
                  </a:cubicBezTo>
                  <a:cubicBezTo>
                    <a:pt x="1704340" y="-5251"/>
                    <a:pt x="1764030" y="16339"/>
                    <a:pt x="1859280" y="54439"/>
                  </a:cubicBezTo>
                  <a:cubicBezTo>
                    <a:pt x="1954530" y="92539"/>
                    <a:pt x="2047875" y="161119"/>
                    <a:pt x="2141220" y="229699"/>
                  </a:cubicBezTo>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Freeform 68"/>
            <p:cNvSpPr/>
            <p:nvPr/>
          </p:nvSpPr>
          <p:spPr>
            <a:xfrm>
              <a:off x="1950720" y="2166329"/>
              <a:ext cx="5311140" cy="2024671"/>
            </a:xfrm>
            <a:custGeom>
              <a:avLst/>
              <a:gdLst>
                <a:gd name="connsiteX0" fmla="*/ 0 w 5311140"/>
                <a:gd name="connsiteY0" fmla="*/ 462571 h 2024671"/>
                <a:gd name="connsiteX1" fmla="*/ 396240 w 5311140"/>
                <a:gd name="connsiteY1" fmla="*/ 73951 h 2024671"/>
                <a:gd name="connsiteX2" fmla="*/ 784860 w 5311140"/>
                <a:gd name="connsiteY2" fmla="*/ 20611 h 2024671"/>
                <a:gd name="connsiteX3" fmla="*/ 1501140 w 5311140"/>
                <a:gd name="connsiteY3" fmla="*/ 317791 h 2024671"/>
                <a:gd name="connsiteX4" fmla="*/ 5311140 w 5311140"/>
                <a:gd name="connsiteY4" fmla="*/ 2024671 h 20246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1140" h="2024671">
                  <a:moveTo>
                    <a:pt x="0" y="462571"/>
                  </a:moveTo>
                  <a:cubicBezTo>
                    <a:pt x="132715" y="305091"/>
                    <a:pt x="265430" y="147611"/>
                    <a:pt x="396240" y="73951"/>
                  </a:cubicBezTo>
                  <a:cubicBezTo>
                    <a:pt x="527050" y="291"/>
                    <a:pt x="600710" y="-20029"/>
                    <a:pt x="784860" y="20611"/>
                  </a:cubicBezTo>
                  <a:cubicBezTo>
                    <a:pt x="969010" y="61251"/>
                    <a:pt x="1501140" y="317791"/>
                    <a:pt x="1501140" y="317791"/>
                  </a:cubicBezTo>
                  <a:lnTo>
                    <a:pt x="5311140" y="2024671"/>
                  </a:lnTo>
                </a:path>
              </a:pathLst>
            </a:cu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Freeform 69"/>
            <p:cNvSpPr/>
            <p:nvPr/>
          </p:nvSpPr>
          <p:spPr>
            <a:xfrm>
              <a:off x="1950720" y="2173791"/>
              <a:ext cx="1943100" cy="500829"/>
            </a:xfrm>
            <a:custGeom>
              <a:avLst/>
              <a:gdLst>
                <a:gd name="connsiteX0" fmla="*/ 0 w 1943100"/>
                <a:gd name="connsiteY0" fmla="*/ 447489 h 500829"/>
                <a:gd name="connsiteX1" fmla="*/ 464820 w 1943100"/>
                <a:gd name="connsiteY1" fmla="*/ 43629 h 500829"/>
                <a:gd name="connsiteX2" fmla="*/ 876300 w 1943100"/>
                <a:gd name="connsiteY2" fmla="*/ 43629 h 500829"/>
                <a:gd name="connsiteX3" fmla="*/ 1554480 w 1943100"/>
                <a:gd name="connsiteY3" fmla="*/ 333189 h 500829"/>
                <a:gd name="connsiteX4" fmla="*/ 1943100 w 1943100"/>
                <a:gd name="connsiteY4" fmla="*/ 500829 h 5008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3100" h="500829">
                  <a:moveTo>
                    <a:pt x="0" y="447489"/>
                  </a:moveTo>
                  <a:cubicBezTo>
                    <a:pt x="159385" y="279214"/>
                    <a:pt x="318770" y="110939"/>
                    <a:pt x="464820" y="43629"/>
                  </a:cubicBezTo>
                  <a:cubicBezTo>
                    <a:pt x="610870" y="-23681"/>
                    <a:pt x="694690" y="-4631"/>
                    <a:pt x="876300" y="43629"/>
                  </a:cubicBezTo>
                  <a:cubicBezTo>
                    <a:pt x="1057910" y="91889"/>
                    <a:pt x="1554480" y="333189"/>
                    <a:pt x="1554480" y="333189"/>
                  </a:cubicBezTo>
                  <a:lnTo>
                    <a:pt x="1943100" y="500829"/>
                  </a:lnTo>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40" name="Straight Connector 39"/>
          <p:cNvCxnSpPr/>
          <p:nvPr/>
        </p:nvCxnSpPr>
        <p:spPr>
          <a:xfrm>
            <a:off x="6705600" y="1905000"/>
            <a:ext cx="0" cy="2819400"/>
          </a:xfrm>
          <a:prstGeom prst="line">
            <a:avLst/>
          </a:prstGeom>
          <a:ln w="6350">
            <a:solidFill>
              <a:srgbClr val="00B050"/>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71" name="Object 70"/>
          <p:cNvGraphicFramePr>
            <a:graphicFrameLocks noChangeAspect="1"/>
          </p:cNvGraphicFramePr>
          <p:nvPr>
            <p:extLst>
              <p:ext uri="{D42A27DB-BD31-4B8C-83A1-F6EECF244321}">
                <p14:modId xmlns:p14="http://schemas.microsoft.com/office/powerpoint/2010/main" val="567121473"/>
              </p:ext>
            </p:extLst>
          </p:nvPr>
        </p:nvGraphicFramePr>
        <p:xfrm>
          <a:off x="6553200" y="4535424"/>
          <a:ext cx="344487" cy="193675"/>
        </p:xfrm>
        <a:graphic>
          <a:graphicData uri="http://schemas.openxmlformats.org/presentationml/2006/ole">
            <mc:AlternateContent xmlns:mc="http://schemas.openxmlformats.org/markup-compatibility/2006">
              <mc:Choice xmlns:v="urn:schemas-microsoft-com:vml" Requires="v">
                <p:oleObj spid="_x0000_s51039" name="Equation" r:id="rId24" imgW="406080" imgH="228600" progId="Equation.DSMT4">
                  <p:embed/>
                </p:oleObj>
              </mc:Choice>
              <mc:Fallback>
                <p:oleObj name="Equation" r:id="rId24" imgW="406080" imgH="228600" progId="Equation.DSMT4">
                  <p:embed/>
                  <p:pic>
                    <p:nvPicPr>
                      <p:cNvPr id="0" name=""/>
                      <p:cNvPicPr>
                        <a:picLocks noChangeAspect="1" noChangeArrowheads="1"/>
                      </p:cNvPicPr>
                      <p:nvPr/>
                    </p:nvPicPr>
                    <p:blipFill>
                      <a:blip r:embed="rId25"/>
                      <a:srcRect/>
                      <a:stretch>
                        <a:fillRect/>
                      </a:stretch>
                    </p:blipFill>
                    <p:spPr bwMode="auto">
                      <a:xfrm>
                        <a:off x="6553200" y="4535424"/>
                        <a:ext cx="344487"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72" name="Straight Connector 71"/>
          <p:cNvCxnSpPr/>
          <p:nvPr/>
        </p:nvCxnSpPr>
        <p:spPr>
          <a:xfrm>
            <a:off x="2438400" y="2138581"/>
            <a:ext cx="0" cy="2585819"/>
          </a:xfrm>
          <a:prstGeom prst="line">
            <a:avLst/>
          </a:prstGeom>
          <a:ln w="6350">
            <a:solidFill>
              <a:srgbClr val="00B050"/>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73" name="Object 72"/>
          <p:cNvGraphicFramePr>
            <a:graphicFrameLocks noChangeAspect="1"/>
          </p:cNvGraphicFramePr>
          <p:nvPr>
            <p:extLst>
              <p:ext uri="{D42A27DB-BD31-4B8C-83A1-F6EECF244321}">
                <p14:modId xmlns:p14="http://schemas.microsoft.com/office/powerpoint/2010/main" val="805533448"/>
              </p:ext>
            </p:extLst>
          </p:nvPr>
        </p:nvGraphicFramePr>
        <p:xfrm>
          <a:off x="2246312" y="4530725"/>
          <a:ext cx="344488" cy="193675"/>
        </p:xfrm>
        <a:graphic>
          <a:graphicData uri="http://schemas.openxmlformats.org/presentationml/2006/ole">
            <mc:AlternateContent xmlns:mc="http://schemas.openxmlformats.org/markup-compatibility/2006">
              <mc:Choice xmlns:v="urn:schemas-microsoft-com:vml" Requires="v">
                <p:oleObj spid="_x0000_s51040" name="Equation" r:id="rId26" imgW="406080" imgH="228600" progId="Equation.DSMT4">
                  <p:embed/>
                </p:oleObj>
              </mc:Choice>
              <mc:Fallback>
                <p:oleObj name="Equation" r:id="rId26" imgW="406080" imgH="228600" progId="Equation.DSMT4">
                  <p:embed/>
                  <p:pic>
                    <p:nvPicPr>
                      <p:cNvPr id="0" name=""/>
                      <p:cNvPicPr>
                        <a:picLocks noChangeAspect="1" noChangeArrowheads="1"/>
                      </p:cNvPicPr>
                      <p:nvPr/>
                    </p:nvPicPr>
                    <p:blipFill>
                      <a:blip r:embed="rId27"/>
                      <a:srcRect/>
                      <a:stretch>
                        <a:fillRect/>
                      </a:stretch>
                    </p:blipFill>
                    <p:spPr bwMode="auto">
                      <a:xfrm>
                        <a:off x="2246312" y="4530725"/>
                        <a:ext cx="344488"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74" name="Straight Connector 73"/>
          <p:cNvCxnSpPr/>
          <p:nvPr/>
        </p:nvCxnSpPr>
        <p:spPr>
          <a:xfrm>
            <a:off x="2578608" y="2166329"/>
            <a:ext cx="0" cy="2558070"/>
          </a:xfrm>
          <a:prstGeom prst="line">
            <a:avLst/>
          </a:prstGeom>
          <a:ln w="6350">
            <a:solidFill>
              <a:srgbClr val="0070C0"/>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75" name="Object 74"/>
          <p:cNvGraphicFramePr>
            <a:graphicFrameLocks noChangeAspect="1"/>
          </p:cNvGraphicFramePr>
          <p:nvPr>
            <p:extLst>
              <p:ext uri="{D42A27DB-BD31-4B8C-83A1-F6EECF244321}">
                <p14:modId xmlns:p14="http://schemas.microsoft.com/office/powerpoint/2010/main" val="3615618243"/>
              </p:ext>
            </p:extLst>
          </p:nvPr>
        </p:nvGraphicFramePr>
        <p:xfrm>
          <a:off x="2514600" y="4876800"/>
          <a:ext cx="344488" cy="193675"/>
        </p:xfrm>
        <a:graphic>
          <a:graphicData uri="http://schemas.openxmlformats.org/presentationml/2006/ole">
            <mc:AlternateContent xmlns:mc="http://schemas.openxmlformats.org/markup-compatibility/2006">
              <mc:Choice xmlns:v="urn:schemas-microsoft-com:vml" Requires="v">
                <p:oleObj spid="_x0000_s51041" name="Equation" r:id="rId28" imgW="406080" imgH="228600" progId="Equation.DSMT4">
                  <p:embed/>
                </p:oleObj>
              </mc:Choice>
              <mc:Fallback>
                <p:oleObj name="Equation" r:id="rId28" imgW="406080" imgH="228600" progId="Equation.DSMT4">
                  <p:embed/>
                  <p:pic>
                    <p:nvPicPr>
                      <p:cNvPr id="0" name=""/>
                      <p:cNvPicPr>
                        <a:picLocks noChangeAspect="1" noChangeArrowheads="1"/>
                      </p:cNvPicPr>
                      <p:nvPr/>
                    </p:nvPicPr>
                    <p:blipFill>
                      <a:blip r:embed="rId29"/>
                      <a:srcRect/>
                      <a:stretch>
                        <a:fillRect/>
                      </a:stretch>
                    </p:blipFill>
                    <p:spPr bwMode="auto">
                      <a:xfrm>
                        <a:off x="2514600" y="4876800"/>
                        <a:ext cx="344488"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76" name="Straight Arrow Connector 75"/>
          <p:cNvCxnSpPr/>
          <p:nvPr/>
        </p:nvCxnSpPr>
        <p:spPr>
          <a:xfrm>
            <a:off x="2423160" y="4800600"/>
            <a:ext cx="222504" cy="0"/>
          </a:xfrm>
          <a:prstGeom prst="straightConnector1">
            <a:avLst/>
          </a:prstGeom>
          <a:ln w="12700">
            <a:solidFill>
              <a:srgbClr val="0070C0"/>
            </a:solidFill>
            <a:tailEnd type="arrow"/>
          </a:ln>
        </p:spPr>
        <p:style>
          <a:lnRef idx="1">
            <a:schemeClr val="accent1"/>
          </a:lnRef>
          <a:fillRef idx="0">
            <a:schemeClr val="accent1"/>
          </a:fillRef>
          <a:effectRef idx="0">
            <a:schemeClr val="accent1"/>
          </a:effectRef>
          <a:fontRef idx="minor">
            <a:schemeClr val="tx1"/>
          </a:fontRef>
        </p:style>
      </p:cxnSp>
    </p:spTree>
    <p:custDataLst>
      <p:tags r:id="rId2"/>
    </p:custDataLst>
    <p:extLst>
      <p:ext uri="{BB962C8B-B14F-4D97-AF65-F5344CB8AC3E}">
        <p14:creationId xmlns:p14="http://schemas.microsoft.com/office/powerpoint/2010/main" val="24132219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9"/>
                                          </p:stCondLst>
                                        </p:cTn>
                                        <p:tgtEl>
                                          <p:spTgt spid="16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9"/>
                                          </p:stCondLst>
                                        </p:cTn>
                                        <p:tgtEl>
                                          <p:spTgt spid="17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9"/>
                                          </p:stCondLst>
                                        </p:cTn>
                                        <p:tgtEl>
                                          <p:spTgt spid="17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9"/>
                                          </p:stCondLst>
                                        </p:cTn>
                                        <p:tgtEl>
                                          <p:spTgt spid="17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9"/>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9"/>
                                          </p:stCondLst>
                                        </p:cTn>
                                        <p:tgtEl>
                                          <p:spTgt spid="4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9"/>
                                          </p:stCondLst>
                                        </p:cTn>
                                        <p:tgtEl>
                                          <p:spTgt spid="7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9"/>
                                          </p:stCondLst>
                                        </p:cTn>
                                        <p:tgtEl>
                                          <p:spTgt spid="7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9"/>
                                          </p:stCondLst>
                                        </p:cTn>
                                        <p:tgtEl>
                                          <p:spTgt spid="7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9"/>
                                          </p:stCondLst>
                                        </p:cTn>
                                        <p:tgtEl>
                                          <p:spTgt spid="7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9"/>
                                          </p:stCondLst>
                                        </p:cTn>
                                        <p:tgtEl>
                                          <p:spTgt spid="7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9"/>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p:bldP spid="170" grpId="0"/>
      <p:bldP spid="171" grpId="0"/>
      <p:bldP spid="17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457200" y="990600"/>
            <a:ext cx="8229600" cy="5334000"/>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0"/>
              </a:spcBef>
              <a:spcAft>
                <a:spcPts val="1200"/>
              </a:spcAft>
            </a:pPr>
            <a:r>
              <a:rPr lang="en-US" sz="2000" dirty="0" smtClean="0">
                <a:solidFill>
                  <a:schemeClr val="bg1">
                    <a:lumMod val="85000"/>
                  </a:schemeClr>
                </a:solidFill>
              </a:rPr>
              <a:t>Recent firm heterogeneity literature in international trade assumes either </a:t>
            </a:r>
            <a:r>
              <a:rPr lang="en-US" altLang="ko-KR" sz="2000" dirty="0" smtClean="0">
                <a:solidFill>
                  <a:schemeClr val="bg1">
                    <a:lumMod val="85000"/>
                  </a:schemeClr>
                </a:solidFill>
              </a:rPr>
              <a:t>“</a:t>
            </a:r>
            <a:r>
              <a:rPr lang="en-US" sz="2000" dirty="0" smtClean="0">
                <a:solidFill>
                  <a:schemeClr val="bg1">
                    <a:lumMod val="85000"/>
                  </a:schemeClr>
                </a:solidFill>
              </a:rPr>
              <a:t>exogenously given”</a:t>
            </a:r>
            <a:r>
              <a:rPr lang="ko-KR" altLang="en-US" sz="2000" dirty="0" smtClean="0">
                <a:solidFill>
                  <a:schemeClr val="bg1">
                    <a:lumMod val="85000"/>
                  </a:schemeClr>
                </a:solidFill>
              </a:rPr>
              <a:t> </a:t>
            </a:r>
            <a:r>
              <a:rPr lang="en-US" sz="2000" dirty="0" smtClean="0">
                <a:solidFill>
                  <a:schemeClr val="bg1">
                    <a:lumMod val="85000"/>
                  </a:schemeClr>
                </a:solidFill>
              </a:rPr>
              <a:t>firm-level productivity differences</a:t>
            </a:r>
            <a:r>
              <a:rPr lang="ko-KR" altLang="en-US" sz="2000" dirty="0" smtClean="0">
                <a:solidFill>
                  <a:schemeClr val="bg1">
                    <a:lumMod val="85000"/>
                  </a:schemeClr>
                </a:solidFill>
              </a:rPr>
              <a:t> </a:t>
            </a:r>
            <a:r>
              <a:rPr lang="en-US" altLang="ko-KR" sz="2000" dirty="0" smtClean="0">
                <a:solidFill>
                  <a:schemeClr val="bg1">
                    <a:lumMod val="85000"/>
                  </a:schemeClr>
                </a:solidFill>
              </a:rPr>
              <a:t>(Melitz, 2003)</a:t>
            </a:r>
            <a:r>
              <a:rPr lang="en-US" sz="2000" dirty="0" smtClean="0">
                <a:solidFill>
                  <a:schemeClr val="bg1">
                    <a:lumMod val="85000"/>
                  </a:schemeClr>
                </a:solidFill>
              </a:rPr>
              <a:t> or worker-level ability differences (Yeaple, 2005; Jung &amp; Mercenier, 2014), or both (by assuming log-supermodularity).</a:t>
            </a:r>
          </a:p>
          <a:p>
            <a:pPr>
              <a:spcBef>
                <a:spcPts val="0"/>
              </a:spcBef>
              <a:spcAft>
                <a:spcPts val="1200"/>
              </a:spcAft>
            </a:pPr>
            <a:r>
              <a:rPr lang="en-US" sz="2000" dirty="0" smtClean="0">
                <a:solidFill>
                  <a:schemeClr val="bg1">
                    <a:lumMod val="85000"/>
                  </a:schemeClr>
                </a:solidFill>
              </a:rPr>
              <a:t>Though many important new insights have been gained at the aggregate level, all these approaches are, however, limited in studying intra-firm managerial mechanisms and the resulting strategic direction and performance of firms.</a:t>
            </a:r>
          </a:p>
          <a:p>
            <a:pPr lvl="1">
              <a:spcBef>
                <a:spcPts val="0"/>
              </a:spcBef>
              <a:spcAft>
                <a:spcPts val="1200"/>
              </a:spcAft>
            </a:pPr>
            <a:r>
              <a:rPr lang="en-US" sz="1600" dirty="0" smtClean="0">
                <a:solidFill>
                  <a:schemeClr val="bg1">
                    <a:lumMod val="85000"/>
                  </a:schemeClr>
                </a:solidFill>
              </a:rPr>
              <a:t>E.g., in Melitz-type models: “endogenous” productivity at the aggregate industry level, but still “exogenous” at the individual firm level.</a:t>
            </a:r>
          </a:p>
          <a:p>
            <a:pPr>
              <a:spcBef>
                <a:spcPts val="0"/>
              </a:spcBef>
              <a:spcAft>
                <a:spcPts val="1200"/>
              </a:spcAft>
            </a:pPr>
            <a:r>
              <a:rPr lang="en-US" sz="2000" dirty="0" smtClean="0">
                <a:solidFill>
                  <a:schemeClr val="bg1">
                    <a:lumMod val="85000"/>
                  </a:schemeClr>
                </a:solidFill>
              </a:rPr>
              <a:t>On the other hand, it has been widely documented in the management literature that the interaction between CEO’s managerial vision and employees’ organizational beliefs has important implications for the firm’s behavior and performance (</a:t>
            </a:r>
            <a:r>
              <a:rPr lang="en-US" sz="2000" i="1" dirty="0" smtClean="0">
                <a:solidFill>
                  <a:schemeClr val="bg1">
                    <a:lumMod val="85000"/>
                  </a:schemeClr>
                </a:solidFill>
              </a:rPr>
              <a:t>Corporate culture</a:t>
            </a:r>
            <a:r>
              <a:rPr lang="en-US" sz="2000" dirty="0" smtClean="0">
                <a:solidFill>
                  <a:schemeClr val="bg1">
                    <a:lumMod val="85000"/>
                  </a:schemeClr>
                </a:solidFill>
              </a:rPr>
              <a:t>; </a:t>
            </a:r>
            <a:r>
              <a:rPr lang="en-US" sz="2000" i="1" dirty="0" smtClean="0">
                <a:solidFill>
                  <a:schemeClr val="bg1">
                    <a:lumMod val="85000"/>
                  </a:schemeClr>
                </a:solidFill>
              </a:rPr>
              <a:t>Shared beliefs</a:t>
            </a:r>
            <a:r>
              <a:rPr lang="en-US" sz="2000" dirty="0" smtClean="0">
                <a:solidFill>
                  <a:schemeClr val="bg1">
                    <a:lumMod val="85000"/>
                  </a:schemeClr>
                </a:solidFill>
              </a:rPr>
              <a:t>).</a:t>
            </a:r>
          </a:p>
          <a:p>
            <a:pPr>
              <a:spcBef>
                <a:spcPts val="0"/>
              </a:spcBef>
              <a:spcAft>
                <a:spcPts val="1200"/>
              </a:spcAft>
            </a:pPr>
            <a:r>
              <a:rPr lang="en-US" sz="2000" dirty="0" smtClean="0">
                <a:solidFill>
                  <a:schemeClr val="bg1">
                    <a:lumMod val="85000"/>
                  </a:schemeClr>
                </a:solidFill>
              </a:rPr>
              <a:t>The theory of international trade so far has paid scant attention to such interaction and its possible implications!</a:t>
            </a:r>
          </a:p>
          <a:p>
            <a:pPr>
              <a:spcBef>
                <a:spcPts val="0"/>
              </a:spcBef>
              <a:spcAft>
                <a:spcPts val="1200"/>
              </a:spcAft>
            </a:pPr>
            <a:r>
              <a:rPr lang="en-US" sz="2000" dirty="0" smtClean="0">
                <a:solidFill>
                  <a:schemeClr val="bg1">
                    <a:lumMod val="85000"/>
                  </a:schemeClr>
                </a:solidFill>
              </a:rPr>
              <a:t>Starting point:  If CEO’s managerial vision and workers’ organizational beliefs would exhibit any externalities, the interaction between them itself would have considerable implications for productivity (both at the individual firm/worker level and at the aggregate level), as well as for international trade.</a:t>
            </a:r>
          </a:p>
        </p:txBody>
      </p:sp>
      <p:sp>
        <p:nvSpPr>
          <p:cNvPr id="3" name="Content Placeholder 2"/>
          <p:cNvSpPr>
            <a:spLocks noGrp="1"/>
          </p:cNvSpPr>
          <p:nvPr>
            <p:ph idx="1"/>
          </p:nvPr>
        </p:nvSpPr>
        <p:spPr>
          <a:xfrm>
            <a:off x="457200" y="990600"/>
            <a:ext cx="8229600" cy="5334000"/>
          </a:xfrm>
        </p:spPr>
        <p:txBody>
          <a:bodyPr>
            <a:normAutofit fontScale="92500" lnSpcReduction="20000"/>
          </a:bodyPr>
          <a:lstStyle/>
          <a:p>
            <a:pPr>
              <a:spcBef>
                <a:spcPts val="0"/>
              </a:spcBef>
              <a:spcAft>
                <a:spcPts val="1200"/>
              </a:spcAft>
            </a:pPr>
            <a:r>
              <a:rPr lang="en-US" sz="2000" dirty="0" smtClean="0"/>
              <a:t>Recent firm heterogeneity literature in international trade assumes either </a:t>
            </a:r>
            <a:r>
              <a:rPr lang="en-US" altLang="ko-KR" sz="2000" dirty="0" smtClean="0"/>
              <a:t>“</a:t>
            </a:r>
            <a:r>
              <a:rPr lang="en-US" sz="2000" dirty="0" smtClean="0"/>
              <a:t>exogenously given”</a:t>
            </a:r>
            <a:r>
              <a:rPr lang="ko-KR" altLang="en-US" sz="2000" dirty="0" smtClean="0"/>
              <a:t> </a:t>
            </a:r>
            <a:r>
              <a:rPr lang="en-US" sz="2000" dirty="0" smtClean="0"/>
              <a:t>firm-level productivity differences</a:t>
            </a:r>
            <a:r>
              <a:rPr lang="ko-KR" altLang="en-US" sz="2000" dirty="0" smtClean="0"/>
              <a:t> </a:t>
            </a:r>
            <a:r>
              <a:rPr lang="en-US" altLang="ko-KR" sz="2000" dirty="0" smtClean="0"/>
              <a:t>(Melitz, 2003)</a:t>
            </a:r>
            <a:r>
              <a:rPr lang="en-US" sz="2000" dirty="0" smtClean="0"/>
              <a:t> or worker-level ability differences (Yeaple, 2005; Jung &amp; Mercenier, 2014), or both (by assuming log-supermodularity).</a:t>
            </a:r>
          </a:p>
          <a:p>
            <a:pPr>
              <a:spcBef>
                <a:spcPts val="0"/>
              </a:spcBef>
              <a:spcAft>
                <a:spcPts val="1200"/>
              </a:spcAft>
            </a:pPr>
            <a:r>
              <a:rPr lang="en-US" sz="2000" dirty="0" smtClean="0"/>
              <a:t>Though many important new insights have been gained at the aggregate level, all these approaches are, however, limited in studying intra-firm managerial mechanisms and the resulting strategic direction and performance of firms.</a:t>
            </a:r>
          </a:p>
          <a:p>
            <a:pPr lvl="1">
              <a:spcBef>
                <a:spcPts val="0"/>
              </a:spcBef>
              <a:spcAft>
                <a:spcPts val="1200"/>
              </a:spcAft>
            </a:pPr>
            <a:r>
              <a:rPr lang="en-US" sz="1600" dirty="0" smtClean="0"/>
              <a:t>E.g., in Melitz-type models: “endogenous” productivity at the aggregate industry level, but still “exogenous” at the individual firm level.</a:t>
            </a:r>
          </a:p>
          <a:p>
            <a:pPr>
              <a:spcBef>
                <a:spcPts val="0"/>
              </a:spcBef>
              <a:spcAft>
                <a:spcPts val="1200"/>
              </a:spcAft>
            </a:pPr>
            <a:r>
              <a:rPr lang="en-US" sz="2000" dirty="0" smtClean="0"/>
              <a:t>On the other hand, it has been widely documented in the management literature that the interaction between CEO’s managerial vision and employees’ organizational beliefs has important implications for the firm’s behavior and performance (</a:t>
            </a:r>
            <a:r>
              <a:rPr lang="en-US" sz="2000" i="1" dirty="0" smtClean="0"/>
              <a:t>Corporate culture</a:t>
            </a:r>
            <a:r>
              <a:rPr lang="en-US" sz="2000" dirty="0" smtClean="0"/>
              <a:t>; </a:t>
            </a:r>
            <a:r>
              <a:rPr lang="en-US" sz="2000" i="1" dirty="0" smtClean="0"/>
              <a:t>Shared beliefs</a:t>
            </a:r>
            <a:r>
              <a:rPr lang="en-US" sz="2000" dirty="0" smtClean="0"/>
              <a:t>).</a:t>
            </a:r>
          </a:p>
          <a:p>
            <a:pPr>
              <a:spcBef>
                <a:spcPts val="0"/>
              </a:spcBef>
              <a:spcAft>
                <a:spcPts val="1200"/>
              </a:spcAft>
            </a:pPr>
            <a:r>
              <a:rPr lang="en-US" sz="2000" dirty="0" smtClean="0"/>
              <a:t>The theory of international trade so far has paid scant attention to such interaction and its possible implications!</a:t>
            </a:r>
          </a:p>
          <a:p>
            <a:pPr>
              <a:spcBef>
                <a:spcPts val="0"/>
              </a:spcBef>
              <a:spcAft>
                <a:spcPts val="1200"/>
              </a:spcAft>
            </a:pPr>
            <a:r>
              <a:rPr lang="en-US" sz="2000" dirty="0" smtClean="0"/>
              <a:t>Starting point:  If CEO’s managerial vision and workers’ organizational beliefs would exhibit any externalities, the interaction between them itself would have considerable implications for productivity (both at the individual firm/worker level and at the aggregate level), as well as for international trade.</a:t>
            </a:r>
          </a:p>
        </p:txBody>
      </p:sp>
      <p:sp>
        <p:nvSpPr>
          <p:cNvPr id="2" name="Title 1"/>
          <p:cNvSpPr>
            <a:spLocks noGrp="1"/>
          </p:cNvSpPr>
          <p:nvPr>
            <p:ph type="title"/>
          </p:nvPr>
        </p:nvSpPr>
        <p:spPr>
          <a:xfrm>
            <a:off x="0" y="0"/>
            <a:ext cx="9144000" cy="685800"/>
          </a:xfrm>
          <a:solidFill>
            <a:schemeClr val="tx2"/>
          </a:solidFill>
          <a:ln>
            <a:solidFill>
              <a:schemeClr val="tx2"/>
            </a:solidFill>
          </a:ln>
        </p:spPr>
        <p:txBody>
          <a:bodyPr>
            <a:normAutofit/>
          </a:bodyPr>
          <a:lstStyle/>
          <a:p>
            <a:r>
              <a:rPr lang="en-US" sz="2800" dirty="0" smtClean="0">
                <a:solidFill>
                  <a:schemeClr val="bg1"/>
                </a:solidFill>
              </a:rPr>
              <a:t>Motivation</a:t>
            </a:r>
            <a:endParaRPr lang="en-US" sz="2800" dirty="0">
              <a:solidFill>
                <a:schemeClr val="bg1"/>
              </a:solidFill>
            </a:endParaRPr>
          </a:p>
        </p:txBody>
      </p:sp>
      <p:sp>
        <p:nvSpPr>
          <p:cNvPr id="4" name="Footer Placeholder 3"/>
          <p:cNvSpPr>
            <a:spLocks noGrp="1"/>
          </p:cNvSpPr>
          <p:nvPr>
            <p:ph type="ftr" sz="quarter" idx="11"/>
          </p:nvPr>
        </p:nvSpPr>
        <p:spPr>
          <a:xfrm>
            <a:off x="457200" y="6563689"/>
            <a:ext cx="6858000" cy="294311"/>
          </a:xfrm>
        </p:spPr>
        <p:txBody>
          <a:bodyPr/>
          <a:lstStyle/>
          <a:p>
            <a:r>
              <a:rPr lang="en-US" dirty="0" smtClean="0">
                <a:solidFill>
                  <a:schemeClr val="bg1"/>
                </a:solidFill>
              </a:rPr>
              <a:t>J. Jung (RWTH Aachen and THEMA)                   “Organizational Belief, Managerial Vision, and International Trade”</a:t>
            </a:r>
            <a:endParaRPr lang="en-US" dirty="0" smtClean="0"/>
          </a:p>
        </p:txBody>
      </p:sp>
      <p:sp>
        <p:nvSpPr>
          <p:cNvPr id="5" name="Slide Number Placeholder 4"/>
          <p:cNvSpPr>
            <a:spLocks noGrp="1"/>
          </p:cNvSpPr>
          <p:nvPr>
            <p:ph type="sldNum" sz="quarter" idx="12"/>
          </p:nvPr>
        </p:nvSpPr>
        <p:spPr>
          <a:xfrm>
            <a:off x="6553200" y="6596390"/>
            <a:ext cx="2133600" cy="261610"/>
          </a:xfrm>
        </p:spPr>
        <p:txBody>
          <a:bodyPr/>
          <a:lstStyle/>
          <a:p>
            <a:r>
              <a:rPr lang="en-US" dirty="0" smtClean="0"/>
              <a:t>(</a:t>
            </a:r>
            <a:fld id="{35B70233-CFEB-4F17-AF2C-65A2BF551045}" type="slidenum">
              <a:rPr lang="en-US" smtClean="0"/>
              <a:pPr/>
              <a:t>2</a:t>
            </a:fld>
            <a:r>
              <a:rPr lang="en-US" dirty="0" smtClean="0"/>
              <a:t>/</a:t>
            </a:r>
            <a:r>
              <a:rPr lang="en-US" altLang="ko-KR" dirty="0" smtClean="0"/>
              <a:t>25</a:t>
            </a:r>
            <a:r>
              <a:rPr lang="en-US" dirty="0" smtClean="0"/>
              <a:t>)</a:t>
            </a:r>
            <a:endParaRPr lang="en-US" dirty="0"/>
          </a:p>
        </p:txBody>
      </p:sp>
    </p:spTree>
    <p:custDataLst>
      <p:tags r:id="rId1"/>
    </p:custDataLst>
    <p:extLst>
      <p:ext uri="{BB962C8B-B14F-4D97-AF65-F5344CB8AC3E}">
        <p14:creationId xmlns:p14="http://schemas.microsoft.com/office/powerpoint/2010/main" val="39912383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1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1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1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a:solidFill>
            <a:schemeClr val="tx2"/>
          </a:solidFill>
          <a:ln>
            <a:solidFill>
              <a:schemeClr val="tx2"/>
            </a:solidFill>
          </a:ln>
        </p:spPr>
        <p:txBody>
          <a:bodyPr>
            <a:normAutofit/>
          </a:bodyPr>
          <a:lstStyle/>
          <a:p>
            <a:r>
              <a:rPr lang="en-US" sz="2800" dirty="0" smtClean="0">
                <a:solidFill>
                  <a:schemeClr val="bg1"/>
                </a:solidFill>
              </a:rPr>
              <a:t>Numerical Appraisal</a:t>
            </a:r>
            <a:endParaRPr lang="en-US" sz="2800" dirty="0">
              <a:solidFill>
                <a:schemeClr val="bg1"/>
              </a:solidFill>
            </a:endParaRPr>
          </a:p>
        </p:txBody>
      </p:sp>
      <p:sp>
        <p:nvSpPr>
          <p:cNvPr id="4" name="Footer Placeholder 3"/>
          <p:cNvSpPr>
            <a:spLocks noGrp="1"/>
          </p:cNvSpPr>
          <p:nvPr>
            <p:ph type="ftr" sz="quarter" idx="11"/>
          </p:nvPr>
        </p:nvSpPr>
        <p:spPr>
          <a:xfrm>
            <a:off x="457200" y="6563689"/>
            <a:ext cx="6858000" cy="294311"/>
          </a:xfrm>
        </p:spPr>
        <p:txBody>
          <a:bodyPr/>
          <a:lstStyle/>
          <a:p>
            <a:r>
              <a:rPr lang="en-US" dirty="0" smtClean="0">
                <a:solidFill>
                  <a:schemeClr val="bg1"/>
                </a:solidFill>
              </a:rPr>
              <a:t>J. Jung (RWTH Aachen and THEMA)                   “Organizational Belief, Managerial Vision, and International Trade”</a:t>
            </a:r>
            <a:endParaRPr lang="en-US" dirty="0" smtClean="0"/>
          </a:p>
        </p:txBody>
      </p:sp>
      <p:sp>
        <p:nvSpPr>
          <p:cNvPr id="24" name="Slide Number Placeholder 23"/>
          <p:cNvSpPr>
            <a:spLocks noGrp="1"/>
          </p:cNvSpPr>
          <p:nvPr>
            <p:ph type="sldNum" sz="quarter" idx="12"/>
          </p:nvPr>
        </p:nvSpPr>
        <p:spPr>
          <a:xfrm>
            <a:off x="6553200" y="6596390"/>
            <a:ext cx="2133600" cy="261610"/>
          </a:xfrm>
        </p:spPr>
        <p:txBody>
          <a:bodyPr/>
          <a:lstStyle/>
          <a:p>
            <a:r>
              <a:rPr lang="en-US" dirty="0" smtClean="0"/>
              <a:t>(</a:t>
            </a:r>
            <a:fld id="{35B70233-CFEB-4F17-AF2C-65A2BF551045}" type="slidenum">
              <a:rPr lang="en-US" smtClean="0"/>
              <a:pPr/>
              <a:t>20</a:t>
            </a:fld>
            <a:r>
              <a:rPr lang="en-US" dirty="0" smtClean="0"/>
              <a:t>/</a:t>
            </a:r>
            <a:r>
              <a:rPr lang="en-US" altLang="ko-KR" dirty="0" smtClean="0"/>
              <a:t>25</a:t>
            </a:r>
            <a:r>
              <a:rPr lang="en-US" dirty="0" smtClean="0"/>
              <a:t>)</a:t>
            </a:r>
            <a:endParaRPr lang="en-US" dirty="0"/>
          </a:p>
        </p:txBody>
      </p:sp>
      <p:sp>
        <p:nvSpPr>
          <p:cNvPr id="27" name="Content Placeholder 2"/>
          <p:cNvSpPr>
            <a:spLocks noGrp="1"/>
          </p:cNvSpPr>
          <p:nvPr>
            <p:ph idx="1"/>
          </p:nvPr>
        </p:nvSpPr>
        <p:spPr>
          <a:xfrm>
            <a:off x="457200" y="762000"/>
            <a:ext cx="8229600" cy="5562600"/>
          </a:xfrm>
        </p:spPr>
        <p:txBody>
          <a:bodyPr>
            <a:normAutofit/>
          </a:bodyPr>
          <a:lstStyle/>
          <a:p>
            <a:pPr>
              <a:spcBef>
                <a:spcPts val="0"/>
              </a:spcBef>
              <a:spcAft>
                <a:spcPts val="600"/>
              </a:spcAft>
            </a:pPr>
            <a:r>
              <a:rPr lang="en-US" sz="1800" dirty="0" smtClean="0"/>
              <a:t>Base model:</a:t>
            </a:r>
          </a:p>
          <a:p>
            <a:pPr lvl="1">
              <a:spcBef>
                <a:spcPts val="0"/>
              </a:spcBef>
              <a:spcAft>
                <a:spcPts val="1200"/>
              </a:spcAft>
            </a:pPr>
            <a:r>
              <a:rPr lang="en-US" sz="1400" dirty="0" smtClean="0"/>
              <a:t>The effects of a fall in </a:t>
            </a:r>
            <a:r>
              <a:rPr lang="en-US" sz="1400" i="1" dirty="0" smtClean="0"/>
              <a:t>τ</a:t>
            </a:r>
            <a:r>
              <a:rPr lang="en-US" sz="1400" dirty="0" smtClean="0"/>
              <a:t> and rises in </a:t>
            </a:r>
            <a:r>
              <a:rPr lang="en-US" sz="1400" i="1" dirty="0" smtClean="0"/>
              <a:t>v</a:t>
            </a:r>
            <a:r>
              <a:rPr lang="en-US" sz="1400" i="1" baseline="-25000" dirty="0" smtClean="0"/>
              <a:t>D</a:t>
            </a:r>
            <a:r>
              <a:rPr lang="en-US" sz="1400" dirty="0" smtClean="0"/>
              <a:t> and </a:t>
            </a:r>
            <a:r>
              <a:rPr lang="en-US" sz="1400" i="1" dirty="0" smtClean="0"/>
              <a:t>v</a:t>
            </a:r>
            <a:r>
              <a:rPr lang="en-US" sz="1400" i="1" baseline="-25000" dirty="0"/>
              <a:t>E</a:t>
            </a:r>
            <a:endParaRPr lang="en-US" sz="1400" i="1" dirty="0" smtClean="0"/>
          </a:p>
        </p:txBody>
      </p:sp>
      <p:graphicFrame>
        <p:nvGraphicFramePr>
          <p:cNvPr id="13" name="Object 12"/>
          <p:cNvGraphicFramePr>
            <a:graphicFrameLocks noChangeAspect="1"/>
          </p:cNvGraphicFramePr>
          <p:nvPr>
            <p:extLst>
              <p:ext uri="{D42A27DB-BD31-4B8C-83A1-F6EECF244321}">
                <p14:modId xmlns:p14="http://schemas.microsoft.com/office/powerpoint/2010/main" val="2836795144"/>
              </p:ext>
            </p:extLst>
          </p:nvPr>
        </p:nvGraphicFramePr>
        <p:xfrm>
          <a:off x="2209800" y="774000"/>
          <a:ext cx="2743200" cy="320040"/>
        </p:xfrm>
        <a:graphic>
          <a:graphicData uri="http://schemas.openxmlformats.org/presentationml/2006/ole">
            <mc:AlternateContent xmlns:mc="http://schemas.openxmlformats.org/markup-compatibility/2006">
              <mc:Choice xmlns:v="urn:schemas-microsoft-com:vml" Requires="v">
                <p:oleObj spid="_x0000_s51281" name="Equation" r:id="rId5" imgW="2286000" imgH="266700" progId="Equation.DSMT4">
                  <p:embed/>
                </p:oleObj>
              </mc:Choice>
              <mc:Fallback>
                <p:oleObj name="Equation" r:id="rId5" imgW="2286000" imgH="266700" progId="Equation.DSMT4">
                  <p:embed/>
                  <p:pic>
                    <p:nvPicPr>
                      <p:cNvPr id="0" name=""/>
                      <p:cNvPicPr/>
                      <p:nvPr/>
                    </p:nvPicPr>
                    <p:blipFill>
                      <a:blip r:embed="rId6"/>
                      <a:stretch>
                        <a:fillRect/>
                      </a:stretch>
                    </p:blipFill>
                    <p:spPr>
                      <a:xfrm>
                        <a:off x="2209800" y="774000"/>
                        <a:ext cx="2743200" cy="320040"/>
                      </a:xfrm>
                      <a:prstGeom prst="rect">
                        <a:avLst/>
                      </a:prstGeom>
                    </p:spPr>
                  </p:pic>
                </p:oleObj>
              </mc:Fallback>
            </mc:AlternateContent>
          </a:graphicData>
        </a:graphic>
      </p:graphicFrame>
      <p:pic>
        <p:nvPicPr>
          <p:cNvPr id="3" name="Picture 2" descr="B1.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81200" y="1448562"/>
            <a:ext cx="4809998" cy="5104638"/>
          </a:xfrm>
          <a:prstGeom prst="rect">
            <a:avLst/>
          </a:prstGeom>
        </p:spPr>
      </p:pic>
    </p:spTree>
    <p:custDataLst>
      <p:tags r:id="rId2"/>
    </p:custDataLst>
    <p:extLst>
      <p:ext uri="{BB962C8B-B14F-4D97-AF65-F5344CB8AC3E}">
        <p14:creationId xmlns:p14="http://schemas.microsoft.com/office/powerpoint/2010/main" val="468720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9"/>
                                          </p:stCondLst>
                                        </p:cTn>
                                        <p:tgtEl>
                                          <p:spTgt spid="2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9"/>
                                          </p:stCondLst>
                                        </p:cTn>
                                        <p:tgtEl>
                                          <p:spTgt spid="2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9"/>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a:solidFill>
            <a:schemeClr val="tx2"/>
          </a:solidFill>
          <a:ln>
            <a:solidFill>
              <a:schemeClr val="tx2"/>
            </a:solidFill>
          </a:ln>
        </p:spPr>
        <p:txBody>
          <a:bodyPr>
            <a:normAutofit/>
          </a:bodyPr>
          <a:lstStyle/>
          <a:p>
            <a:r>
              <a:rPr lang="en-US" sz="2800" dirty="0" smtClean="0">
                <a:solidFill>
                  <a:schemeClr val="bg1"/>
                </a:solidFill>
              </a:rPr>
              <a:t>Numerical Appraisal</a:t>
            </a:r>
            <a:endParaRPr lang="en-US" sz="2800" dirty="0">
              <a:solidFill>
                <a:schemeClr val="bg1"/>
              </a:solidFill>
            </a:endParaRPr>
          </a:p>
        </p:txBody>
      </p:sp>
      <p:sp>
        <p:nvSpPr>
          <p:cNvPr id="4" name="Footer Placeholder 3"/>
          <p:cNvSpPr>
            <a:spLocks noGrp="1"/>
          </p:cNvSpPr>
          <p:nvPr>
            <p:ph type="ftr" sz="quarter" idx="11"/>
          </p:nvPr>
        </p:nvSpPr>
        <p:spPr>
          <a:xfrm>
            <a:off x="457200" y="6563689"/>
            <a:ext cx="6858000" cy="294311"/>
          </a:xfrm>
        </p:spPr>
        <p:txBody>
          <a:bodyPr/>
          <a:lstStyle/>
          <a:p>
            <a:r>
              <a:rPr lang="en-US" dirty="0" smtClean="0">
                <a:solidFill>
                  <a:schemeClr val="bg1"/>
                </a:solidFill>
              </a:rPr>
              <a:t>J. Jung (RWTH Aachen and THEMA)                   “Organizational Belief, Managerial Vision, and International Trade”</a:t>
            </a:r>
            <a:endParaRPr lang="en-US" dirty="0" smtClean="0"/>
          </a:p>
        </p:txBody>
      </p:sp>
      <p:sp>
        <p:nvSpPr>
          <p:cNvPr id="24" name="Slide Number Placeholder 23"/>
          <p:cNvSpPr>
            <a:spLocks noGrp="1"/>
          </p:cNvSpPr>
          <p:nvPr>
            <p:ph type="sldNum" sz="quarter" idx="12"/>
          </p:nvPr>
        </p:nvSpPr>
        <p:spPr>
          <a:xfrm>
            <a:off x="6553200" y="6596390"/>
            <a:ext cx="2133600" cy="261610"/>
          </a:xfrm>
        </p:spPr>
        <p:txBody>
          <a:bodyPr/>
          <a:lstStyle/>
          <a:p>
            <a:r>
              <a:rPr lang="en-US" dirty="0" smtClean="0"/>
              <a:t>(</a:t>
            </a:r>
            <a:fld id="{35B70233-CFEB-4F17-AF2C-65A2BF551045}" type="slidenum">
              <a:rPr lang="en-US" smtClean="0"/>
              <a:pPr/>
              <a:t>21</a:t>
            </a:fld>
            <a:r>
              <a:rPr lang="en-US" dirty="0" smtClean="0"/>
              <a:t>/</a:t>
            </a:r>
            <a:r>
              <a:rPr lang="en-US" altLang="ko-KR" dirty="0" smtClean="0"/>
              <a:t>25</a:t>
            </a:r>
            <a:r>
              <a:rPr lang="en-US" dirty="0" smtClean="0"/>
              <a:t>)</a:t>
            </a:r>
            <a:endParaRPr lang="en-US" dirty="0"/>
          </a:p>
        </p:txBody>
      </p:sp>
      <p:sp>
        <p:nvSpPr>
          <p:cNvPr id="27" name="Content Placeholder 2"/>
          <p:cNvSpPr>
            <a:spLocks noGrp="1"/>
          </p:cNvSpPr>
          <p:nvPr>
            <p:ph idx="1"/>
          </p:nvPr>
        </p:nvSpPr>
        <p:spPr>
          <a:xfrm>
            <a:off x="457200" y="762000"/>
            <a:ext cx="8229600" cy="5562600"/>
          </a:xfrm>
        </p:spPr>
        <p:txBody>
          <a:bodyPr>
            <a:normAutofit/>
          </a:bodyPr>
          <a:lstStyle/>
          <a:p>
            <a:pPr>
              <a:spcBef>
                <a:spcPts val="0"/>
              </a:spcBef>
              <a:spcAft>
                <a:spcPts val="600"/>
              </a:spcAft>
            </a:pPr>
            <a:r>
              <a:rPr lang="en-US" sz="1800" dirty="0" smtClean="0"/>
              <a:t>Extended model:</a:t>
            </a:r>
          </a:p>
          <a:p>
            <a:pPr lvl="1">
              <a:spcBef>
                <a:spcPts val="0"/>
              </a:spcBef>
              <a:spcAft>
                <a:spcPts val="1200"/>
              </a:spcAft>
            </a:pPr>
            <a:r>
              <a:rPr lang="en-US" sz="1400" dirty="0" smtClean="0"/>
              <a:t>The effects of a fall in </a:t>
            </a:r>
            <a:r>
              <a:rPr lang="en-US" sz="1400" i="1" dirty="0" smtClean="0"/>
              <a:t>τ</a:t>
            </a:r>
            <a:r>
              <a:rPr lang="en-US" sz="1400" dirty="0" smtClean="0"/>
              <a:t> and rises in </a:t>
            </a:r>
            <a:r>
              <a:rPr lang="en-US" sz="1400" i="1" dirty="0" smtClean="0"/>
              <a:t>v</a:t>
            </a:r>
            <a:r>
              <a:rPr lang="en-US" sz="1400" i="1" baseline="-25000" dirty="0" smtClean="0"/>
              <a:t>D</a:t>
            </a:r>
            <a:r>
              <a:rPr lang="en-US" sz="1400" dirty="0" smtClean="0"/>
              <a:t> and </a:t>
            </a:r>
            <a:r>
              <a:rPr lang="en-US" sz="1400" i="1" dirty="0" smtClean="0"/>
              <a:t>v</a:t>
            </a:r>
            <a:r>
              <a:rPr lang="en-US" sz="1400" i="1" baseline="-25000" dirty="0"/>
              <a:t>E</a:t>
            </a:r>
            <a:endParaRPr lang="en-US" sz="1400" i="1" dirty="0" smtClean="0"/>
          </a:p>
        </p:txBody>
      </p:sp>
      <p:graphicFrame>
        <p:nvGraphicFramePr>
          <p:cNvPr id="8" name="Object 7"/>
          <p:cNvGraphicFramePr>
            <a:graphicFrameLocks noChangeAspect="1"/>
          </p:cNvGraphicFramePr>
          <p:nvPr>
            <p:extLst>
              <p:ext uri="{D42A27DB-BD31-4B8C-83A1-F6EECF244321}">
                <p14:modId xmlns:p14="http://schemas.microsoft.com/office/powerpoint/2010/main" val="4213909301"/>
              </p:ext>
            </p:extLst>
          </p:nvPr>
        </p:nvGraphicFramePr>
        <p:xfrm>
          <a:off x="2636520" y="762000"/>
          <a:ext cx="2164080" cy="350520"/>
        </p:xfrm>
        <a:graphic>
          <a:graphicData uri="http://schemas.openxmlformats.org/presentationml/2006/ole">
            <mc:AlternateContent xmlns:mc="http://schemas.openxmlformats.org/markup-compatibility/2006">
              <mc:Choice xmlns:v="urn:schemas-microsoft-com:vml" Requires="v">
                <p:oleObj spid="_x0000_s53328" name="Equation" r:id="rId5" imgW="1803400" imgH="292100" progId="Equation.DSMT4">
                  <p:embed/>
                </p:oleObj>
              </mc:Choice>
              <mc:Fallback>
                <p:oleObj name="Equation" r:id="rId5" imgW="1803400" imgH="292100" progId="Equation.DSMT4">
                  <p:embed/>
                  <p:pic>
                    <p:nvPicPr>
                      <p:cNvPr id="0" name=""/>
                      <p:cNvPicPr/>
                      <p:nvPr/>
                    </p:nvPicPr>
                    <p:blipFill>
                      <a:blip r:embed="rId6"/>
                      <a:stretch>
                        <a:fillRect/>
                      </a:stretch>
                    </p:blipFill>
                    <p:spPr>
                      <a:xfrm>
                        <a:off x="2636520" y="762000"/>
                        <a:ext cx="2164080" cy="350520"/>
                      </a:xfrm>
                      <a:prstGeom prst="rect">
                        <a:avLst/>
                      </a:prstGeom>
                    </p:spPr>
                  </p:pic>
                </p:oleObj>
              </mc:Fallback>
            </mc:AlternateContent>
          </a:graphicData>
        </a:graphic>
      </p:graphicFrame>
      <p:pic>
        <p:nvPicPr>
          <p:cNvPr id="5" name="Picture 4" descr="B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81200" y="1447800"/>
            <a:ext cx="4795266" cy="5082540"/>
          </a:xfrm>
          <a:prstGeom prst="rect">
            <a:avLst/>
          </a:prstGeom>
        </p:spPr>
      </p:pic>
    </p:spTree>
    <p:custDataLst>
      <p:tags r:id="rId2"/>
    </p:custDataLst>
    <p:extLst>
      <p:ext uri="{BB962C8B-B14F-4D97-AF65-F5344CB8AC3E}">
        <p14:creationId xmlns:p14="http://schemas.microsoft.com/office/powerpoint/2010/main" val="31378981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9"/>
                                          </p:stCondLst>
                                        </p:cTn>
                                        <p:tgtEl>
                                          <p:spTgt spid="2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9"/>
                                          </p:stCondLst>
                                        </p:cTn>
                                        <p:tgtEl>
                                          <p:spTgt spid="2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9"/>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a:solidFill>
            <a:schemeClr val="tx2"/>
          </a:solidFill>
          <a:ln>
            <a:solidFill>
              <a:schemeClr val="tx2"/>
            </a:solidFill>
          </a:ln>
        </p:spPr>
        <p:txBody>
          <a:bodyPr>
            <a:normAutofit/>
          </a:bodyPr>
          <a:lstStyle/>
          <a:p>
            <a:r>
              <a:rPr lang="en-US" sz="2800" dirty="0" smtClean="0">
                <a:solidFill>
                  <a:schemeClr val="bg1"/>
                </a:solidFill>
              </a:rPr>
              <a:t>Numerical Appraisal:  Real Wage Changes</a:t>
            </a:r>
            <a:endParaRPr lang="en-US" sz="2800" dirty="0">
              <a:solidFill>
                <a:schemeClr val="bg1"/>
              </a:solidFill>
            </a:endParaRPr>
          </a:p>
        </p:txBody>
      </p:sp>
      <p:sp>
        <p:nvSpPr>
          <p:cNvPr id="4" name="Footer Placeholder 3"/>
          <p:cNvSpPr>
            <a:spLocks noGrp="1"/>
          </p:cNvSpPr>
          <p:nvPr>
            <p:ph type="ftr" sz="quarter" idx="11"/>
          </p:nvPr>
        </p:nvSpPr>
        <p:spPr>
          <a:xfrm>
            <a:off x="457200" y="6563689"/>
            <a:ext cx="6858000" cy="294311"/>
          </a:xfrm>
        </p:spPr>
        <p:txBody>
          <a:bodyPr/>
          <a:lstStyle/>
          <a:p>
            <a:r>
              <a:rPr lang="en-US" dirty="0" smtClean="0">
                <a:solidFill>
                  <a:schemeClr val="bg1"/>
                </a:solidFill>
              </a:rPr>
              <a:t>J. Jung (RWTH Aachen and THEMA)                   “Organizational Belief, Managerial Vision, and International Trade”</a:t>
            </a:r>
            <a:endParaRPr lang="en-US" dirty="0" smtClean="0"/>
          </a:p>
        </p:txBody>
      </p:sp>
      <p:sp>
        <p:nvSpPr>
          <p:cNvPr id="24" name="Slide Number Placeholder 23"/>
          <p:cNvSpPr>
            <a:spLocks noGrp="1"/>
          </p:cNvSpPr>
          <p:nvPr>
            <p:ph type="sldNum" sz="quarter" idx="12"/>
          </p:nvPr>
        </p:nvSpPr>
        <p:spPr>
          <a:xfrm>
            <a:off x="6553200" y="6596390"/>
            <a:ext cx="2133600" cy="261610"/>
          </a:xfrm>
        </p:spPr>
        <p:txBody>
          <a:bodyPr/>
          <a:lstStyle/>
          <a:p>
            <a:r>
              <a:rPr lang="en-US" dirty="0" smtClean="0"/>
              <a:t>(</a:t>
            </a:r>
            <a:fld id="{35B70233-CFEB-4F17-AF2C-65A2BF551045}" type="slidenum">
              <a:rPr lang="en-US" smtClean="0"/>
              <a:pPr/>
              <a:t>22</a:t>
            </a:fld>
            <a:r>
              <a:rPr lang="en-US" dirty="0" smtClean="0"/>
              <a:t>/</a:t>
            </a:r>
            <a:r>
              <a:rPr lang="en-US" altLang="ko-KR" dirty="0" smtClean="0"/>
              <a:t>25</a:t>
            </a:r>
            <a:r>
              <a:rPr lang="en-US" dirty="0" smtClean="0"/>
              <a:t>)</a:t>
            </a:r>
            <a:endParaRPr lang="en-US" dirty="0"/>
          </a:p>
        </p:txBody>
      </p:sp>
      <p:sp>
        <p:nvSpPr>
          <p:cNvPr id="27" name="Content Placeholder 2"/>
          <p:cNvSpPr>
            <a:spLocks noGrp="1"/>
          </p:cNvSpPr>
          <p:nvPr>
            <p:ph idx="1"/>
          </p:nvPr>
        </p:nvSpPr>
        <p:spPr>
          <a:xfrm>
            <a:off x="457200" y="990600"/>
            <a:ext cx="8229600" cy="5334000"/>
          </a:xfrm>
        </p:spPr>
        <p:txBody>
          <a:bodyPr>
            <a:normAutofit/>
          </a:bodyPr>
          <a:lstStyle/>
          <a:p>
            <a:pPr>
              <a:spcBef>
                <a:spcPts val="0"/>
              </a:spcBef>
              <a:spcAft>
                <a:spcPts val="1200"/>
              </a:spcAft>
            </a:pPr>
            <a:r>
              <a:rPr lang="en-US" sz="2000" dirty="0" smtClean="0"/>
              <a:t>Impact of a fall in </a:t>
            </a:r>
            <a:r>
              <a:rPr lang="en-US" sz="2000" i="1" dirty="0" smtClean="0"/>
              <a:t>τ</a:t>
            </a:r>
            <a:r>
              <a:rPr lang="en-US" sz="2000" dirty="0" smtClean="0"/>
              <a:t> on real wages</a:t>
            </a:r>
          </a:p>
        </p:txBody>
      </p:sp>
      <p:sp>
        <p:nvSpPr>
          <p:cNvPr id="32" name="TextBox 31"/>
          <p:cNvSpPr txBox="1"/>
          <p:nvPr/>
        </p:nvSpPr>
        <p:spPr>
          <a:xfrm>
            <a:off x="381000" y="5483423"/>
            <a:ext cx="3886200" cy="307777"/>
          </a:xfrm>
          <a:prstGeom prst="rect">
            <a:avLst/>
          </a:prstGeom>
          <a:noFill/>
        </p:spPr>
        <p:txBody>
          <a:bodyPr wrap="square" rtlCol="0">
            <a:spAutoFit/>
          </a:bodyPr>
          <a:lstStyle/>
          <a:p>
            <a:pPr algn="ctr"/>
            <a:r>
              <a:rPr lang="en-US" sz="1400" dirty="0" smtClean="0"/>
              <a:t>(a)  Base model</a:t>
            </a:r>
            <a:endParaRPr lang="en-US" sz="1400" dirty="0"/>
          </a:p>
        </p:txBody>
      </p:sp>
      <p:sp>
        <p:nvSpPr>
          <p:cNvPr id="33" name="TextBox 32"/>
          <p:cNvSpPr txBox="1"/>
          <p:nvPr/>
        </p:nvSpPr>
        <p:spPr>
          <a:xfrm>
            <a:off x="4953000" y="5480446"/>
            <a:ext cx="3886200" cy="307777"/>
          </a:xfrm>
          <a:prstGeom prst="rect">
            <a:avLst/>
          </a:prstGeom>
          <a:noFill/>
        </p:spPr>
        <p:txBody>
          <a:bodyPr wrap="square" rtlCol="0">
            <a:spAutoFit/>
          </a:bodyPr>
          <a:lstStyle/>
          <a:p>
            <a:pPr algn="ctr"/>
            <a:r>
              <a:rPr lang="en-US" sz="1400" dirty="0" smtClean="0"/>
              <a:t>(b)  Extended model</a:t>
            </a:r>
            <a:endParaRPr lang="en-US" sz="1400" dirty="0"/>
          </a:p>
        </p:txBody>
      </p:sp>
      <p:pic>
        <p:nvPicPr>
          <p:cNvPr id="3" name="Picture 2" descr="Wage_Tau.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8600" y="1950339"/>
            <a:ext cx="4249674" cy="3231261"/>
          </a:xfrm>
          <a:prstGeom prst="rect">
            <a:avLst/>
          </a:prstGeom>
        </p:spPr>
      </p:pic>
      <p:pic>
        <p:nvPicPr>
          <p:cNvPr id="6" name="Picture 5" descr="Wage_Tau_1.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36973" y="1981200"/>
            <a:ext cx="4178427" cy="3201924"/>
          </a:xfrm>
          <a:prstGeom prst="rect">
            <a:avLst/>
          </a:prstGeom>
        </p:spPr>
      </p:pic>
    </p:spTree>
    <p:custDataLst>
      <p:tags r:id="rId1"/>
    </p:custDataLst>
    <p:extLst>
      <p:ext uri="{BB962C8B-B14F-4D97-AF65-F5344CB8AC3E}">
        <p14:creationId xmlns:p14="http://schemas.microsoft.com/office/powerpoint/2010/main" val="77904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9"/>
                                          </p:stCondLst>
                                        </p:cTn>
                                        <p:tgtEl>
                                          <p:spTgt spid="2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9"/>
                                          </p:stCondLst>
                                        </p:cTn>
                                        <p:tgtEl>
                                          <p:spTgt spid="3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9"/>
                                          </p:stCondLst>
                                        </p:cTn>
                                        <p:tgtEl>
                                          <p:spTgt spid="3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9"/>
                                          </p:stCondLst>
                                        </p:cTn>
                                        <p:tgtEl>
                                          <p:spTgt spid="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uild="p"/>
      <p:bldP spid="32" grpId="0"/>
      <p:bldP spid="3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a:solidFill>
            <a:schemeClr val="tx2"/>
          </a:solidFill>
          <a:ln>
            <a:solidFill>
              <a:schemeClr val="tx2"/>
            </a:solidFill>
          </a:ln>
        </p:spPr>
        <p:txBody>
          <a:bodyPr>
            <a:normAutofit/>
          </a:bodyPr>
          <a:lstStyle/>
          <a:p>
            <a:r>
              <a:rPr lang="en-US" sz="2800" dirty="0" smtClean="0">
                <a:solidFill>
                  <a:schemeClr val="bg1"/>
                </a:solidFill>
              </a:rPr>
              <a:t>Numerical Appraisal:  Real Wage Changes</a:t>
            </a:r>
            <a:endParaRPr lang="en-US" sz="2800" dirty="0">
              <a:solidFill>
                <a:schemeClr val="bg1"/>
              </a:solidFill>
            </a:endParaRPr>
          </a:p>
        </p:txBody>
      </p:sp>
      <p:sp>
        <p:nvSpPr>
          <p:cNvPr id="4" name="Footer Placeholder 3"/>
          <p:cNvSpPr>
            <a:spLocks noGrp="1"/>
          </p:cNvSpPr>
          <p:nvPr>
            <p:ph type="ftr" sz="quarter" idx="11"/>
          </p:nvPr>
        </p:nvSpPr>
        <p:spPr>
          <a:xfrm>
            <a:off x="457200" y="6563689"/>
            <a:ext cx="6858000" cy="294311"/>
          </a:xfrm>
        </p:spPr>
        <p:txBody>
          <a:bodyPr/>
          <a:lstStyle/>
          <a:p>
            <a:r>
              <a:rPr lang="en-US" dirty="0" smtClean="0">
                <a:solidFill>
                  <a:schemeClr val="bg1"/>
                </a:solidFill>
              </a:rPr>
              <a:t>J. Jung (RWTH Aachen and THEMA)                   “Organizational Belief, Managerial Vision, and International Trade”</a:t>
            </a:r>
            <a:endParaRPr lang="en-US" dirty="0" smtClean="0"/>
          </a:p>
        </p:txBody>
      </p:sp>
      <p:sp>
        <p:nvSpPr>
          <p:cNvPr id="24" name="Slide Number Placeholder 23"/>
          <p:cNvSpPr>
            <a:spLocks noGrp="1"/>
          </p:cNvSpPr>
          <p:nvPr>
            <p:ph type="sldNum" sz="quarter" idx="12"/>
          </p:nvPr>
        </p:nvSpPr>
        <p:spPr>
          <a:xfrm>
            <a:off x="6553200" y="6596390"/>
            <a:ext cx="2133600" cy="261610"/>
          </a:xfrm>
        </p:spPr>
        <p:txBody>
          <a:bodyPr/>
          <a:lstStyle/>
          <a:p>
            <a:r>
              <a:rPr lang="en-US" dirty="0" smtClean="0"/>
              <a:t>(</a:t>
            </a:r>
            <a:fld id="{35B70233-CFEB-4F17-AF2C-65A2BF551045}" type="slidenum">
              <a:rPr lang="en-US" smtClean="0"/>
              <a:pPr/>
              <a:t>23</a:t>
            </a:fld>
            <a:r>
              <a:rPr lang="en-US" dirty="0" smtClean="0"/>
              <a:t>/</a:t>
            </a:r>
            <a:r>
              <a:rPr lang="en-US" altLang="ko-KR" dirty="0" smtClean="0"/>
              <a:t>25</a:t>
            </a:r>
            <a:r>
              <a:rPr lang="en-US" dirty="0" smtClean="0"/>
              <a:t>)</a:t>
            </a:r>
            <a:endParaRPr lang="en-US" dirty="0"/>
          </a:p>
        </p:txBody>
      </p:sp>
      <p:sp>
        <p:nvSpPr>
          <p:cNvPr id="27" name="Content Placeholder 2"/>
          <p:cNvSpPr>
            <a:spLocks noGrp="1"/>
          </p:cNvSpPr>
          <p:nvPr>
            <p:ph idx="1"/>
          </p:nvPr>
        </p:nvSpPr>
        <p:spPr>
          <a:xfrm>
            <a:off x="457200" y="990600"/>
            <a:ext cx="8229600" cy="5334000"/>
          </a:xfrm>
        </p:spPr>
        <p:txBody>
          <a:bodyPr>
            <a:normAutofit/>
          </a:bodyPr>
          <a:lstStyle/>
          <a:p>
            <a:pPr>
              <a:spcBef>
                <a:spcPts val="0"/>
              </a:spcBef>
              <a:spcAft>
                <a:spcPts val="1200"/>
              </a:spcAft>
            </a:pPr>
            <a:r>
              <a:rPr lang="en-US" sz="2000" dirty="0" smtClean="0"/>
              <a:t>Impact of rises in </a:t>
            </a:r>
            <a:r>
              <a:rPr lang="en-US" sz="2000" i="1" dirty="0" smtClean="0"/>
              <a:t>v</a:t>
            </a:r>
            <a:r>
              <a:rPr lang="en-US" sz="2000" i="1" baseline="-25000" dirty="0" smtClean="0"/>
              <a:t>D</a:t>
            </a:r>
            <a:r>
              <a:rPr lang="en-US" sz="2000" dirty="0" smtClean="0"/>
              <a:t> and </a:t>
            </a:r>
            <a:r>
              <a:rPr lang="en-US" sz="2000" i="1" dirty="0" smtClean="0"/>
              <a:t>v</a:t>
            </a:r>
            <a:r>
              <a:rPr lang="en-US" sz="2000" i="1" baseline="-25000" dirty="0" smtClean="0"/>
              <a:t>E</a:t>
            </a:r>
            <a:r>
              <a:rPr lang="en-US" sz="2000" dirty="0" smtClean="0"/>
              <a:t> on real wages</a:t>
            </a:r>
          </a:p>
        </p:txBody>
      </p:sp>
      <p:sp>
        <p:nvSpPr>
          <p:cNvPr id="32" name="TextBox 31"/>
          <p:cNvSpPr txBox="1"/>
          <p:nvPr/>
        </p:nvSpPr>
        <p:spPr>
          <a:xfrm>
            <a:off x="381000" y="5483423"/>
            <a:ext cx="3886200" cy="307777"/>
          </a:xfrm>
          <a:prstGeom prst="rect">
            <a:avLst/>
          </a:prstGeom>
          <a:noFill/>
        </p:spPr>
        <p:txBody>
          <a:bodyPr wrap="square" rtlCol="0">
            <a:spAutoFit/>
          </a:bodyPr>
          <a:lstStyle/>
          <a:p>
            <a:pPr algn="ctr"/>
            <a:r>
              <a:rPr lang="en-US" sz="1400" dirty="0" smtClean="0"/>
              <a:t>(a)  Base model</a:t>
            </a:r>
            <a:endParaRPr lang="en-US" sz="1400" dirty="0"/>
          </a:p>
        </p:txBody>
      </p:sp>
      <p:sp>
        <p:nvSpPr>
          <p:cNvPr id="33" name="TextBox 32"/>
          <p:cNvSpPr txBox="1"/>
          <p:nvPr/>
        </p:nvSpPr>
        <p:spPr>
          <a:xfrm>
            <a:off x="4953000" y="5480446"/>
            <a:ext cx="3886200" cy="307777"/>
          </a:xfrm>
          <a:prstGeom prst="rect">
            <a:avLst/>
          </a:prstGeom>
          <a:noFill/>
        </p:spPr>
        <p:txBody>
          <a:bodyPr wrap="square" rtlCol="0">
            <a:spAutoFit/>
          </a:bodyPr>
          <a:lstStyle/>
          <a:p>
            <a:pPr algn="ctr"/>
            <a:r>
              <a:rPr lang="en-US" sz="1400" dirty="0" smtClean="0"/>
              <a:t>(b)  Extended model</a:t>
            </a:r>
            <a:endParaRPr lang="en-US" sz="1400" dirty="0"/>
          </a:p>
        </p:txBody>
      </p:sp>
      <p:pic>
        <p:nvPicPr>
          <p:cNvPr id="5" name="Picture 4" descr="Wage_v.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8600" y="1955292"/>
            <a:ext cx="4228719" cy="3302508"/>
          </a:xfrm>
          <a:prstGeom prst="rect">
            <a:avLst/>
          </a:prstGeom>
        </p:spPr>
      </p:pic>
      <p:pic>
        <p:nvPicPr>
          <p:cNvPr id="7" name="Picture 6" descr="Wage_v_1.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0" y="1928622"/>
            <a:ext cx="4330954" cy="3329178"/>
          </a:xfrm>
          <a:prstGeom prst="rect">
            <a:avLst/>
          </a:prstGeom>
        </p:spPr>
      </p:pic>
    </p:spTree>
    <p:custDataLst>
      <p:tags r:id="rId1"/>
    </p:custDataLst>
    <p:extLst>
      <p:ext uri="{BB962C8B-B14F-4D97-AF65-F5344CB8AC3E}">
        <p14:creationId xmlns:p14="http://schemas.microsoft.com/office/powerpoint/2010/main" val="17427437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9"/>
                                          </p:stCondLst>
                                        </p:cTn>
                                        <p:tgtEl>
                                          <p:spTgt spid="2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9"/>
                                          </p:stCondLst>
                                        </p:cTn>
                                        <p:tgtEl>
                                          <p:spTgt spid="3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9"/>
                                          </p:stCondLst>
                                        </p:cTn>
                                        <p:tgtEl>
                                          <p:spTgt spid="3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9"/>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9"/>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uild="p"/>
      <p:bldP spid="32" grpId="0"/>
      <p:bldP spid="3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457200" y="990600"/>
            <a:ext cx="8229600" cy="5334000"/>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0"/>
              </a:spcBef>
              <a:spcAft>
                <a:spcPts val="1200"/>
              </a:spcAft>
            </a:pPr>
            <a:r>
              <a:rPr lang="en-US" sz="2000" smtClean="0">
                <a:solidFill>
                  <a:schemeClr val="bg1">
                    <a:lumMod val="85000"/>
                  </a:schemeClr>
                </a:solidFill>
              </a:rPr>
              <a:t>We have developed </a:t>
            </a:r>
            <a:r>
              <a:rPr lang="en-US" altLang="ko-KR" sz="2000" smtClean="0">
                <a:solidFill>
                  <a:schemeClr val="bg1">
                    <a:lumMod val="85000"/>
                  </a:schemeClr>
                </a:solidFill>
              </a:rPr>
              <a:t>a simple general-equilibrium trade model in which heterogeneous workers make an investment decision in acquiring advanced managerial skills and choose their optimal effort level based on their own individual organizational beliefs and CEO’s managerial vision.</a:t>
            </a:r>
          </a:p>
          <a:p>
            <a:pPr>
              <a:spcBef>
                <a:spcPts val="0"/>
              </a:spcBef>
              <a:spcAft>
                <a:spcPts val="1200"/>
              </a:spcAft>
            </a:pPr>
            <a:r>
              <a:rPr lang="en-US" sz="2000" smtClean="0">
                <a:solidFill>
                  <a:schemeClr val="bg1">
                    <a:lumMod val="85000"/>
                  </a:schemeClr>
                </a:solidFill>
              </a:rPr>
              <a:t>By modeling explicitly the optimal effort level decision of individual workers, the model highlighted a new source of productivity effect coming from the interplay between workers’ beliefs and CEO’s managerial vision.</a:t>
            </a:r>
          </a:p>
          <a:p>
            <a:pPr>
              <a:spcBef>
                <a:spcPts val="0"/>
              </a:spcBef>
              <a:spcAft>
                <a:spcPts val="1200"/>
              </a:spcAft>
            </a:pPr>
            <a:r>
              <a:rPr lang="en-US" sz="2000" smtClean="0">
                <a:solidFill>
                  <a:schemeClr val="bg1">
                    <a:lumMod val="85000"/>
                  </a:schemeClr>
                </a:solidFill>
              </a:rPr>
              <a:t>Also due to such interplay, it was shown that the income (welfare) effects are not simply monotonic or proportional as in previous models, and may involve some winners and losers within firms.</a:t>
            </a:r>
          </a:p>
          <a:p>
            <a:pPr>
              <a:spcBef>
                <a:spcPts val="0"/>
              </a:spcBef>
              <a:spcAft>
                <a:spcPts val="1200"/>
              </a:spcAft>
            </a:pPr>
            <a:r>
              <a:rPr lang="en-US" sz="2000" smtClean="0">
                <a:solidFill>
                  <a:schemeClr val="bg1">
                    <a:lumMod val="85000"/>
                  </a:schemeClr>
                </a:solidFill>
              </a:rPr>
              <a:t>Whether a stronger or weaker CEO’s managerial vision benefits the firm or not depends on its extent relative to within-firm workers’ overall beliefs.</a:t>
            </a:r>
          </a:p>
          <a:p>
            <a:pPr lvl="1">
              <a:spcBef>
                <a:spcPts val="0"/>
              </a:spcBef>
              <a:spcAft>
                <a:spcPts val="1200"/>
              </a:spcAft>
            </a:pPr>
            <a:r>
              <a:rPr lang="en-US" sz="1600" smtClean="0">
                <a:solidFill>
                  <a:schemeClr val="bg1">
                    <a:lumMod val="85000"/>
                  </a:schemeClr>
                </a:solidFill>
              </a:rPr>
              <a:t>May partly explain why firms having highly visionary CEO are not necessarily successful in the market.</a:t>
            </a:r>
          </a:p>
          <a:p>
            <a:pPr>
              <a:spcBef>
                <a:spcPts val="0"/>
              </a:spcBef>
              <a:spcAft>
                <a:spcPts val="1200"/>
              </a:spcAft>
            </a:pPr>
            <a:r>
              <a:rPr lang="en-US" sz="2000" smtClean="0">
                <a:solidFill>
                  <a:schemeClr val="bg1">
                    <a:lumMod val="85000"/>
                  </a:schemeClr>
                </a:solidFill>
              </a:rPr>
              <a:t>Economic policy implications:</a:t>
            </a:r>
          </a:p>
          <a:p>
            <a:pPr lvl="1">
              <a:spcBef>
                <a:spcPts val="0"/>
              </a:spcBef>
              <a:spcAft>
                <a:spcPts val="1200"/>
              </a:spcAft>
            </a:pPr>
            <a:r>
              <a:rPr lang="en-US" sz="1600" smtClean="0">
                <a:solidFill>
                  <a:schemeClr val="bg1">
                    <a:lumMod val="85000"/>
                  </a:schemeClr>
                </a:solidFill>
              </a:rPr>
              <a:t>Both overall workers’ beliefs and CEO’s managerial vision as well as their interactions are as important factors as any other trade policies to enhance international trade.</a:t>
            </a:r>
          </a:p>
          <a:p>
            <a:pPr lvl="1">
              <a:spcBef>
                <a:spcPts val="0"/>
              </a:spcBef>
              <a:spcAft>
                <a:spcPts val="1200"/>
              </a:spcAft>
            </a:pPr>
            <a:r>
              <a:rPr lang="en-US" sz="1600" smtClean="0">
                <a:solidFill>
                  <a:schemeClr val="bg1">
                    <a:lumMod val="85000"/>
                  </a:schemeClr>
                </a:solidFill>
              </a:rPr>
              <a:t>Welfare effect analysis for individual workers may require more careful consideration for such interactions.</a:t>
            </a:r>
            <a:endParaRPr lang="en-US" sz="1600" dirty="0" smtClean="0">
              <a:solidFill>
                <a:schemeClr val="bg1">
                  <a:lumMod val="85000"/>
                </a:schemeClr>
              </a:solidFill>
            </a:endParaRPr>
          </a:p>
        </p:txBody>
      </p:sp>
      <p:sp>
        <p:nvSpPr>
          <p:cNvPr id="2" name="Title 1"/>
          <p:cNvSpPr>
            <a:spLocks noGrp="1"/>
          </p:cNvSpPr>
          <p:nvPr>
            <p:ph type="title"/>
          </p:nvPr>
        </p:nvSpPr>
        <p:spPr>
          <a:xfrm>
            <a:off x="0" y="0"/>
            <a:ext cx="9144000" cy="685800"/>
          </a:xfrm>
          <a:solidFill>
            <a:schemeClr val="tx2"/>
          </a:solidFill>
          <a:ln>
            <a:solidFill>
              <a:schemeClr val="tx2"/>
            </a:solidFill>
          </a:ln>
        </p:spPr>
        <p:txBody>
          <a:bodyPr>
            <a:normAutofit/>
          </a:bodyPr>
          <a:lstStyle/>
          <a:p>
            <a:r>
              <a:rPr lang="en-US" sz="2800" dirty="0" smtClean="0">
                <a:solidFill>
                  <a:schemeClr val="bg1"/>
                </a:solidFill>
              </a:rPr>
              <a:t>Concluding Remarks</a:t>
            </a:r>
            <a:endParaRPr lang="en-US" sz="2800" dirty="0">
              <a:solidFill>
                <a:schemeClr val="bg1"/>
              </a:solidFill>
            </a:endParaRPr>
          </a:p>
        </p:txBody>
      </p:sp>
      <p:sp>
        <p:nvSpPr>
          <p:cNvPr id="4" name="Footer Placeholder 3"/>
          <p:cNvSpPr>
            <a:spLocks noGrp="1"/>
          </p:cNvSpPr>
          <p:nvPr>
            <p:ph type="ftr" sz="quarter" idx="11"/>
          </p:nvPr>
        </p:nvSpPr>
        <p:spPr>
          <a:xfrm>
            <a:off x="457200" y="6563689"/>
            <a:ext cx="6858000" cy="294311"/>
          </a:xfrm>
        </p:spPr>
        <p:txBody>
          <a:bodyPr/>
          <a:lstStyle/>
          <a:p>
            <a:r>
              <a:rPr lang="en-US" dirty="0" smtClean="0">
                <a:solidFill>
                  <a:schemeClr val="bg1"/>
                </a:solidFill>
              </a:rPr>
              <a:t>J. Jung (RWTH Aachen and THEMA)                   “Organizational Belief, Managerial Vision, and International Trade”</a:t>
            </a:r>
            <a:endParaRPr lang="en-US" dirty="0" smtClean="0"/>
          </a:p>
        </p:txBody>
      </p:sp>
      <p:sp>
        <p:nvSpPr>
          <p:cNvPr id="5" name="Slide Number Placeholder 4"/>
          <p:cNvSpPr>
            <a:spLocks noGrp="1"/>
          </p:cNvSpPr>
          <p:nvPr>
            <p:ph type="sldNum" sz="quarter" idx="12"/>
          </p:nvPr>
        </p:nvSpPr>
        <p:spPr>
          <a:xfrm>
            <a:off x="6553200" y="6596390"/>
            <a:ext cx="2133600" cy="261610"/>
          </a:xfrm>
        </p:spPr>
        <p:txBody>
          <a:bodyPr/>
          <a:lstStyle/>
          <a:p>
            <a:r>
              <a:rPr lang="en-US" dirty="0" smtClean="0"/>
              <a:t>(</a:t>
            </a:r>
            <a:fld id="{35B70233-CFEB-4F17-AF2C-65A2BF551045}" type="slidenum">
              <a:rPr lang="en-US" smtClean="0"/>
              <a:pPr/>
              <a:t>24</a:t>
            </a:fld>
            <a:r>
              <a:rPr lang="en-US" dirty="0" smtClean="0"/>
              <a:t>/</a:t>
            </a:r>
            <a:r>
              <a:rPr lang="en-US" altLang="ko-KR" dirty="0" smtClean="0"/>
              <a:t>25</a:t>
            </a:r>
            <a:r>
              <a:rPr lang="en-US" dirty="0" smtClean="0"/>
              <a:t>)</a:t>
            </a:r>
            <a:endParaRPr lang="en-US" dirty="0"/>
          </a:p>
        </p:txBody>
      </p:sp>
      <p:sp>
        <p:nvSpPr>
          <p:cNvPr id="8" name="Content Placeholder 2"/>
          <p:cNvSpPr>
            <a:spLocks noGrp="1"/>
          </p:cNvSpPr>
          <p:nvPr>
            <p:ph idx="1"/>
          </p:nvPr>
        </p:nvSpPr>
        <p:spPr>
          <a:xfrm>
            <a:off x="457200" y="990600"/>
            <a:ext cx="8229600" cy="5334000"/>
          </a:xfrm>
        </p:spPr>
        <p:txBody>
          <a:bodyPr>
            <a:normAutofit fontScale="92500" lnSpcReduction="20000"/>
          </a:bodyPr>
          <a:lstStyle/>
          <a:p>
            <a:pPr>
              <a:spcBef>
                <a:spcPts val="0"/>
              </a:spcBef>
              <a:spcAft>
                <a:spcPts val="1200"/>
              </a:spcAft>
            </a:pPr>
            <a:r>
              <a:rPr lang="en-US" sz="2000" dirty="0" smtClean="0"/>
              <a:t>We have developed </a:t>
            </a:r>
            <a:r>
              <a:rPr lang="en-US" altLang="ko-KR" sz="2000" dirty="0"/>
              <a:t>a simple general-equilibrium trade model in which heterogeneous workers make an investment decision in acquiring advanced managerial skills and choose their optimal effort level based on their own individual organizational beliefs and CEO’s managerial vision.</a:t>
            </a:r>
          </a:p>
          <a:p>
            <a:pPr>
              <a:spcBef>
                <a:spcPts val="0"/>
              </a:spcBef>
              <a:spcAft>
                <a:spcPts val="1200"/>
              </a:spcAft>
            </a:pPr>
            <a:r>
              <a:rPr lang="en-US" sz="2000" dirty="0" smtClean="0"/>
              <a:t>By modeling explicitly the optimal effort level decision of individual workers, the model highlighted a new source of productivity effect coming from the interplay between workers’ beliefs and CEO’s managerial vision.</a:t>
            </a:r>
          </a:p>
          <a:p>
            <a:pPr>
              <a:spcBef>
                <a:spcPts val="0"/>
              </a:spcBef>
              <a:spcAft>
                <a:spcPts val="1200"/>
              </a:spcAft>
            </a:pPr>
            <a:r>
              <a:rPr lang="en-US" sz="2000" dirty="0" smtClean="0"/>
              <a:t>Also due to such interplay, it was shown that the income (welfare) effects are not simply monotonic or proportional as in previous models, and may involve some winners and losers within firms.</a:t>
            </a:r>
          </a:p>
          <a:p>
            <a:pPr>
              <a:spcBef>
                <a:spcPts val="0"/>
              </a:spcBef>
              <a:spcAft>
                <a:spcPts val="1200"/>
              </a:spcAft>
            </a:pPr>
            <a:r>
              <a:rPr lang="en-US" sz="2000" dirty="0" smtClean="0"/>
              <a:t>Whether a stronger or weaker CEO’s managerial vision benefits the firm or not depends on its extent relative to within-firm workers’ overall beliefs.</a:t>
            </a:r>
          </a:p>
          <a:p>
            <a:pPr lvl="1">
              <a:spcBef>
                <a:spcPts val="0"/>
              </a:spcBef>
              <a:spcAft>
                <a:spcPts val="1200"/>
              </a:spcAft>
            </a:pPr>
            <a:r>
              <a:rPr lang="en-US" sz="1600" dirty="0" smtClean="0"/>
              <a:t>May partly explain why firms having highly visionary CEO are not necessarily successful in the market.</a:t>
            </a:r>
          </a:p>
          <a:p>
            <a:pPr>
              <a:spcBef>
                <a:spcPts val="0"/>
              </a:spcBef>
              <a:spcAft>
                <a:spcPts val="1200"/>
              </a:spcAft>
            </a:pPr>
            <a:r>
              <a:rPr lang="en-US" sz="2000" dirty="0" smtClean="0"/>
              <a:t>Economic policy implications:</a:t>
            </a:r>
          </a:p>
          <a:p>
            <a:pPr lvl="1">
              <a:spcBef>
                <a:spcPts val="0"/>
              </a:spcBef>
              <a:spcAft>
                <a:spcPts val="1200"/>
              </a:spcAft>
            </a:pPr>
            <a:r>
              <a:rPr lang="en-US" sz="1600" dirty="0" smtClean="0"/>
              <a:t>Both overall workers’ beliefs and CEO’s managerial vision as well as their interactions are as important factors as any other trade policies to enhance international trade.</a:t>
            </a:r>
          </a:p>
          <a:p>
            <a:pPr lvl="1">
              <a:spcBef>
                <a:spcPts val="0"/>
              </a:spcBef>
              <a:spcAft>
                <a:spcPts val="1200"/>
              </a:spcAft>
            </a:pPr>
            <a:r>
              <a:rPr lang="en-US" sz="1600" dirty="0" smtClean="0"/>
              <a:t>Welfare effect analysis for individual workers may require more careful consideration for such interactions.</a:t>
            </a:r>
          </a:p>
        </p:txBody>
      </p:sp>
    </p:spTree>
    <p:custDataLst>
      <p:tags r:id="rId1"/>
    </p:custDataLst>
    <p:extLst>
      <p:ext uri="{BB962C8B-B14F-4D97-AF65-F5344CB8AC3E}">
        <p14:creationId xmlns:p14="http://schemas.microsoft.com/office/powerpoint/2010/main" val="13270625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1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1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fade">
                                      <p:cBhvr>
                                        <p:cTn id="22" dur="100"/>
                                        <p:tgtEl>
                                          <p:spTgt spid="8">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
                                            <p:txEl>
                                              <p:pRg st="4" end="4"/>
                                            </p:txEl>
                                          </p:spTgt>
                                        </p:tgtEl>
                                        <p:attrNameLst>
                                          <p:attrName>style.visibility</p:attrName>
                                        </p:attrNameLst>
                                      </p:cBhvr>
                                      <p:to>
                                        <p:strVal val="visible"/>
                                      </p:to>
                                    </p:set>
                                    <p:animEffect transition="in" filter="fade">
                                      <p:cBhvr>
                                        <p:cTn id="25" dur="100"/>
                                        <p:tgtEl>
                                          <p:spTgt spid="8">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8">
                                            <p:txEl>
                                              <p:pRg st="5" end="5"/>
                                            </p:txEl>
                                          </p:spTgt>
                                        </p:tgtEl>
                                        <p:attrNameLst>
                                          <p:attrName>style.visibility</p:attrName>
                                        </p:attrNameLst>
                                      </p:cBhvr>
                                      <p:to>
                                        <p:strVal val="visible"/>
                                      </p:to>
                                    </p:set>
                                    <p:animEffect transition="in" filter="fade">
                                      <p:cBhvr>
                                        <p:cTn id="30" dur="100"/>
                                        <p:tgtEl>
                                          <p:spTgt spid="8">
                                            <p:txEl>
                                              <p:pRg st="5" end="5"/>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
                                            <p:txEl>
                                              <p:pRg st="6" end="6"/>
                                            </p:txEl>
                                          </p:spTgt>
                                        </p:tgtEl>
                                        <p:attrNameLst>
                                          <p:attrName>style.visibility</p:attrName>
                                        </p:attrNameLst>
                                      </p:cBhvr>
                                      <p:to>
                                        <p:strVal val="visible"/>
                                      </p:to>
                                    </p:set>
                                    <p:animEffect transition="in" filter="fade">
                                      <p:cBhvr>
                                        <p:cTn id="33" dur="100"/>
                                        <p:tgtEl>
                                          <p:spTgt spid="8">
                                            <p:txEl>
                                              <p:pRg st="6" end="6"/>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
                                            <p:txEl>
                                              <p:pRg st="7" end="7"/>
                                            </p:txEl>
                                          </p:spTgt>
                                        </p:tgtEl>
                                        <p:attrNameLst>
                                          <p:attrName>style.visibility</p:attrName>
                                        </p:attrNameLst>
                                      </p:cBhvr>
                                      <p:to>
                                        <p:strVal val="visible"/>
                                      </p:to>
                                    </p:set>
                                    <p:animEffect transition="in" filter="fade">
                                      <p:cBhvr>
                                        <p:cTn id="36" dur="100"/>
                                        <p:tgtEl>
                                          <p:spTgt spid="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a:solidFill>
            <a:schemeClr val="tx2"/>
          </a:solidFill>
          <a:ln>
            <a:solidFill>
              <a:schemeClr val="tx2"/>
            </a:solidFill>
          </a:ln>
        </p:spPr>
        <p:txBody>
          <a:bodyPr>
            <a:normAutofit/>
          </a:bodyPr>
          <a:lstStyle/>
          <a:p>
            <a:endParaRPr lang="en-US" sz="2800" dirty="0">
              <a:solidFill>
                <a:schemeClr val="bg1"/>
              </a:solidFill>
            </a:endParaRPr>
          </a:p>
        </p:txBody>
      </p:sp>
      <p:sp>
        <p:nvSpPr>
          <p:cNvPr id="3" name="Content Placeholder 2"/>
          <p:cNvSpPr>
            <a:spLocks noGrp="1"/>
          </p:cNvSpPr>
          <p:nvPr>
            <p:ph idx="1"/>
          </p:nvPr>
        </p:nvSpPr>
        <p:spPr>
          <a:xfrm>
            <a:off x="457200" y="838200"/>
            <a:ext cx="8229600" cy="5758190"/>
          </a:xfrm>
        </p:spPr>
        <p:txBody>
          <a:bodyPr>
            <a:normAutofit/>
          </a:bodyPr>
          <a:lstStyle/>
          <a:p>
            <a:pPr marL="0" indent="0">
              <a:spcBef>
                <a:spcPts val="0"/>
              </a:spcBef>
              <a:spcAft>
                <a:spcPts val="1200"/>
              </a:spcAft>
              <a:buNone/>
            </a:pPr>
            <a:endParaRPr lang="en-US" sz="1800" dirty="0" smtClean="0"/>
          </a:p>
          <a:p>
            <a:pPr marL="0" indent="0">
              <a:spcBef>
                <a:spcPts val="0"/>
              </a:spcBef>
              <a:spcAft>
                <a:spcPts val="1200"/>
              </a:spcAft>
              <a:buNone/>
            </a:pPr>
            <a:endParaRPr lang="en-US" sz="1800" dirty="0"/>
          </a:p>
          <a:p>
            <a:pPr marL="0" indent="0">
              <a:spcBef>
                <a:spcPts val="0"/>
              </a:spcBef>
              <a:spcAft>
                <a:spcPts val="1200"/>
              </a:spcAft>
              <a:buNone/>
            </a:pPr>
            <a:endParaRPr lang="en-US" sz="1800" dirty="0" smtClean="0"/>
          </a:p>
          <a:p>
            <a:pPr marL="0" indent="0">
              <a:spcBef>
                <a:spcPts val="0"/>
              </a:spcBef>
              <a:spcAft>
                <a:spcPts val="1200"/>
              </a:spcAft>
              <a:buNone/>
            </a:pPr>
            <a:endParaRPr lang="en-US" sz="1800" dirty="0"/>
          </a:p>
          <a:p>
            <a:pPr marL="0" indent="0" algn="ctr">
              <a:spcBef>
                <a:spcPts val="0"/>
              </a:spcBef>
              <a:spcAft>
                <a:spcPts val="1800"/>
              </a:spcAft>
              <a:buNone/>
            </a:pPr>
            <a:r>
              <a:rPr lang="en-US" sz="2400" i="1" dirty="0" smtClean="0">
                <a:solidFill>
                  <a:schemeClr val="tx2"/>
                </a:solidFill>
              </a:rPr>
              <a:t>Thank you for listening.</a:t>
            </a:r>
          </a:p>
          <a:p>
            <a:pPr marL="0" indent="0" algn="ctr">
              <a:spcBef>
                <a:spcPts val="0"/>
              </a:spcBef>
              <a:spcAft>
                <a:spcPts val="1200"/>
              </a:spcAft>
              <a:buNone/>
            </a:pPr>
            <a:r>
              <a:rPr lang="en-US" sz="2400" i="1" dirty="0" smtClean="0">
                <a:solidFill>
                  <a:schemeClr val="tx2"/>
                </a:solidFill>
              </a:rPr>
              <a:t>Any comments welcome !</a:t>
            </a:r>
          </a:p>
        </p:txBody>
      </p:sp>
      <p:sp>
        <p:nvSpPr>
          <p:cNvPr id="4" name="Footer Placeholder 3"/>
          <p:cNvSpPr>
            <a:spLocks noGrp="1"/>
          </p:cNvSpPr>
          <p:nvPr>
            <p:ph type="ftr" sz="quarter" idx="11"/>
          </p:nvPr>
        </p:nvSpPr>
        <p:spPr>
          <a:xfrm>
            <a:off x="457200" y="6563689"/>
            <a:ext cx="6858000" cy="294311"/>
          </a:xfrm>
        </p:spPr>
        <p:txBody>
          <a:bodyPr/>
          <a:lstStyle/>
          <a:p>
            <a:r>
              <a:rPr lang="en-US" dirty="0" smtClean="0">
                <a:solidFill>
                  <a:schemeClr val="bg1"/>
                </a:solidFill>
              </a:rPr>
              <a:t>J. Jung (RWTH Aachen and THEMA)                   “Organizational Belief, Managerial Vision, and International Trade”</a:t>
            </a:r>
            <a:endParaRPr lang="en-US" dirty="0" smtClean="0"/>
          </a:p>
        </p:txBody>
      </p:sp>
      <p:sp>
        <p:nvSpPr>
          <p:cNvPr id="5" name="Slide Number Placeholder 4"/>
          <p:cNvSpPr>
            <a:spLocks noGrp="1"/>
          </p:cNvSpPr>
          <p:nvPr>
            <p:ph type="sldNum" sz="quarter" idx="12"/>
          </p:nvPr>
        </p:nvSpPr>
        <p:spPr>
          <a:xfrm>
            <a:off x="6553200" y="6596390"/>
            <a:ext cx="2133600" cy="261610"/>
          </a:xfrm>
        </p:spPr>
        <p:txBody>
          <a:bodyPr/>
          <a:lstStyle/>
          <a:p>
            <a:r>
              <a:rPr lang="en-US" dirty="0" smtClean="0"/>
              <a:t>(</a:t>
            </a:r>
            <a:fld id="{35B70233-CFEB-4F17-AF2C-65A2BF551045}" type="slidenum">
              <a:rPr lang="en-US" smtClean="0"/>
              <a:pPr/>
              <a:t>25</a:t>
            </a:fld>
            <a:r>
              <a:rPr lang="en-US" dirty="0" smtClean="0"/>
              <a:t>/</a:t>
            </a:r>
            <a:r>
              <a:rPr lang="en-US" altLang="ko-KR" dirty="0" smtClean="0"/>
              <a:t>25</a:t>
            </a:r>
            <a:r>
              <a:rPr lang="en-US" dirty="0" smtClean="0"/>
              <a:t>)</a:t>
            </a:r>
            <a:endParaRPr lang="en-US" dirty="0"/>
          </a:p>
        </p:txBody>
      </p:sp>
    </p:spTree>
    <p:extLst>
      <p:ext uri="{BB962C8B-B14F-4D97-AF65-F5344CB8AC3E}">
        <p14:creationId xmlns:p14="http://schemas.microsoft.com/office/powerpoint/2010/main" val="30061702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
                                        <p:tgtEl>
                                          <p:spTgt spid="3">
                                            <p:txEl>
                                              <p:pRg st="4" end="4"/>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5" end="5"/>
                                            </p:txEl>
                                          </p:spTgt>
                                        </p:tgtEl>
                                        <p:attrNameLst>
                                          <p:attrName>style.visibility</p:attrName>
                                        </p:attrNameLst>
                                      </p:cBhvr>
                                      <p:to>
                                        <p:strVal val="visible"/>
                                      </p:to>
                                    </p:set>
                                    <p:animEffect transition="in" filter="fade">
                                      <p:cBhvr>
                                        <p:cTn id="10" dur="1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457200" y="990600"/>
            <a:ext cx="8229600" cy="533400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0"/>
              </a:spcBef>
              <a:spcAft>
                <a:spcPts val="1200"/>
              </a:spcAft>
            </a:pPr>
            <a:r>
              <a:rPr lang="en-US" altLang="ko-KR" sz="2000" dirty="0" smtClean="0">
                <a:solidFill>
                  <a:schemeClr val="bg1">
                    <a:lumMod val="85000"/>
                  </a:schemeClr>
                </a:solidFill>
              </a:rPr>
              <a:t>Make a first attempt in the literature (at my best knowledge) to bridge the gap.</a:t>
            </a:r>
          </a:p>
          <a:p>
            <a:pPr>
              <a:spcBef>
                <a:spcPts val="0"/>
              </a:spcBef>
              <a:spcAft>
                <a:spcPts val="1200"/>
              </a:spcAft>
            </a:pPr>
            <a:r>
              <a:rPr lang="en-US" altLang="ko-KR" sz="2000" dirty="0" smtClean="0">
                <a:solidFill>
                  <a:schemeClr val="bg1">
                    <a:lumMod val="85000"/>
                  </a:schemeClr>
                </a:solidFill>
              </a:rPr>
              <a:t>Develop a simple general-equilibrium trade model in which heterogeneous workers make an investment decision in acquiring advanced managerial skills and choose their optimal effort level based on their own individual organizational beliefs and CEO’s managerial vision.</a:t>
            </a:r>
          </a:p>
          <a:p>
            <a:pPr>
              <a:spcBef>
                <a:spcPts val="0"/>
              </a:spcBef>
              <a:spcAft>
                <a:spcPts val="1200"/>
              </a:spcAft>
            </a:pPr>
            <a:r>
              <a:rPr lang="en-US" altLang="ko-KR" sz="2000" dirty="0" smtClean="0">
                <a:solidFill>
                  <a:schemeClr val="bg1">
                    <a:lumMod val="85000"/>
                  </a:schemeClr>
                </a:solidFill>
              </a:rPr>
              <a:t>Analyze, among others, how trade liberalization and changes in CEO’s managerial vision in domestic or exporting firms affect within-firm individual workers’ investment decision to be a manager, as well as managerial workers’ individual optimal effort level decision.</a:t>
            </a:r>
          </a:p>
          <a:p>
            <a:pPr>
              <a:spcBef>
                <a:spcPts val="0"/>
              </a:spcBef>
              <a:spcAft>
                <a:spcPts val="1200"/>
              </a:spcAft>
            </a:pPr>
            <a:r>
              <a:rPr lang="en-US" altLang="ko-KR" sz="2000" dirty="0" smtClean="0">
                <a:solidFill>
                  <a:schemeClr val="bg1">
                    <a:lumMod val="85000"/>
                  </a:schemeClr>
                </a:solidFill>
              </a:rPr>
              <a:t>Highlight the effects on the firm productivities and income inequalities due to the interaction between workers’ beliefs and CEO’s managerial vision.</a:t>
            </a:r>
          </a:p>
          <a:p>
            <a:pPr lvl="1">
              <a:spcBef>
                <a:spcPts val="0"/>
              </a:spcBef>
              <a:spcAft>
                <a:spcPts val="1200"/>
              </a:spcAft>
            </a:pPr>
            <a:r>
              <a:rPr lang="en-US" altLang="ko-KR" sz="1600" dirty="0" smtClean="0">
                <a:solidFill>
                  <a:schemeClr val="bg1">
                    <a:lumMod val="85000"/>
                  </a:schemeClr>
                </a:solidFill>
              </a:rPr>
              <a:t>Non-monotonic income (welfare) changes.</a:t>
            </a:r>
          </a:p>
          <a:p>
            <a:pPr lvl="1">
              <a:spcBef>
                <a:spcPts val="0"/>
              </a:spcBef>
              <a:spcAft>
                <a:spcPts val="1200"/>
              </a:spcAft>
            </a:pPr>
            <a:r>
              <a:rPr lang="en-US" altLang="ko-KR" sz="1600" dirty="0" smtClean="0">
                <a:solidFill>
                  <a:schemeClr val="bg1">
                    <a:lumMod val="85000"/>
                  </a:schemeClr>
                </a:solidFill>
              </a:rPr>
              <a:t>Whether a stronger (or weaker) CEO’s managerial vision benefits the firm or not depends on its extent relative to within-firm workers’ overall beliefs, and may involve some winners and losers even within the same firm.</a:t>
            </a:r>
          </a:p>
        </p:txBody>
      </p:sp>
      <p:sp>
        <p:nvSpPr>
          <p:cNvPr id="2" name="Title 1"/>
          <p:cNvSpPr>
            <a:spLocks noGrp="1"/>
          </p:cNvSpPr>
          <p:nvPr>
            <p:ph type="title"/>
          </p:nvPr>
        </p:nvSpPr>
        <p:spPr>
          <a:xfrm>
            <a:off x="0" y="0"/>
            <a:ext cx="9144000" cy="685800"/>
          </a:xfrm>
          <a:solidFill>
            <a:schemeClr val="tx2"/>
          </a:solidFill>
          <a:ln>
            <a:solidFill>
              <a:schemeClr val="tx2"/>
            </a:solidFill>
          </a:ln>
        </p:spPr>
        <p:txBody>
          <a:bodyPr>
            <a:normAutofit/>
          </a:bodyPr>
          <a:lstStyle/>
          <a:p>
            <a:r>
              <a:rPr lang="en-US" sz="2800" dirty="0" smtClean="0">
                <a:solidFill>
                  <a:schemeClr val="bg1"/>
                </a:solidFill>
              </a:rPr>
              <a:t>This Paper</a:t>
            </a:r>
            <a:endParaRPr lang="en-US" sz="2800" dirty="0">
              <a:solidFill>
                <a:schemeClr val="bg1"/>
              </a:solidFill>
            </a:endParaRPr>
          </a:p>
        </p:txBody>
      </p:sp>
      <p:sp>
        <p:nvSpPr>
          <p:cNvPr id="4" name="Footer Placeholder 3"/>
          <p:cNvSpPr>
            <a:spLocks noGrp="1"/>
          </p:cNvSpPr>
          <p:nvPr>
            <p:ph type="ftr" sz="quarter" idx="11"/>
          </p:nvPr>
        </p:nvSpPr>
        <p:spPr>
          <a:xfrm>
            <a:off x="457200" y="6563689"/>
            <a:ext cx="6858000" cy="294311"/>
          </a:xfrm>
        </p:spPr>
        <p:txBody>
          <a:bodyPr/>
          <a:lstStyle/>
          <a:p>
            <a:r>
              <a:rPr lang="en-US" dirty="0" smtClean="0">
                <a:solidFill>
                  <a:schemeClr val="bg1"/>
                </a:solidFill>
              </a:rPr>
              <a:t>J. Jung (RWTH Aachen and THEMA)                   “Organizational Belief, Managerial Vision, and International Trade”</a:t>
            </a:r>
            <a:endParaRPr lang="en-US" dirty="0" smtClean="0"/>
          </a:p>
        </p:txBody>
      </p:sp>
      <p:sp>
        <p:nvSpPr>
          <p:cNvPr id="5" name="Slide Number Placeholder 4"/>
          <p:cNvSpPr>
            <a:spLocks noGrp="1"/>
          </p:cNvSpPr>
          <p:nvPr>
            <p:ph type="sldNum" sz="quarter" idx="12"/>
          </p:nvPr>
        </p:nvSpPr>
        <p:spPr>
          <a:xfrm>
            <a:off x="6553200" y="6596390"/>
            <a:ext cx="2133600" cy="261610"/>
          </a:xfrm>
        </p:spPr>
        <p:txBody>
          <a:bodyPr/>
          <a:lstStyle/>
          <a:p>
            <a:r>
              <a:rPr lang="en-US" dirty="0" smtClean="0"/>
              <a:t>(</a:t>
            </a:r>
            <a:fld id="{35B70233-CFEB-4F17-AF2C-65A2BF551045}" type="slidenum">
              <a:rPr lang="en-US" smtClean="0"/>
              <a:pPr/>
              <a:t>3</a:t>
            </a:fld>
            <a:r>
              <a:rPr lang="en-US" dirty="0" smtClean="0"/>
              <a:t>/</a:t>
            </a:r>
            <a:r>
              <a:rPr lang="en-US" altLang="ko-KR" dirty="0" smtClean="0"/>
              <a:t>25</a:t>
            </a:r>
            <a:r>
              <a:rPr lang="en-US" dirty="0" smtClean="0"/>
              <a:t>)</a:t>
            </a:r>
            <a:endParaRPr lang="en-US" dirty="0"/>
          </a:p>
        </p:txBody>
      </p:sp>
      <p:sp>
        <p:nvSpPr>
          <p:cNvPr id="8" name="Content Placeholder 2"/>
          <p:cNvSpPr>
            <a:spLocks noGrp="1"/>
          </p:cNvSpPr>
          <p:nvPr>
            <p:ph idx="1"/>
          </p:nvPr>
        </p:nvSpPr>
        <p:spPr>
          <a:xfrm>
            <a:off x="457200" y="990600"/>
            <a:ext cx="8229600" cy="5334000"/>
          </a:xfrm>
        </p:spPr>
        <p:txBody>
          <a:bodyPr>
            <a:normAutofit lnSpcReduction="10000"/>
          </a:bodyPr>
          <a:lstStyle/>
          <a:p>
            <a:pPr>
              <a:spcBef>
                <a:spcPts val="0"/>
              </a:spcBef>
              <a:spcAft>
                <a:spcPts val="1200"/>
              </a:spcAft>
            </a:pPr>
            <a:r>
              <a:rPr lang="en-US" altLang="ko-KR" sz="2000" dirty="0" smtClean="0"/>
              <a:t>Make</a:t>
            </a:r>
            <a:r>
              <a:rPr lang="en-US" altLang="ko-KR" sz="2000" dirty="0"/>
              <a:t> </a:t>
            </a:r>
            <a:r>
              <a:rPr lang="en-US" altLang="ko-KR" sz="2000" dirty="0" smtClean="0"/>
              <a:t>a first attempt in the literature (at my best knowledge) to bridge the gap.</a:t>
            </a:r>
          </a:p>
          <a:p>
            <a:pPr>
              <a:spcBef>
                <a:spcPts val="0"/>
              </a:spcBef>
              <a:spcAft>
                <a:spcPts val="1200"/>
              </a:spcAft>
            </a:pPr>
            <a:r>
              <a:rPr lang="en-US" altLang="ko-KR" sz="2000" dirty="0" smtClean="0"/>
              <a:t>Develop a simple general-equilibrium trade model in which heterogeneous workers make an investment decision in acquiring advanced managerial skills and choose their optimal effort level based on their own individual organizational beliefs and CEO’s managerial vision.</a:t>
            </a:r>
          </a:p>
          <a:p>
            <a:pPr>
              <a:spcBef>
                <a:spcPts val="0"/>
              </a:spcBef>
              <a:spcAft>
                <a:spcPts val="1200"/>
              </a:spcAft>
            </a:pPr>
            <a:r>
              <a:rPr lang="en-US" altLang="ko-KR" sz="2000" dirty="0" smtClean="0"/>
              <a:t>Analyze, among others, how trade liberalization and changes in CEO’s managerial vision in domestic or exporting firms affect within-firm individual workers’ investment decision to be a manager, as well as managerial workers’ individual optimal effort level decision.</a:t>
            </a:r>
          </a:p>
          <a:p>
            <a:pPr>
              <a:spcBef>
                <a:spcPts val="0"/>
              </a:spcBef>
              <a:spcAft>
                <a:spcPts val="1200"/>
              </a:spcAft>
            </a:pPr>
            <a:r>
              <a:rPr lang="en-US" altLang="ko-KR" sz="2000" dirty="0" smtClean="0"/>
              <a:t>Highlight the effects on the firm productivities and income inequalities due to the interaction between workers’ beliefs and CEO’s managerial vision.</a:t>
            </a:r>
          </a:p>
          <a:p>
            <a:pPr lvl="1">
              <a:spcBef>
                <a:spcPts val="0"/>
              </a:spcBef>
              <a:spcAft>
                <a:spcPts val="1200"/>
              </a:spcAft>
            </a:pPr>
            <a:r>
              <a:rPr lang="en-US" altLang="ko-KR" sz="1600" dirty="0" smtClean="0"/>
              <a:t>Non-monotonic income (welfare) changes.</a:t>
            </a:r>
          </a:p>
          <a:p>
            <a:pPr lvl="1">
              <a:spcBef>
                <a:spcPts val="0"/>
              </a:spcBef>
              <a:spcAft>
                <a:spcPts val="1200"/>
              </a:spcAft>
            </a:pPr>
            <a:r>
              <a:rPr lang="en-US" altLang="ko-KR" sz="1600" dirty="0" smtClean="0"/>
              <a:t>Whether a stronger (or weaker) CEO’s managerial vision benefits the firm or not depends on its extent relative to within-firm workers’ overall beliefs, and may involve some winners and losers even within the same firm.</a:t>
            </a:r>
          </a:p>
        </p:txBody>
      </p:sp>
    </p:spTree>
    <p:custDataLst>
      <p:tags r:id="rId1"/>
    </p:custDataLst>
    <p:extLst>
      <p:ext uri="{BB962C8B-B14F-4D97-AF65-F5344CB8AC3E}">
        <p14:creationId xmlns:p14="http://schemas.microsoft.com/office/powerpoint/2010/main" val="6502740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1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1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fade">
                                      <p:cBhvr>
                                        <p:cTn id="22" dur="100"/>
                                        <p:tgtEl>
                                          <p:spTgt spid="8">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
                                            <p:txEl>
                                              <p:pRg st="4" end="4"/>
                                            </p:txEl>
                                          </p:spTgt>
                                        </p:tgtEl>
                                        <p:attrNameLst>
                                          <p:attrName>style.visibility</p:attrName>
                                        </p:attrNameLst>
                                      </p:cBhvr>
                                      <p:to>
                                        <p:strVal val="visible"/>
                                      </p:to>
                                    </p:set>
                                    <p:animEffect transition="in" filter="fade">
                                      <p:cBhvr>
                                        <p:cTn id="25" dur="100"/>
                                        <p:tgtEl>
                                          <p:spTgt spid="8">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
                                            <p:txEl>
                                              <p:pRg st="5" end="5"/>
                                            </p:txEl>
                                          </p:spTgt>
                                        </p:tgtEl>
                                        <p:attrNameLst>
                                          <p:attrName>style.visibility</p:attrName>
                                        </p:attrNameLst>
                                      </p:cBhvr>
                                      <p:to>
                                        <p:strVal val="visible"/>
                                      </p:to>
                                    </p:set>
                                    <p:animEffect transition="in" filter="fade">
                                      <p:cBhvr>
                                        <p:cTn id="28" dur="1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a:solidFill>
            <a:schemeClr val="tx2"/>
          </a:solidFill>
          <a:ln>
            <a:solidFill>
              <a:schemeClr val="tx2"/>
            </a:solidFill>
          </a:ln>
        </p:spPr>
        <p:txBody>
          <a:bodyPr>
            <a:normAutofit/>
          </a:bodyPr>
          <a:lstStyle/>
          <a:p>
            <a:r>
              <a:rPr lang="en-US" sz="2800" dirty="0" smtClean="0">
                <a:solidFill>
                  <a:schemeClr val="bg1"/>
                </a:solidFill>
              </a:rPr>
              <a:t>Basic Setup</a:t>
            </a:r>
            <a:endParaRPr lang="en-US" sz="2800" dirty="0">
              <a:solidFill>
                <a:schemeClr val="bg1"/>
              </a:solidFill>
            </a:endParaRPr>
          </a:p>
        </p:txBody>
      </p:sp>
      <p:sp>
        <p:nvSpPr>
          <p:cNvPr id="5" name="Footer Placeholder 4"/>
          <p:cNvSpPr>
            <a:spLocks noGrp="1"/>
          </p:cNvSpPr>
          <p:nvPr>
            <p:ph type="ftr" sz="quarter" idx="11"/>
          </p:nvPr>
        </p:nvSpPr>
        <p:spPr>
          <a:xfrm>
            <a:off x="457200" y="6563689"/>
            <a:ext cx="6858000" cy="294311"/>
          </a:xfrm>
        </p:spPr>
        <p:txBody>
          <a:bodyPr/>
          <a:lstStyle/>
          <a:p>
            <a:r>
              <a:rPr lang="en-US" dirty="0" smtClean="0">
                <a:solidFill>
                  <a:schemeClr val="bg1"/>
                </a:solidFill>
              </a:rPr>
              <a:t>J. Jung (RWTH Aachen and THEMA)                   “Organizational Belief, Managerial Vision, and International Trade”</a:t>
            </a:r>
            <a:endParaRPr lang="en-US" dirty="0" smtClean="0"/>
          </a:p>
        </p:txBody>
      </p:sp>
      <p:sp>
        <p:nvSpPr>
          <p:cNvPr id="8" name="Slide Number Placeholder 7"/>
          <p:cNvSpPr>
            <a:spLocks noGrp="1"/>
          </p:cNvSpPr>
          <p:nvPr>
            <p:ph type="sldNum" sz="quarter" idx="12"/>
          </p:nvPr>
        </p:nvSpPr>
        <p:spPr>
          <a:xfrm>
            <a:off x="6553200" y="6596390"/>
            <a:ext cx="2133600" cy="261610"/>
          </a:xfrm>
        </p:spPr>
        <p:txBody>
          <a:bodyPr/>
          <a:lstStyle/>
          <a:p>
            <a:r>
              <a:rPr lang="en-US" dirty="0" smtClean="0"/>
              <a:t>(</a:t>
            </a:r>
            <a:fld id="{35B70233-CFEB-4F17-AF2C-65A2BF551045}" type="slidenum">
              <a:rPr lang="en-US" smtClean="0"/>
              <a:pPr/>
              <a:t>4</a:t>
            </a:fld>
            <a:r>
              <a:rPr lang="en-US" dirty="0" smtClean="0"/>
              <a:t>/</a:t>
            </a:r>
            <a:r>
              <a:rPr lang="en-US" altLang="ko-KR" dirty="0" smtClean="0"/>
              <a:t>25</a:t>
            </a:r>
            <a:r>
              <a:rPr lang="en-US" dirty="0" smtClean="0"/>
              <a:t>)</a:t>
            </a:r>
            <a:endParaRPr lang="en-US" dirty="0"/>
          </a:p>
        </p:txBody>
      </p:sp>
      <p:sp>
        <p:nvSpPr>
          <p:cNvPr id="23" name="Content Placeholder 2"/>
          <p:cNvSpPr>
            <a:spLocks noGrp="1"/>
          </p:cNvSpPr>
          <p:nvPr>
            <p:ph idx="1"/>
          </p:nvPr>
        </p:nvSpPr>
        <p:spPr>
          <a:xfrm>
            <a:off x="457200" y="990600"/>
            <a:ext cx="8229600" cy="5334000"/>
          </a:xfrm>
        </p:spPr>
        <p:txBody>
          <a:bodyPr>
            <a:normAutofit/>
          </a:bodyPr>
          <a:lstStyle/>
          <a:p>
            <a:pPr>
              <a:spcBef>
                <a:spcPts val="0"/>
              </a:spcBef>
              <a:spcAft>
                <a:spcPts val="1200"/>
              </a:spcAft>
            </a:pPr>
            <a:r>
              <a:rPr lang="en-US" altLang="ko-KR" sz="2000" dirty="0" smtClean="0"/>
              <a:t>Two symmetric countries</a:t>
            </a:r>
          </a:p>
          <a:p>
            <a:pPr>
              <a:spcBef>
                <a:spcPts val="0"/>
              </a:spcBef>
              <a:spcAft>
                <a:spcPts val="1200"/>
              </a:spcAft>
            </a:pPr>
            <a:r>
              <a:rPr lang="en-US" altLang="ko-KR" sz="2000" dirty="0" smtClean="0"/>
              <a:t>Continuum of firms producing differentiated varieties combining two inputs:  </a:t>
            </a:r>
            <a:r>
              <a:rPr lang="en-US" altLang="ko-KR" sz="2000" i="1" dirty="0" smtClean="0"/>
              <a:t>α</a:t>
            </a:r>
            <a:r>
              <a:rPr lang="en-US" altLang="ko-KR" sz="2000" i="1" baseline="-25000" dirty="0" smtClean="0"/>
              <a:t>R  </a:t>
            </a:r>
            <a:r>
              <a:rPr lang="en-US" altLang="ko-KR" sz="2000" dirty="0" smtClean="0"/>
              <a:t>units of raw (production) inputs </a:t>
            </a:r>
            <a:r>
              <a:rPr lang="en-US" altLang="ko-KR" sz="2000" i="1" dirty="0" smtClean="0"/>
              <a:t>R</a:t>
            </a:r>
            <a:r>
              <a:rPr lang="en-US" altLang="ko-KR" sz="2000" dirty="0" smtClean="0"/>
              <a:t> and  </a:t>
            </a:r>
            <a:r>
              <a:rPr lang="en-US" altLang="ko-KR" sz="2000" i="1" dirty="0" smtClean="0"/>
              <a:t>α</a:t>
            </a:r>
            <a:r>
              <a:rPr lang="en-US" altLang="ko-KR" sz="2000" i="1" baseline="-25000" dirty="0" smtClean="0"/>
              <a:t>M  </a:t>
            </a:r>
            <a:r>
              <a:rPr lang="en-US" altLang="ko-KR" sz="2000" dirty="0" smtClean="0"/>
              <a:t>units of managerial i</a:t>
            </a:r>
            <a:r>
              <a:rPr lang="en-US" altLang="ko-KR" sz="2000" dirty="0"/>
              <a:t>n</a:t>
            </a:r>
            <a:r>
              <a:rPr lang="en-US" altLang="ko-KR" sz="2000" dirty="0" smtClean="0"/>
              <a:t>puts </a:t>
            </a:r>
            <a:r>
              <a:rPr lang="en-US" altLang="ko-KR" sz="2000" i="1" dirty="0" smtClean="0"/>
              <a:t>M</a:t>
            </a:r>
            <a:r>
              <a:rPr lang="en-US" altLang="ko-KR" sz="2000" dirty="0" smtClean="0"/>
              <a:t>.</a:t>
            </a:r>
          </a:p>
          <a:p>
            <a:pPr>
              <a:spcBef>
                <a:spcPts val="0"/>
              </a:spcBef>
              <a:spcAft>
                <a:spcPts val="1200"/>
              </a:spcAft>
            </a:pPr>
            <a:endParaRPr lang="en-US" altLang="ko-KR" sz="2000" baseline="-25000" dirty="0"/>
          </a:p>
          <a:p>
            <a:pPr marL="0" indent="0">
              <a:spcBef>
                <a:spcPts val="0"/>
              </a:spcBef>
              <a:spcAft>
                <a:spcPts val="1200"/>
              </a:spcAft>
              <a:buNone/>
            </a:pPr>
            <a:endParaRPr lang="en-US" altLang="ko-KR" sz="2000" baseline="-25000" dirty="0"/>
          </a:p>
          <a:p>
            <a:pPr>
              <a:spcBef>
                <a:spcPts val="0"/>
              </a:spcBef>
              <a:spcAft>
                <a:spcPts val="1200"/>
              </a:spcAft>
            </a:pPr>
            <a:r>
              <a:rPr lang="en-US" altLang="ko-KR" sz="2000" dirty="0" smtClean="0"/>
              <a:t>Two types of firms (domestic vs. exporting) from two types of CEO’s managerial vision  </a:t>
            </a:r>
            <a:r>
              <a:rPr lang="en-US" altLang="ko-KR" sz="2000" i="1" dirty="0" smtClean="0"/>
              <a:t>v</a:t>
            </a:r>
            <a:r>
              <a:rPr lang="en-US" altLang="ko-KR" sz="2000" i="1" baseline="-25000" dirty="0" smtClean="0"/>
              <a:t>s </a:t>
            </a:r>
            <a:r>
              <a:rPr lang="en-US" altLang="ko-KR" sz="2000" i="1" dirty="0" smtClean="0"/>
              <a:t>, s∈{D,E}</a:t>
            </a:r>
            <a:endParaRPr lang="en-US" altLang="ko-KR" sz="2000" i="1" baseline="-25000" dirty="0" smtClean="0"/>
          </a:p>
          <a:p>
            <a:pPr lvl="1">
              <a:spcBef>
                <a:spcPts val="0"/>
              </a:spcBef>
              <a:spcAft>
                <a:spcPts val="1200"/>
              </a:spcAft>
            </a:pPr>
            <a:r>
              <a:rPr lang="en-US" altLang="ko-KR" sz="1600" dirty="0" smtClean="0"/>
              <a:t>A CEO with  </a:t>
            </a:r>
            <a:r>
              <a:rPr lang="en-US" altLang="ko-KR" sz="1600" i="1" dirty="0" smtClean="0"/>
              <a:t>v=v</a:t>
            </a:r>
            <a:r>
              <a:rPr lang="en-US" altLang="ko-KR" sz="1600" i="1" baseline="-25000" dirty="0" smtClean="0"/>
              <a:t>D</a:t>
            </a:r>
            <a:r>
              <a:rPr lang="en-US" altLang="ko-KR" sz="1600" dirty="0"/>
              <a:t> </a:t>
            </a:r>
            <a:r>
              <a:rPr lang="en-US" altLang="ko-KR" sz="1600" dirty="0" smtClean="0"/>
              <a:t> has a strong belief to pursue localization (domestic) strategy </a:t>
            </a:r>
            <a:r>
              <a:rPr lang="en-US" altLang="ko-KR" sz="1600" i="1" dirty="0" smtClean="0"/>
              <a:t>D</a:t>
            </a:r>
            <a:r>
              <a:rPr lang="en-US" altLang="ko-KR" sz="1600" dirty="0" smtClean="0"/>
              <a:t>, while a CEO with  </a:t>
            </a:r>
            <a:r>
              <a:rPr lang="en-US" altLang="ko-KR" sz="1600" i="1" dirty="0"/>
              <a:t>v=</a:t>
            </a:r>
            <a:r>
              <a:rPr lang="en-US" altLang="ko-KR" sz="1600" i="1" dirty="0" smtClean="0"/>
              <a:t>v</a:t>
            </a:r>
            <a:r>
              <a:rPr lang="en-US" altLang="ko-KR" sz="1600" i="1" baseline="-25000" dirty="0" smtClean="0"/>
              <a:t>E</a:t>
            </a:r>
            <a:r>
              <a:rPr lang="en-US" altLang="ko-KR" sz="1600" dirty="0" smtClean="0"/>
              <a:t>  has a strong belief to pursue internationalization (exporting) strategy.</a:t>
            </a:r>
          </a:p>
          <a:p>
            <a:pPr>
              <a:spcBef>
                <a:spcPts val="0"/>
              </a:spcBef>
              <a:spcAft>
                <a:spcPts val="1200"/>
              </a:spcAft>
            </a:pPr>
            <a:r>
              <a:rPr lang="en-US" altLang="ko-KR" sz="2000" dirty="0" smtClean="0"/>
              <a:t>Monopolistic competition with strategy-specific fixed costs:  </a:t>
            </a:r>
            <a:r>
              <a:rPr lang="en-US" altLang="ko-KR" sz="2000" i="1" dirty="0" smtClean="0"/>
              <a:t>f</a:t>
            </a:r>
            <a:r>
              <a:rPr lang="en-US" altLang="ko-KR" sz="2000" i="1" baseline="-25000" dirty="0" smtClean="0"/>
              <a:t>D</a:t>
            </a:r>
            <a:r>
              <a:rPr lang="en-US" altLang="ko-KR" sz="2000" i="1" dirty="0"/>
              <a:t> </a:t>
            </a:r>
            <a:r>
              <a:rPr lang="en-US" altLang="ko-KR" sz="2000" i="1" dirty="0" smtClean="0"/>
              <a:t>&lt; f</a:t>
            </a:r>
            <a:r>
              <a:rPr lang="en-US" altLang="ko-KR" sz="2000" i="1" baseline="-25000" dirty="0" smtClean="0"/>
              <a:t>E </a:t>
            </a:r>
            <a:r>
              <a:rPr lang="en-US" altLang="ko-KR" sz="2000" dirty="0" smtClean="0"/>
              <a:t>.</a:t>
            </a:r>
          </a:p>
          <a:p>
            <a:pPr>
              <a:spcBef>
                <a:spcPts val="0"/>
              </a:spcBef>
              <a:spcAft>
                <a:spcPts val="1200"/>
              </a:spcAft>
            </a:pPr>
            <a:r>
              <a:rPr lang="en-US" altLang="ko-KR" sz="2000" dirty="0" smtClean="0"/>
              <a:t>Iceberg trade costs </a:t>
            </a:r>
            <a:r>
              <a:rPr lang="en-US" altLang="ko-KR" sz="2000" i="1" dirty="0" smtClean="0"/>
              <a:t>τ&gt;1 </a:t>
            </a:r>
            <a:r>
              <a:rPr lang="en-US" altLang="ko-KR" sz="2000" dirty="0" smtClean="0"/>
              <a:t>per unit of exports.</a:t>
            </a:r>
          </a:p>
        </p:txBody>
      </p:sp>
      <p:pic>
        <p:nvPicPr>
          <p:cNvPr id="3" name="Picture 2" descr="Screen Shot 2015-07-28 at 18.24.2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 y="2465070"/>
            <a:ext cx="2297430" cy="582930"/>
          </a:xfrm>
          <a:prstGeom prst="rect">
            <a:avLst/>
          </a:prstGeom>
        </p:spPr>
      </p:pic>
    </p:spTree>
    <p:custDataLst>
      <p:tags r:id="rId1"/>
    </p:custDataLst>
    <p:extLst>
      <p:ext uri="{BB962C8B-B14F-4D97-AF65-F5344CB8AC3E}">
        <p14:creationId xmlns:p14="http://schemas.microsoft.com/office/powerpoint/2010/main" val="2081675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animEffect transition="in" filter="fade">
                                      <p:cBhvr>
                                        <p:cTn id="7" dur="100"/>
                                        <p:tgtEl>
                                          <p:spTgt spid="2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xEl>
                                              <p:pRg st="1" end="1"/>
                                            </p:txEl>
                                          </p:spTgt>
                                        </p:tgtEl>
                                        <p:attrNameLst>
                                          <p:attrName>style.visibility</p:attrName>
                                        </p:attrNameLst>
                                      </p:cBhvr>
                                      <p:to>
                                        <p:strVal val="visible"/>
                                      </p:to>
                                    </p:set>
                                    <p:animEffect transition="in" filter="fade">
                                      <p:cBhvr>
                                        <p:cTn id="10" dur="100"/>
                                        <p:tgtEl>
                                          <p:spTgt spid="2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3">
                                            <p:txEl>
                                              <p:pRg st="4" end="4"/>
                                            </p:txEl>
                                          </p:spTgt>
                                        </p:tgtEl>
                                        <p:attrNameLst>
                                          <p:attrName>style.visibility</p:attrName>
                                        </p:attrNameLst>
                                      </p:cBhvr>
                                      <p:to>
                                        <p:strVal val="visible"/>
                                      </p:to>
                                    </p:set>
                                    <p:animEffect transition="in" filter="fade">
                                      <p:cBhvr>
                                        <p:cTn id="16" dur="100"/>
                                        <p:tgtEl>
                                          <p:spTgt spid="23">
                                            <p:txEl>
                                              <p:pRg st="4" end="4"/>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xEl>
                                              <p:pRg st="5" end="5"/>
                                            </p:txEl>
                                          </p:spTgt>
                                        </p:tgtEl>
                                        <p:attrNameLst>
                                          <p:attrName>style.visibility</p:attrName>
                                        </p:attrNameLst>
                                      </p:cBhvr>
                                      <p:to>
                                        <p:strVal val="visible"/>
                                      </p:to>
                                    </p:set>
                                    <p:animEffect transition="in" filter="fade">
                                      <p:cBhvr>
                                        <p:cTn id="19" dur="100"/>
                                        <p:tgtEl>
                                          <p:spTgt spid="23">
                                            <p:txEl>
                                              <p:pRg st="5" end="5"/>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3">
                                            <p:txEl>
                                              <p:pRg st="6" end="6"/>
                                            </p:txEl>
                                          </p:spTgt>
                                        </p:tgtEl>
                                        <p:attrNameLst>
                                          <p:attrName>style.visibility</p:attrName>
                                        </p:attrNameLst>
                                      </p:cBhvr>
                                      <p:to>
                                        <p:strVal val="visible"/>
                                      </p:to>
                                    </p:set>
                                    <p:animEffect transition="in" filter="fade">
                                      <p:cBhvr>
                                        <p:cTn id="22" dur="100"/>
                                        <p:tgtEl>
                                          <p:spTgt spid="23">
                                            <p:txEl>
                                              <p:pRg st="6" end="6"/>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3">
                                            <p:txEl>
                                              <p:pRg st="7" end="7"/>
                                            </p:txEl>
                                          </p:spTgt>
                                        </p:tgtEl>
                                        <p:attrNameLst>
                                          <p:attrName>style.visibility</p:attrName>
                                        </p:attrNameLst>
                                      </p:cBhvr>
                                      <p:to>
                                        <p:strVal val="visible"/>
                                      </p:to>
                                    </p:set>
                                    <p:animEffect transition="in" filter="fade">
                                      <p:cBhvr>
                                        <p:cTn id="25" dur="100"/>
                                        <p:tgtEl>
                                          <p:spTgt spid="2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a:solidFill>
            <a:schemeClr val="tx2"/>
          </a:solidFill>
          <a:ln>
            <a:solidFill>
              <a:schemeClr val="tx2"/>
            </a:solidFill>
          </a:ln>
        </p:spPr>
        <p:txBody>
          <a:bodyPr>
            <a:normAutofit/>
          </a:bodyPr>
          <a:lstStyle/>
          <a:p>
            <a:r>
              <a:rPr lang="en-US" sz="2800" dirty="0" smtClean="0">
                <a:solidFill>
                  <a:schemeClr val="bg1"/>
                </a:solidFill>
              </a:rPr>
              <a:t>Heterogeneous Workers in Beliefs</a:t>
            </a:r>
            <a:endParaRPr lang="en-US" sz="2800" dirty="0">
              <a:solidFill>
                <a:schemeClr val="bg1"/>
              </a:solidFill>
            </a:endParaRPr>
          </a:p>
        </p:txBody>
      </p:sp>
      <p:sp>
        <p:nvSpPr>
          <p:cNvPr id="4" name="Footer Placeholder 3"/>
          <p:cNvSpPr>
            <a:spLocks noGrp="1"/>
          </p:cNvSpPr>
          <p:nvPr>
            <p:ph type="ftr" sz="quarter" idx="11"/>
          </p:nvPr>
        </p:nvSpPr>
        <p:spPr>
          <a:xfrm>
            <a:off x="457200" y="6563689"/>
            <a:ext cx="6858000" cy="294311"/>
          </a:xfrm>
        </p:spPr>
        <p:txBody>
          <a:bodyPr/>
          <a:lstStyle/>
          <a:p>
            <a:r>
              <a:rPr lang="en-US" dirty="0" smtClean="0">
                <a:solidFill>
                  <a:schemeClr val="bg1"/>
                </a:solidFill>
              </a:rPr>
              <a:t>J. Jung (RWTH Aachen and THEMA)                   “Organizational Belief, Managerial Vision, and International Trade”</a:t>
            </a:r>
            <a:endParaRPr lang="en-US" dirty="0" smtClean="0"/>
          </a:p>
        </p:txBody>
      </p:sp>
      <p:sp>
        <p:nvSpPr>
          <p:cNvPr id="5" name="Slide Number Placeholder 4"/>
          <p:cNvSpPr>
            <a:spLocks noGrp="1"/>
          </p:cNvSpPr>
          <p:nvPr>
            <p:ph type="sldNum" sz="quarter" idx="12"/>
          </p:nvPr>
        </p:nvSpPr>
        <p:spPr>
          <a:xfrm>
            <a:off x="6553200" y="6596390"/>
            <a:ext cx="2133600" cy="261610"/>
          </a:xfrm>
        </p:spPr>
        <p:txBody>
          <a:bodyPr/>
          <a:lstStyle/>
          <a:p>
            <a:r>
              <a:rPr lang="en-US" dirty="0" smtClean="0"/>
              <a:t>(</a:t>
            </a:r>
            <a:fld id="{35B70233-CFEB-4F17-AF2C-65A2BF551045}" type="slidenum">
              <a:rPr lang="en-US" smtClean="0"/>
              <a:pPr/>
              <a:t>5</a:t>
            </a:fld>
            <a:r>
              <a:rPr lang="en-US" dirty="0" smtClean="0"/>
              <a:t>/</a:t>
            </a:r>
            <a:r>
              <a:rPr lang="en-US" altLang="ko-KR" dirty="0" smtClean="0"/>
              <a:t>25</a:t>
            </a:r>
            <a:r>
              <a:rPr lang="en-US" dirty="0" smtClean="0"/>
              <a:t>)</a:t>
            </a:r>
            <a:endParaRPr lang="en-US" dirty="0"/>
          </a:p>
        </p:txBody>
      </p:sp>
      <p:sp>
        <p:nvSpPr>
          <p:cNvPr id="19" name="Content Placeholder 2"/>
          <p:cNvSpPr>
            <a:spLocks noGrp="1"/>
          </p:cNvSpPr>
          <p:nvPr>
            <p:ph idx="1"/>
          </p:nvPr>
        </p:nvSpPr>
        <p:spPr>
          <a:xfrm>
            <a:off x="457200" y="990600"/>
            <a:ext cx="8229600" cy="5334000"/>
          </a:xfrm>
        </p:spPr>
        <p:txBody>
          <a:bodyPr>
            <a:normAutofit lnSpcReduction="10000"/>
          </a:bodyPr>
          <a:lstStyle/>
          <a:p>
            <a:pPr>
              <a:spcBef>
                <a:spcPts val="0"/>
              </a:spcBef>
              <a:spcAft>
                <a:spcPts val="1200"/>
              </a:spcAft>
            </a:pPr>
            <a:r>
              <a:rPr lang="en-US" altLang="ko-KR" sz="2000" dirty="0" smtClean="0"/>
              <a:t>Each country is populated by a unit mass continuum of workers (households)  </a:t>
            </a:r>
            <a:r>
              <a:rPr lang="en-US" altLang="ko-KR" sz="2000" i="1" dirty="0" smtClean="0"/>
              <a:t>z</a:t>
            </a:r>
            <a:r>
              <a:rPr lang="en-US" altLang="ko-KR" sz="2000" dirty="0" smtClean="0"/>
              <a:t> , uniformly distributed on support [0,1].</a:t>
            </a:r>
          </a:p>
          <a:p>
            <a:pPr>
              <a:spcBef>
                <a:spcPts val="0"/>
              </a:spcBef>
              <a:spcAft>
                <a:spcPts val="1200"/>
              </a:spcAft>
            </a:pPr>
            <a:r>
              <a:rPr lang="en-US" altLang="ko-KR" sz="2000" dirty="0" smtClean="0"/>
              <a:t>All workers are endowed with one unit of raw input </a:t>
            </a:r>
            <a:r>
              <a:rPr lang="en-US" altLang="ko-KR" sz="2000" i="1" dirty="0" smtClean="0"/>
              <a:t>R</a:t>
            </a:r>
            <a:r>
              <a:rPr lang="en-US" altLang="ko-KR" sz="2000" dirty="0" smtClean="0"/>
              <a:t>.</a:t>
            </a:r>
          </a:p>
          <a:p>
            <a:pPr>
              <a:spcBef>
                <a:spcPts val="0"/>
              </a:spcBef>
              <a:spcAft>
                <a:spcPts val="1200"/>
              </a:spcAft>
            </a:pPr>
            <a:r>
              <a:rPr lang="en-US" altLang="ko-KR" sz="2000" dirty="0" smtClean="0"/>
              <a:t>On the other hand, all workers have their own subjective belief about the likelihood of each strategy (</a:t>
            </a:r>
            <a:r>
              <a:rPr lang="en-US" altLang="ko-KR" sz="2000" i="1" dirty="0" smtClean="0"/>
              <a:t>D</a:t>
            </a:r>
            <a:r>
              <a:rPr lang="en-US" altLang="ko-KR" sz="2000" dirty="0" smtClean="0"/>
              <a:t> or </a:t>
            </a:r>
            <a:r>
              <a:rPr lang="en-US" altLang="ko-KR" sz="2000" i="1" dirty="0" smtClean="0"/>
              <a:t>E</a:t>
            </a:r>
            <a:r>
              <a:rPr lang="en-US" altLang="ko-KR" sz="2000" dirty="0" smtClean="0"/>
              <a:t>) dominance in the market.</a:t>
            </a:r>
          </a:p>
          <a:p>
            <a:pPr lvl="1">
              <a:spcBef>
                <a:spcPts val="0"/>
              </a:spcBef>
              <a:spcAft>
                <a:spcPts val="1200"/>
              </a:spcAft>
            </a:pPr>
            <a:r>
              <a:rPr lang="en-US" altLang="ko-KR" sz="1600" dirty="0" smtClean="0"/>
              <a:t>A worker </a:t>
            </a:r>
            <a:r>
              <a:rPr lang="en-US" altLang="ko-KR" sz="1600" i="1" dirty="0" smtClean="0"/>
              <a:t>z</a:t>
            </a:r>
            <a:r>
              <a:rPr lang="en-US" altLang="ko-KR" sz="1600" dirty="0" smtClean="0"/>
              <a:t> believes that with probability </a:t>
            </a:r>
            <a:r>
              <a:rPr lang="en-US" altLang="ko-KR" sz="1600" i="1" dirty="0" smtClean="0"/>
              <a:t>z</a:t>
            </a:r>
            <a:r>
              <a:rPr lang="en-US" altLang="ko-KR" sz="1600" dirty="0" smtClean="0"/>
              <a:t> the dominant overall market strategy is </a:t>
            </a:r>
            <a:r>
              <a:rPr lang="en-US" altLang="ko-KR" sz="1600" i="1" dirty="0" smtClean="0"/>
              <a:t>E</a:t>
            </a:r>
            <a:r>
              <a:rPr lang="en-US" altLang="ko-KR" sz="1600" dirty="0" smtClean="0"/>
              <a:t>, while believes with probability (</a:t>
            </a:r>
            <a:r>
              <a:rPr lang="en-US" altLang="ko-KR" sz="1600" i="1" dirty="0" smtClean="0"/>
              <a:t>1-z</a:t>
            </a:r>
            <a:r>
              <a:rPr lang="en-US" altLang="ko-KR" sz="1600" dirty="0" smtClean="0"/>
              <a:t>)</a:t>
            </a:r>
            <a:r>
              <a:rPr lang="en-US" altLang="ko-KR" sz="1600" i="1" dirty="0" smtClean="0"/>
              <a:t>  D</a:t>
            </a:r>
            <a:r>
              <a:rPr lang="en-US" altLang="ko-KR" sz="1600" dirty="0" smtClean="0"/>
              <a:t> is dominant.</a:t>
            </a:r>
          </a:p>
          <a:p>
            <a:pPr lvl="1">
              <a:spcBef>
                <a:spcPts val="0"/>
              </a:spcBef>
              <a:spcAft>
                <a:spcPts val="1200"/>
              </a:spcAft>
            </a:pPr>
            <a:r>
              <a:rPr lang="en-US" altLang="ko-KR" sz="1600" dirty="0" smtClean="0"/>
              <a:t>The higher </a:t>
            </a:r>
            <a:r>
              <a:rPr lang="en-US" altLang="ko-KR" sz="1600" i="1" dirty="0" smtClean="0"/>
              <a:t>z</a:t>
            </a:r>
            <a:r>
              <a:rPr lang="en-US" altLang="ko-KR" sz="1600" dirty="0" smtClean="0"/>
              <a:t> is workers have higher beliefs on internationalization (</a:t>
            </a:r>
            <a:r>
              <a:rPr lang="en-US" altLang="ko-KR" sz="1600" i="1" dirty="0" smtClean="0"/>
              <a:t>E</a:t>
            </a:r>
            <a:r>
              <a:rPr lang="en-US" altLang="ko-KR" sz="1600" dirty="0" smtClean="0"/>
              <a:t>), while the lower </a:t>
            </a:r>
            <a:r>
              <a:rPr lang="en-US" altLang="ko-KR" sz="1600" i="1" dirty="0" smtClean="0"/>
              <a:t>z</a:t>
            </a:r>
            <a:r>
              <a:rPr lang="en-US" altLang="ko-KR" sz="1600" dirty="0" smtClean="0"/>
              <a:t> is workers have higher beliefs on localization (</a:t>
            </a:r>
            <a:r>
              <a:rPr lang="en-US" altLang="ko-KR" sz="1600" i="1" dirty="0" smtClean="0"/>
              <a:t>D</a:t>
            </a:r>
            <a:r>
              <a:rPr lang="en-US" altLang="ko-KR" sz="1600" dirty="0" smtClean="0"/>
              <a:t>);  a worker with </a:t>
            </a:r>
            <a:r>
              <a:rPr lang="en-US" altLang="ko-KR" sz="1600" i="1" dirty="0" smtClean="0"/>
              <a:t>z=1/2  </a:t>
            </a:r>
            <a:r>
              <a:rPr lang="en-US" altLang="ko-KR" sz="1600" dirty="0" smtClean="0"/>
              <a:t>is indifferent to both strategies.</a:t>
            </a:r>
          </a:p>
          <a:p>
            <a:pPr>
              <a:spcBef>
                <a:spcPts val="0"/>
              </a:spcBef>
              <a:spcAft>
                <a:spcPts val="1200"/>
              </a:spcAft>
            </a:pPr>
            <a:r>
              <a:rPr lang="en-US" altLang="ko-KR" sz="2000" dirty="0" smtClean="0"/>
              <a:t>Workers’ decision:</a:t>
            </a:r>
          </a:p>
          <a:p>
            <a:pPr marL="800100" lvl="1" indent="-342900">
              <a:spcBef>
                <a:spcPts val="0"/>
              </a:spcBef>
              <a:spcAft>
                <a:spcPts val="1200"/>
              </a:spcAft>
              <a:buFont typeface="+mj-lt"/>
              <a:buAutoNum type="arabicParenR"/>
            </a:pPr>
            <a:r>
              <a:rPr lang="en-US" altLang="ko-KR" sz="1600" dirty="0" smtClean="0"/>
              <a:t>Workers self-select into firms (domestic or exporting) based on their own beliefs and CEO’s managerial vision.</a:t>
            </a:r>
          </a:p>
          <a:p>
            <a:pPr marL="800100" lvl="1" indent="-342900">
              <a:spcBef>
                <a:spcPts val="0"/>
              </a:spcBef>
              <a:spcAft>
                <a:spcPts val="1200"/>
              </a:spcAft>
              <a:buFont typeface="+mj-lt"/>
              <a:buAutoNum type="arabicParenR"/>
            </a:pPr>
            <a:r>
              <a:rPr lang="en-US" altLang="ko-KR" sz="1600" dirty="0" smtClean="0"/>
              <a:t>Workers decide whether to become managers after paying each strategy-specific managerial-skill learning cost</a:t>
            </a:r>
            <a:r>
              <a:rPr lang="en-US" altLang="ko-KR" sz="1600" dirty="0"/>
              <a:t>:  </a:t>
            </a:r>
            <a:r>
              <a:rPr lang="en-US" altLang="ko-KR" sz="1600" i="1" dirty="0" smtClean="0"/>
              <a:t>c</a:t>
            </a:r>
            <a:r>
              <a:rPr lang="en-US" altLang="ko-KR" sz="1600" i="1" baseline="-25000" dirty="0" smtClean="0"/>
              <a:t>D</a:t>
            </a:r>
            <a:r>
              <a:rPr lang="en-US" altLang="ko-KR" sz="1600" i="1" dirty="0" smtClean="0"/>
              <a:t> </a:t>
            </a:r>
            <a:r>
              <a:rPr lang="en-US" altLang="ko-KR" sz="1600" i="1" dirty="0"/>
              <a:t>&lt; </a:t>
            </a:r>
            <a:r>
              <a:rPr lang="en-US" altLang="ko-KR" sz="1600" i="1" dirty="0" smtClean="0"/>
              <a:t>c</a:t>
            </a:r>
            <a:r>
              <a:rPr lang="en-US" altLang="ko-KR" sz="1600" i="1" baseline="-25000" dirty="0" smtClean="0"/>
              <a:t>E </a:t>
            </a:r>
            <a:r>
              <a:rPr lang="en-US" altLang="ko-KR" sz="1600" dirty="0" smtClean="0"/>
              <a:t>.</a:t>
            </a:r>
          </a:p>
          <a:p>
            <a:pPr marL="800100" lvl="1" indent="-342900">
              <a:spcBef>
                <a:spcPts val="0"/>
              </a:spcBef>
              <a:spcAft>
                <a:spcPts val="1200"/>
              </a:spcAft>
              <a:buFont typeface="+mj-lt"/>
              <a:buAutoNum type="arabicParenR"/>
            </a:pPr>
            <a:r>
              <a:rPr lang="en-US" altLang="ko-KR" sz="1600" dirty="0" smtClean="0"/>
              <a:t>Managerial workers decide their individual optimal effort level.</a:t>
            </a:r>
            <a:endParaRPr lang="en-US" altLang="ko-KR" sz="1600" dirty="0"/>
          </a:p>
        </p:txBody>
      </p:sp>
    </p:spTree>
    <p:custDataLst>
      <p:tags r:id="rId1"/>
    </p:custDataLst>
    <p:extLst>
      <p:ext uri="{BB962C8B-B14F-4D97-AF65-F5344CB8AC3E}">
        <p14:creationId xmlns:p14="http://schemas.microsoft.com/office/powerpoint/2010/main" val="40197908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fade">
                                      <p:cBhvr>
                                        <p:cTn id="7" dur="100"/>
                                        <p:tgtEl>
                                          <p:spTgt spid="1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xEl>
                                              <p:pRg st="1" end="1"/>
                                            </p:txEl>
                                          </p:spTgt>
                                        </p:tgtEl>
                                        <p:attrNameLst>
                                          <p:attrName>style.visibility</p:attrName>
                                        </p:attrNameLst>
                                      </p:cBhvr>
                                      <p:to>
                                        <p:strVal val="visible"/>
                                      </p:to>
                                    </p:set>
                                    <p:animEffect transition="in" filter="fade">
                                      <p:cBhvr>
                                        <p:cTn id="10" dur="100"/>
                                        <p:tgtEl>
                                          <p:spTgt spid="19">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9">
                                            <p:txEl>
                                              <p:pRg st="2" end="2"/>
                                            </p:txEl>
                                          </p:spTgt>
                                        </p:tgtEl>
                                        <p:attrNameLst>
                                          <p:attrName>style.visibility</p:attrName>
                                        </p:attrNameLst>
                                      </p:cBhvr>
                                      <p:to>
                                        <p:strVal val="visible"/>
                                      </p:to>
                                    </p:set>
                                    <p:animEffect transition="in" filter="fade">
                                      <p:cBhvr>
                                        <p:cTn id="15" dur="100"/>
                                        <p:tgtEl>
                                          <p:spTgt spid="19">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9">
                                            <p:txEl>
                                              <p:pRg st="3" end="3"/>
                                            </p:txEl>
                                          </p:spTgt>
                                        </p:tgtEl>
                                        <p:attrNameLst>
                                          <p:attrName>style.visibility</p:attrName>
                                        </p:attrNameLst>
                                      </p:cBhvr>
                                      <p:to>
                                        <p:strVal val="visible"/>
                                      </p:to>
                                    </p:set>
                                    <p:animEffect transition="in" filter="fade">
                                      <p:cBhvr>
                                        <p:cTn id="18" dur="100"/>
                                        <p:tgtEl>
                                          <p:spTgt spid="19">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9">
                                            <p:txEl>
                                              <p:pRg st="4" end="4"/>
                                            </p:txEl>
                                          </p:spTgt>
                                        </p:tgtEl>
                                        <p:attrNameLst>
                                          <p:attrName>style.visibility</p:attrName>
                                        </p:attrNameLst>
                                      </p:cBhvr>
                                      <p:to>
                                        <p:strVal val="visible"/>
                                      </p:to>
                                    </p:set>
                                    <p:animEffect transition="in" filter="fade">
                                      <p:cBhvr>
                                        <p:cTn id="21" dur="100"/>
                                        <p:tgtEl>
                                          <p:spTgt spid="19">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9">
                                            <p:txEl>
                                              <p:pRg st="5" end="5"/>
                                            </p:txEl>
                                          </p:spTgt>
                                        </p:tgtEl>
                                        <p:attrNameLst>
                                          <p:attrName>style.visibility</p:attrName>
                                        </p:attrNameLst>
                                      </p:cBhvr>
                                      <p:to>
                                        <p:strVal val="visible"/>
                                      </p:to>
                                    </p:set>
                                    <p:animEffect transition="in" filter="fade">
                                      <p:cBhvr>
                                        <p:cTn id="26" dur="100"/>
                                        <p:tgtEl>
                                          <p:spTgt spid="19">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9">
                                            <p:txEl>
                                              <p:pRg st="6" end="6"/>
                                            </p:txEl>
                                          </p:spTgt>
                                        </p:tgtEl>
                                        <p:attrNameLst>
                                          <p:attrName>style.visibility</p:attrName>
                                        </p:attrNameLst>
                                      </p:cBhvr>
                                      <p:to>
                                        <p:strVal val="visible"/>
                                      </p:to>
                                    </p:set>
                                    <p:animEffect transition="in" filter="fade">
                                      <p:cBhvr>
                                        <p:cTn id="29" dur="100"/>
                                        <p:tgtEl>
                                          <p:spTgt spid="19">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9">
                                            <p:txEl>
                                              <p:pRg st="7" end="7"/>
                                            </p:txEl>
                                          </p:spTgt>
                                        </p:tgtEl>
                                        <p:attrNameLst>
                                          <p:attrName>style.visibility</p:attrName>
                                        </p:attrNameLst>
                                      </p:cBhvr>
                                      <p:to>
                                        <p:strVal val="visible"/>
                                      </p:to>
                                    </p:set>
                                    <p:animEffect transition="in" filter="fade">
                                      <p:cBhvr>
                                        <p:cTn id="32" dur="100"/>
                                        <p:tgtEl>
                                          <p:spTgt spid="19">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9">
                                            <p:txEl>
                                              <p:pRg st="8" end="8"/>
                                            </p:txEl>
                                          </p:spTgt>
                                        </p:tgtEl>
                                        <p:attrNameLst>
                                          <p:attrName>style.visibility</p:attrName>
                                        </p:attrNameLst>
                                      </p:cBhvr>
                                      <p:to>
                                        <p:strVal val="visible"/>
                                      </p:to>
                                    </p:set>
                                    <p:animEffect transition="in" filter="fade">
                                      <p:cBhvr>
                                        <p:cTn id="35" dur="100"/>
                                        <p:tgtEl>
                                          <p:spTgt spid="1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a:solidFill>
            <a:schemeClr val="tx2"/>
          </a:solidFill>
          <a:ln>
            <a:solidFill>
              <a:schemeClr val="tx2"/>
            </a:solidFill>
          </a:ln>
        </p:spPr>
        <p:txBody>
          <a:bodyPr>
            <a:normAutofit/>
          </a:bodyPr>
          <a:lstStyle/>
          <a:p>
            <a:r>
              <a:rPr lang="en-US" sz="2800" dirty="0" smtClean="0">
                <a:solidFill>
                  <a:schemeClr val="bg1"/>
                </a:solidFill>
              </a:rPr>
              <a:t>Optimal Effort Decision of Managerial Workers</a:t>
            </a:r>
            <a:endParaRPr lang="en-US" sz="2800" dirty="0">
              <a:solidFill>
                <a:schemeClr val="bg1"/>
              </a:solidFill>
            </a:endParaRPr>
          </a:p>
        </p:txBody>
      </p:sp>
      <p:sp>
        <p:nvSpPr>
          <p:cNvPr id="5" name="Footer Placeholder 4"/>
          <p:cNvSpPr>
            <a:spLocks noGrp="1"/>
          </p:cNvSpPr>
          <p:nvPr>
            <p:ph type="ftr" sz="quarter" idx="11"/>
          </p:nvPr>
        </p:nvSpPr>
        <p:spPr>
          <a:xfrm>
            <a:off x="457200" y="6563689"/>
            <a:ext cx="6858000" cy="294311"/>
          </a:xfrm>
        </p:spPr>
        <p:txBody>
          <a:bodyPr/>
          <a:lstStyle/>
          <a:p>
            <a:r>
              <a:rPr lang="en-US" dirty="0" smtClean="0">
                <a:solidFill>
                  <a:schemeClr val="bg1"/>
                </a:solidFill>
              </a:rPr>
              <a:t>J. Jung (RWTH Aachen and THEMA)                   “Organizational Belief, Managerial Vision, and International Trade”</a:t>
            </a:r>
            <a:endParaRPr lang="en-US" dirty="0" smtClean="0"/>
          </a:p>
        </p:txBody>
      </p:sp>
      <p:sp>
        <p:nvSpPr>
          <p:cNvPr id="7" name="Slide Number Placeholder 6"/>
          <p:cNvSpPr>
            <a:spLocks noGrp="1"/>
          </p:cNvSpPr>
          <p:nvPr>
            <p:ph type="sldNum" sz="quarter" idx="12"/>
          </p:nvPr>
        </p:nvSpPr>
        <p:spPr>
          <a:xfrm>
            <a:off x="6553200" y="6596390"/>
            <a:ext cx="2133600" cy="261610"/>
          </a:xfrm>
        </p:spPr>
        <p:txBody>
          <a:bodyPr/>
          <a:lstStyle/>
          <a:p>
            <a:r>
              <a:rPr lang="en-US" dirty="0" smtClean="0"/>
              <a:t>(</a:t>
            </a:r>
            <a:fld id="{35B70233-CFEB-4F17-AF2C-65A2BF551045}" type="slidenum">
              <a:rPr lang="en-US" smtClean="0"/>
              <a:pPr/>
              <a:t>6</a:t>
            </a:fld>
            <a:r>
              <a:rPr lang="en-US" dirty="0" smtClean="0"/>
              <a:t>/</a:t>
            </a:r>
            <a:r>
              <a:rPr lang="en-US" altLang="ko-KR" dirty="0" smtClean="0"/>
              <a:t>25</a:t>
            </a:r>
            <a:r>
              <a:rPr lang="en-US" dirty="0" smtClean="0"/>
              <a:t>)</a:t>
            </a:r>
            <a:endParaRPr lang="en-US" dirty="0"/>
          </a:p>
        </p:txBody>
      </p:sp>
      <p:sp>
        <p:nvSpPr>
          <p:cNvPr id="35" name="Content Placeholder 2"/>
          <p:cNvSpPr>
            <a:spLocks noGrp="1"/>
          </p:cNvSpPr>
          <p:nvPr>
            <p:ph idx="1"/>
          </p:nvPr>
        </p:nvSpPr>
        <p:spPr>
          <a:xfrm>
            <a:off x="457200" y="990600"/>
            <a:ext cx="8229600" cy="5334000"/>
          </a:xfrm>
        </p:spPr>
        <p:txBody>
          <a:bodyPr>
            <a:normAutofit/>
          </a:bodyPr>
          <a:lstStyle/>
          <a:p>
            <a:pPr>
              <a:spcBef>
                <a:spcPts val="0"/>
              </a:spcBef>
              <a:spcAft>
                <a:spcPts val="1200"/>
              </a:spcAft>
            </a:pPr>
            <a:r>
              <a:rPr lang="en-US" altLang="ko-KR" sz="2000" dirty="0" smtClean="0"/>
              <a:t>Workers derive utility from net income, and disutility from exerting effort:</a:t>
            </a:r>
          </a:p>
          <a:p>
            <a:pPr>
              <a:spcBef>
                <a:spcPts val="0"/>
              </a:spcBef>
              <a:spcAft>
                <a:spcPts val="1200"/>
              </a:spcAft>
            </a:pPr>
            <a:endParaRPr lang="en-US" altLang="ko-KR" sz="2000" dirty="0"/>
          </a:p>
          <a:p>
            <a:pPr>
              <a:spcBef>
                <a:spcPts val="0"/>
              </a:spcBef>
              <a:spcAft>
                <a:spcPts val="1200"/>
              </a:spcAft>
            </a:pPr>
            <a:r>
              <a:rPr lang="en-US" altLang="ko-KR" sz="2000" dirty="0" smtClean="0"/>
              <a:t>Output of a </a:t>
            </a:r>
            <a:r>
              <a:rPr lang="en-US" altLang="ko-KR" sz="2000" i="1" dirty="0" smtClean="0"/>
              <a:t>M</a:t>
            </a:r>
            <a:r>
              <a:rPr lang="en-US" altLang="ko-KR" sz="2000" dirty="0" smtClean="0"/>
              <a:t>-worker with organizational belief </a:t>
            </a:r>
            <a:r>
              <a:rPr lang="en-US" altLang="ko-KR" sz="2000" i="1" dirty="0" smtClean="0"/>
              <a:t>z</a:t>
            </a:r>
            <a:r>
              <a:rPr lang="en-US" altLang="ko-KR" sz="2000" dirty="0" smtClean="0"/>
              <a:t> depends on individual effort level </a:t>
            </a:r>
            <a:r>
              <a:rPr lang="en-US" altLang="ko-KR" sz="2000" i="1" dirty="0" smtClean="0"/>
              <a:t>e</a:t>
            </a:r>
            <a:r>
              <a:rPr lang="en-US" altLang="ko-KR" sz="2000" i="1" baseline="-25000" dirty="0" smtClean="0"/>
              <a:t>z</a:t>
            </a:r>
            <a:r>
              <a:rPr lang="en-US" altLang="ko-KR" sz="2000" i="1" dirty="0" smtClean="0"/>
              <a:t> </a:t>
            </a:r>
            <a:r>
              <a:rPr lang="en-US" altLang="ko-KR" sz="2000" dirty="0" smtClean="0"/>
              <a:t> for both strategies and the CEO’s managerial vision:</a:t>
            </a:r>
          </a:p>
          <a:p>
            <a:pPr>
              <a:spcBef>
                <a:spcPts val="0"/>
              </a:spcBef>
              <a:spcAft>
                <a:spcPts val="1200"/>
              </a:spcAft>
            </a:pPr>
            <a:endParaRPr lang="en-US" altLang="ko-KR" sz="2000" dirty="0" smtClean="0"/>
          </a:p>
          <a:p>
            <a:pPr>
              <a:spcBef>
                <a:spcPts val="0"/>
              </a:spcBef>
              <a:spcAft>
                <a:spcPts val="1200"/>
              </a:spcAft>
            </a:pPr>
            <a:r>
              <a:rPr lang="en-US" altLang="ko-KR" sz="2000" dirty="0"/>
              <a:t> </a:t>
            </a:r>
            <a:r>
              <a:rPr lang="en-US" altLang="ko-KR" sz="2000" dirty="0" smtClean="0"/>
              <a:t>    is a productivity factor that converts individual effort into respective output of </a:t>
            </a:r>
            <a:r>
              <a:rPr lang="en-US" altLang="ko-KR" sz="2000" i="1" dirty="0" smtClean="0"/>
              <a:t>M</a:t>
            </a:r>
            <a:r>
              <a:rPr lang="en-US" altLang="ko-KR" sz="2000" i="1" baseline="-25000" dirty="0" smtClean="0"/>
              <a:t>D</a:t>
            </a:r>
            <a:r>
              <a:rPr lang="en-US" altLang="ko-KR" sz="2000" dirty="0" smtClean="0"/>
              <a:t> or </a:t>
            </a:r>
            <a:r>
              <a:rPr lang="en-US" altLang="ko-KR" sz="2000" i="1" dirty="0" smtClean="0"/>
              <a:t>M</a:t>
            </a:r>
            <a:r>
              <a:rPr lang="en-US" altLang="ko-KR" sz="2000" i="1" baseline="-25000" dirty="0" smtClean="0"/>
              <a:t>E</a:t>
            </a:r>
            <a:r>
              <a:rPr lang="en-US" altLang="ko-KR" sz="2000" baseline="-25000" dirty="0" smtClean="0"/>
              <a:t> </a:t>
            </a:r>
            <a:r>
              <a:rPr lang="en-US" altLang="ko-KR" sz="2000" dirty="0" smtClean="0"/>
              <a:t>.</a:t>
            </a:r>
          </a:p>
          <a:p>
            <a:pPr>
              <a:spcBef>
                <a:spcPts val="0"/>
              </a:spcBef>
              <a:spcAft>
                <a:spcPts val="2400"/>
              </a:spcAft>
            </a:pPr>
            <a:r>
              <a:rPr lang="en-US" altLang="ko-KR" sz="2000" dirty="0" smtClean="0"/>
              <a:t>Since the externality between workers’ organizational beliefs and CEO’s managerial vision is the key element of the model, two versions of the model are explored:</a:t>
            </a:r>
          </a:p>
          <a:p>
            <a:pPr marL="800100" lvl="1" indent="-342900">
              <a:spcBef>
                <a:spcPts val="0"/>
              </a:spcBef>
              <a:spcAft>
                <a:spcPts val="1800"/>
              </a:spcAft>
              <a:buAutoNum type="arabicParenBoth"/>
            </a:pPr>
            <a:r>
              <a:rPr lang="en-US" altLang="ko-KR" sz="1600" dirty="0" smtClean="0"/>
              <a:t>Base model:</a:t>
            </a:r>
          </a:p>
          <a:p>
            <a:pPr marL="800100" lvl="1" indent="-342900">
              <a:spcBef>
                <a:spcPts val="0"/>
              </a:spcBef>
              <a:spcAft>
                <a:spcPts val="1200"/>
              </a:spcAft>
              <a:buAutoNum type="arabicParenBoth"/>
            </a:pPr>
            <a:r>
              <a:rPr lang="en-US" altLang="ko-KR" sz="1600" dirty="0" smtClean="0"/>
              <a:t>Extended model: </a:t>
            </a:r>
            <a:endParaRPr lang="en-US" altLang="ko-KR" sz="1600" dirty="0"/>
          </a:p>
        </p:txBody>
      </p:sp>
      <p:pic>
        <p:nvPicPr>
          <p:cNvPr id="10" name="Picture 9" descr="Screen Shot 2015-07-28 at 18.55.0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6800" y="1454090"/>
            <a:ext cx="3646170" cy="320040"/>
          </a:xfrm>
          <a:prstGeom prst="rect">
            <a:avLst/>
          </a:prstGeom>
        </p:spPr>
      </p:pic>
      <p:graphicFrame>
        <p:nvGraphicFramePr>
          <p:cNvPr id="14" name="Object 13"/>
          <p:cNvGraphicFramePr>
            <a:graphicFrameLocks noChangeAspect="1"/>
          </p:cNvGraphicFramePr>
          <p:nvPr>
            <p:extLst>
              <p:ext uri="{D42A27DB-BD31-4B8C-83A1-F6EECF244321}">
                <p14:modId xmlns:p14="http://schemas.microsoft.com/office/powerpoint/2010/main" val="2425681788"/>
              </p:ext>
            </p:extLst>
          </p:nvPr>
        </p:nvGraphicFramePr>
        <p:xfrm>
          <a:off x="838200" y="3124200"/>
          <a:ext cx="285750" cy="400050"/>
        </p:xfrm>
        <a:graphic>
          <a:graphicData uri="http://schemas.openxmlformats.org/presentationml/2006/ole">
            <mc:AlternateContent xmlns:mc="http://schemas.openxmlformats.org/markup-compatibility/2006">
              <mc:Choice xmlns:v="urn:schemas-microsoft-com:vml" Requires="v">
                <p:oleObj spid="_x0000_s52457" name="Equation" r:id="rId6" imgW="190500" imgH="266700" progId="Equation.DSMT4">
                  <p:embed/>
                </p:oleObj>
              </mc:Choice>
              <mc:Fallback>
                <p:oleObj name="Equation" r:id="rId6" imgW="190500" imgH="266700" progId="Equation.DSMT4">
                  <p:embed/>
                  <p:pic>
                    <p:nvPicPr>
                      <p:cNvPr id="0" name=""/>
                      <p:cNvPicPr/>
                      <p:nvPr/>
                    </p:nvPicPr>
                    <p:blipFill>
                      <a:blip r:embed="rId7"/>
                      <a:stretch>
                        <a:fillRect/>
                      </a:stretch>
                    </p:blipFill>
                    <p:spPr>
                      <a:xfrm>
                        <a:off x="838200" y="3124200"/>
                        <a:ext cx="285750" cy="400050"/>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2354157064"/>
              </p:ext>
            </p:extLst>
          </p:nvPr>
        </p:nvGraphicFramePr>
        <p:xfrm>
          <a:off x="2514600" y="5084064"/>
          <a:ext cx="2971800" cy="346710"/>
        </p:xfrm>
        <a:graphic>
          <a:graphicData uri="http://schemas.openxmlformats.org/presentationml/2006/ole">
            <mc:AlternateContent xmlns:mc="http://schemas.openxmlformats.org/markup-compatibility/2006">
              <mc:Choice xmlns:v="urn:schemas-microsoft-com:vml" Requires="v">
                <p:oleObj spid="_x0000_s52458" name="Equation" r:id="rId8" imgW="2286000" imgH="266700" progId="Equation.DSMT4">
                  <p:embed/>
                </p:oleObj>
              </mc:Choice>
              <mc:Fallback>
                <p:oleObj name="Equation" r:id="rId8" imgW="2286000" imgH="266700" progId="Equation.DSMT4">
                  <p:embed/>
                  <p:pic>
                    <p:nvPicPr>
                      <p:cNvPr id="0" name=""/>
                      <p:cNvPicPr/>
                      <p:nvPr/>
                    </p:nvPicPr>
                    <p:blipFill>
                      <a:blip r:embed="rId9"/>
                      <a:stretch>
                        <a:fillRect/>
                      </a:stretch>
                    </p:blipFill>
                    <p:spPr>
                      <a:xfrm>
                        <a:off x="2514600" y="5084064"/>
                        <a:ext cx="2971800" cy="346710"/>
                      </a:xfrm>
                      <a:prstGeom prst="rect">
                        <a:avLst/>
                      </a:prstGeom>
                    </p:spPr>
                  </p:pic>
                </p:oleObj>
              </mc:Fallback>
            </mc:AlternateContent>
          </a:graphicData>
        </a:graphic>
      </p:graphicFrame>
      <p:graphicFrame>
        <p:nvGraphicFramePr>
          <p:cNvPr id="42" name="Object 41"/>
          <p:cNvGraphicFramePr>
            <a:graphicFrameLocks noChangeAspect="1"/>
          </p:cNvGraphicFramePr>
          <p:nvPr>
            <p:extLst>
              <p:ext uri="{D42A27DB-BD31-4B8C-83A1-F6EECF244321}">
                <p14:modId xmlns:p14="http://schemas.microsoft.com/office/powerpoint/2010/main" val="4238354737"/>
              </p:ext>
            </p:extLst>
          </p:nvPr>
        </p:nvGraphicFramePr>
        <p:xfrm>
          <a:off x="2895600" y="5563870"/>
          <a:ext cx="2344420" cy="379730"/>
        </p:xfrm>
        <a:graphic>
          <a:graphicData uri="http://schemas.openxmlformats.org/presentationml/2006/ole">
            <mc:AlternateContent xmlns:mc="http://schemas.openxmlformats.org/markup-compatibility/2006">
              <mc:Choice xmlns:v="urn:schemas-microsoft-com:vml" Requires="v">
                <p:oleObj spid="_x0000_s52459" name="Equation" r:id="rId10" imgW="1803400" imgH="292100" progId="Equation.DSMT4">
                  <p:embed/>
                </p:oleObj>
              </mc:Choice>
              <mc:Fallback>
                <p:oleObj name="Equation" r:id="rId10" imgW="1803400" imgH="292100" progId="Equation.DSMT4">
                  <p:embed/>
                  <p:pic>
                    <p:nvPicPr>
                      <p:cNvPr id="0" name=""/>
                      <p:cNvPicPr/>
                      <p:nvPr/>
                    </p:nvPicPr>
                    <p:blipFill>
                      <a:blip r:embed="rId11"/>
                      <a:stretch>
                        <a:fillRect/>
                      </a:stretch>
                    </p:blipFill>
                    <p:spPr>
                      <a:xfrm>
                        <a:off x="2895600" y="5563870"/>
                        <a:ext cx="2344420" cy="379730"/>
                      </a:xfrm>
                      <a:prstGeom prst="rect">
                        <a:avLst/>
                      </a:prstGeom>
                    </p:spPr>
                  </p:pic>
                </p:oleObj>
              </mc:Fallback>
            </mc:AlternateContent>
          </a:graphicData>
        </a:graphic>
      </p:graphicFrame>
      <p:pic>
        <p:nvPicPr>
          <p:cNvPr id="3" name="Picture 2" descr="Screen Shot 2015-07-31 at 18.37.41.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066800" y="2667000"/>
            <a:ext cx="2251710" cy="354330"/>
          </a:xfrm>
          <a:prstGeom prst="rect">
            <a:avLst/>
          </a:prstGeom>
        </p:spPr>
      </p:pic>
    </p:spTree>
    <p:custDataLst>
      <p:tags r:id="rId2"/>
    </p:custDataLst>
    <p:extLst>
      <p:ext uri="{BB962C8B-B14F-4D97-AF65-F5344CB8AC3E}">
        <p14:creationId xmlns:p14="http://schemas.microsoft.com/office/powerpoint/2010/main" val="17673552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5">
                                            <p:txEl>
                                              <p:pRg st="0" end="0"/>
                                            </p:txEl>
                                          </p:spTgt>
                                        </p:tgtEl>
                                        <p:attrNameLst>
                                          <p:attrName>style.visibility</p:attrName>
                                        </p:attrNameLst>
                                      </p:cBhvr>
                                      <p:to>
                                        <p:strVal val="visible"/>
                                      </p:to>
                                    </p:set>
                                    <p:animEffect transition="in" filter="fade">
                                      <p:cBhvr>
                                        <p:cTn id="10" dur="100"/>
                                        <p:tgtEl>
                                          <p:spTgt spid="3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5">
                                            <p:txEl>
                                              <p:pRg st="2" end="2"/>
                                            </p:txEl>
                                          </p:spTgt>
                                        </p:tgtEl>
                                        <p:attrNameLst>
                                          <p:attrName>style.visibility</p:attrName>
                                        </p:attrNameLst>
                                      </p:cBhvr>
                                      <p:to>
                                        <p:strVal val="visible"/>
                                      </p:to>
                                    </p:set>
                                    <p:animEffect transition="in" filter="fade">
                                      <p:cBhvr>
                                        <p:cTn id="15" dur="100"/>
                                        <p:tgtEl>
                                          <p:spTgt spid="35">
                                            <p:txEl>
                                              <p:pRg st="2" end="2"/>
                                            </p:txEl>
                                          </p:spTgt>
                                        </p:tgtEl>
                                      </p:cBhvr>
                                    </p:animEffect>
                                  </p:childTnLst>
                                </p:cTn>
                              </p:par>
                              <p:par>
                                <p:cTn id="16" presetID="1" presetClass="entr" presetSubtype="0" fill="hold" nodeType="withEffect">
                                  <p:stCondLst>
                                    <p:cond delay="0"/>
                                  </p:stCondLst>
                                  <p:childTnLst>
                                    <p:set>
                                      <p:cBhvr>
                                        <p:cTn id="17" dur="1" fill="hold">
                                          <p:stCondLst>
                                            <p:cond delay="9"/>
                                          </p:stCondLst>
                                        </p:cTn>
                                        <p:tgtEl>
                                          <p:spTgt spid="3"/>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5">
                                            <p:txEl>
                                              <p:pRg st="4" end="4"/>
                                            </p:txEl>
                                          </p:spTgt>
                                        </p:tgtEl>
                                        <p:attrNameLst>
                                          <p:attrName>style.visibility</p:attrName>
                                        </p:attrNameLst>
                                      </p:cBhvr>
                                      <p:to>
                                        <p:strVal val="visible"/>
                                      </p:to>
                                    </p:set>
                                    <p:animEffect transition="in" filter="fade">
                                      <p:cBhvr>
                                        <p:cTn id="22" dur="100"/>
                                        <p:tgtEl>
                                          <p:spTgt spid="35">
                                            <p:txEl>
                                              <p:pRg st="4" end="4"/>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1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5">
                                            <p:txEl>
                                              <p:pRg st="5" end="5"/>
                                            </p:txEl>
                                          </p:spTgt>
                                        </p:tgtEl>
                                        <p:attrNameLst>
                                          <p:attrName>style.visibility</p:attrName>
                                        </p:attrNameLst>
                                      </p:cBhvr>
                                      <p:to>
                                        <p:strVal val="visible"/>
                                      </p:to>
                                    </p:set>
                                    <p:animEffect transition="in" filter="fade">
                                      <p:cBhvr>
                                        <p:cTn id="28" dur="100"/>
                                        <p:tgtEl>
                                          <p:spTgt spid="35">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5">
                                            <p:txEl>
                                              <p:pRg st="6" end="6"/>
                                            </p:txEl>
                                          </p:spTgt>
                                        </p:tgtEl>
                                        <p:attrNameLst>
                                          <p:attrName>style.visibility</p:attrName>
                                        </p:attrNameLst>
                                      </p:cBhvr>
                                      <p:to>
                                        <p:strVal val="visible"/>
                                      </p:to>
                                    </p:set>
                                    <p:animEffect transition="in" filter="fade">
                                      <p:cBhvr>
                                        <p:cTn id="33" dur="100"/>
                                        <p:tgtEl>
                                          <p:spTgt spid="35">
                                            <p:txEl>
                                              <p:pRg st="6" end="6"/>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100"/>
                                        <p:tgtEl>
                                          <p:spTgt spid="15"/>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5">
                                            <p:txEl>
                                              <p:pRg st="7" end="7"/>
                                            </p:txEl>
                                          </p:spTgt>
                                        </p:tgtEl>
                                        <p:attrNameLst>
                                          <p:attrName>style.visibility</p:attrName>
                                        </p:attrNameLst>
                                      </p:cBhvr>
                                      <p:to>
                                        <p:strVal val="visible"/>
                                      </p:to>
                                    </p:set>
                                    <p:animEffect transition="in" filter="fade">
                                      <p:cBhvr>
                                        <p:cTn id="41" dur="100"/>
                                        <p:tgtEl>
                                          <p:spTgt spid="35">
                                            <p:txEl>
                                              <p:pRg st="7" end="7"/>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1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a:solidFill>
            <a:schemeClr val="tx2"/>
          </a:solidFill>
          <a:ln>
            <a:solidFill>
              <a:schemeClr val="tx2"/>
            </a:solidFill>
          </a:ln>
        </p:spPr>
        <p:txBody>
          <a:bodyPr>
            <a:normAutofit/>
          </a:bodyPr>
          <a:lstStyle/>
          <a:p>
            <a:r>
              <a:rPr lang="en-US" sz="2800" dirty="0" smtClean="0">
                <a:solidFill>
                  <a:schemeClr val="bg1"/>
                </a:solidFill>
              </a:rPr>
              <a:t>(1) Base Model</a:t>
            </a:r>
            <a:endParaRPr lang="en-US" sz="2800" dirty="0">
              <a:solidFill>
                <a:schemeClr val="bg1"/>
              </a:solidFill>
            </a:endParaRPr>
          </a:p>
        </p:txBody>
      </p:sp>
      <p:sp>
        <p:nvSpPr>
          <p:cNvPr id="5" name="Footer Placeholder 4"/>
          <p:cNvSpPr>
            <a:spLocks noGrp="1"/>
          </p:cNvSpPr>
          <p:nvPr>
            <p:ph type="ftr" sz="quarter" idx="11"/>
          </p:nvPr>
        </p:nvSpPr>
        <p:spPr>
          <a:xfrm>
            <a:off x="457200" y="6563689"/>
            <a:ext cx="6858000" cy="294311"/>
          </a:xfrm>
        </p:spPr>
        <p:txBody>
          <a:bodyPr/>
          <a:lstStyle/>
          <a:p>
            <a:r>
              <a:rPr lang="en-US" dirty="0" smtClean="0">
                <a:solidFill>
                  <a:schemeClr val="bg1"/>
                </a:solidFill>
              </a:rPr>
              <a:t>J. Jung (RWTH Aachen and THEMA)                   “Organizational Belief, Managerial Vision, and International Trade”</a:t>
            </a:r>
            <a:endParaRPr lang="en-US" dirty="0" smtClean="0"/>
          </a:p>
        </p:txBody>
      </p:sp>
      <p:sp>
        <p:nvSpPr>
          <p:cNvPr id="8" name="Slide Number Placeholder 7"/>
          <p:cNvSpPr>
            <a:spLocks noGrp="1"/>
          </p:cNvSpPr>
          <p:nvPr>
            <p:ph type="sldNum" sz="quarter" idx="12"/>
          </p:nvPr>
        </p:nvSpPr>
        <p:spPr>
          <a:xfrm>
            <a:off x="6553200" y="6596390"/>
            <a:ext cx="2133600" cy="261610"/>
          </a:xfrm>
        </p:spPr>
        <p:txBody>
          <a:bodyPr/>
          <a:lstStyle/>
          <a:p>
            <a:r>
              <a:rPr lang="en-US" dirty="0" smtClean="0"/>
              <a:t>(</a:t>
            </a:r>
            <a:fld id="{35B70233-CFEB-4F17-AF2C-65A2BF551045}" type="slidenum">
              <a:rPr lang="en-US" smtClean="0"/>
              <a:pPr/>
              <a:t>7</a:t>
            </a:fld>
            <a:r>
              <a:rPr lang="en-US" dirty="0" smtClean="0"/>
              <a:t>/</a:t>
            </a:r>
            <a:r>
              <a:rPr lang="en-US" altLang="ko-KR" dirty="0" smtClean="0"/>
              <a:t>25</a:t>
            </a:r>
            <a:r>
              <a:rPr lang="en-US" dirty="0" smtClean="0"/>
              <a:t>)</a:t>
            </a:r>
            <a:endParaRPr lang="en-US" dirty="0"/>
          </a:p>
        </p:txBody>
      </p:sp>
      <p:sp>
        <p:nvSpPr>
          <p:cNvPr id="10" name="Content Placeholder 2"/>
          <p:cNvSpPr>
            <a:spLocks noGrp="1"/>
          </p:cNvSpPr>
          <p:nvPr>
            <p:ph idx="1"/>
          </p:nvPr>
        </p:nvSpPr>
        <p:spPr>
          <a:xfrm>
            <a:off x="457200" y="990600"/>
            <a:ext cx="8229600" cy="5334000"/>
          </a:xfrm>
        </p:spPr>
        <p:txBody>
          <a:bodyPr>
            <a:normAutofit/>
          </a:bodyPr>
          <a:lstStyle/>
          <a:p>
            <a:pPr marL="0" indent="0">
              <a:spcBef>
                <a:spcPts val="0"/>
              </a:spcBef>
              <a:spcAft>
                <a:spcPts val="1200"/>
              </a:spcAft>
              <a:buNone/>
            </a:pPr>
            <a:r>
              <a:rPr lang="en-US" altLang="ko-KR" sz="2000" dirty="0" smtClean="0"/>
              <a:t>                        </a:t>
            </a:r>
          </a:p>
          <a:p>
            <a:pPr>
              <a:spcBef>
                <a:spcPts val="600"/>
              </a:spcBef>
              <a:spcAft>
                <a:spcPts val="1200"/>
              </a:spcAft>
            </a:pPr>
            <a:r>
              <a:rPr lang="en-US" altLang="ko-KR" sz="2000" dirty="0" smtClean="0"/>
              <a:t>Optimal effort level and output of a worker </a:t>
            </a:r>
            <a:r>
              <a:rPr lang="en-US" altLang="ko-KR" sz="2000" i="1" dirty="0" smtClean="0"/>
              <a:t>z</a:t>
            </a:r>
            <a:r>
              <a:rPr lang="en-US" altLang="ko-KR" sz="2000" dirty="0" smtClean="0"/>
              <a:t> :</a:t>
            </a:r>
          </a:p>
          <a:p>
            <a:pPr>
              <a:spcBef>
                <a:spcPts val="0"/>
              </a:spcBef>
              <a:spcAft>
                <a:spcPts val="1200"/>
              </a:spcAft>
            </a:pPr>
            <a:endParaRPr lang="en-US" altLang="ko-KR" sz="2000" dirty="0" smtClean="0"/>
          </a:p>
          <a:p>
            <a:pPr>
              <a:spcBef>
                <a:spcPts val="0"/>
              </a:spcBef>
              <a:spcAft>
                <a:spcPts val="1200"/>
              </a:spcAft>
            </a:pPr>
            <a:endParaRPr lang="en-US" altLang="ko-KR" sz="2000" dirty="0"/>
          </a:p>
          <a:p>
            <a:pPr>
              <a:spcBef>
                <a:spcPts val="0"/>
              </a:spcBef>
              <a:spcAft>
                <a:spcPts val="1200"/>
              </a:spcAft>
            </a:pPr>
            <a:r>
              <a:rPr lang="en-US" altLang="ko-KR" sz="2000" dirty="0" smtClean="0"/>
              <a:t>Competitive wage of a worker </a:t>
            </a:r>
            <a:r>
              <a:rPr lang="en-US" altLang="ko-KR" sz="2000" i="1" dirty="0" smtClean="0"/>
              <a:t>z</a:t>
            </a:r>
            <a:r>
              <a:rPr lang="en-US" altLang="ko-KR" sz="2000" dirty="0" smtClean="0"/>
              <a:t> net of learning costs  </a:t>
            </a:r>
            <a:r>
              <a:rPr lang="en-US" altLang="ko-KR" sz="2000" i="1" dirty="0" smtClean="0"/>
              <a:t>c</a:t>
            </a:r>
            <a:r>
              <a:rPr lang="en-US" altLang="ko-KR" sz="2000" i="1" baseline="-25000" dirty="0" smtClean="0"/>
              <a:t>s </a:t>
            </a:r>
            <a:r>
              <a:rPr lang="en-US" altLang="ko-KR" sz="2000" i="1" dirty="0"/>
              <a:t>, s∈{D,E}</a:t>
            </a:r>
            <a:r>
              <a:rPr lang="en-US" altLang="ko-KR" sz="2000" dirty="0" smtClean="0"/>
              <a:t> :</a:t>
            </a:r>
          </a:p>
          <a:p>
            <a:pPr>
              <a:spcBef>
                <a:spcPts val="0"/>
              </a:spcBef>
              <a:spcAft>
                <a:spcPts val="1200"/>
              </a:spcAft>
            </a:pPr>
            <a:endParaRPr lang="en-US" altLang="ko-KR" sz="2000" dirty="0" smtClean="0"/>
          </a:p>
          <a:p>
            <a:pPr>
              <a:spcBef>
                <a:spcPts val="0"/>
              </a:spcBef>
              <a:spcAft>
                <a:spcPts val="1200"/>
              </a:spcAft>
            </a:pPr>
            <a:endParaRPr lang="en-US" altLang="ko-KR" sz="2000" dirty="0"/>
          </a:p>
          <a:p>
            <a:pPr marL="0" indent="0">
              <a:spcBef>
                <a:spcPts val="0"/>
              </a:spcBef>
              <a:spcAft>
                <a:spcPts val="1200"/>
              </a:spcAft>
              <a:buNone/>
            </a:pPr>
            <a:endParaRPr lang="en-US" altLang="ko-KR" sz="2000" dirty="0" smtClean="0"/>
          </a:p>
          <a:p>
            <a:pPr>
              <a:spcBef>
                <a:spcPts val="0"/>
              </a:spcBef>
              <a:spcAft>
                <a:spcPts val="1200"/>
              </a:spcAft>
            </a:pPr>
            <a:r>
              <a:rPr lang="en-US" altLang="ko-KR" sz="2000" dirty="0" smtClean="0"/>
              <a:t>Choosing </a:t>
            </a:r>
            <a:r>
              <a:rPr lang="en-US" altLang="ko-KR" sz="2000" i="1" dirty="0" smtClean="0"/>
              <a:t>w</a:t>
            </a:r>
            <a:r>
              <a:rPr lang="en-US" altLang="ko-KR" sz="2000" dirty="0" smtClean="0"/>
              <a:t> as our numeraire, no-arbitrage conditions for the threshold workers:</a:t>
            </a:r>
            <a:endParaRPr lang="en-US" altLang="ko-KR" sz="1600" dirty="0"/>
          </a:p>
        </p:txBody>
      </p:sp>
      <p:graphicFrame>
        <p:nvGraphicFramePr>
          <p:cNvPr id="11" name="Object 10"/>
          <p:cNvGraphicFramePr>
            <a:graphicFrameLocks noChangeAspect="1"/>
          </p:cNvGraphicFramePr>
          <p:nvPr>
            <p:extLst>
              <p:ext uri="{D42A27DB-BD31-4B8C-83A1-F6EECF244321}">
                <p14:modId xmlns:p14="http://schemas.microsoft.com/office/powerpoint/2010/main" val="1375996057"/>
              </p:ext>
            </p:extLst>
          </p:nvPr>
        </p:nvGraphicFramePr>
        <p:xfrm>
          <a:off x="2895600" y="838200"/>
          <a:ext cx="3429000" cy="400050"/>
        </p:xfrm>
        <a:graphic>
          <a:graphicData uri="http://schemas.openxmlformats.org/presentationml/2006/ole">
            <mc:AlternateContent xmlns:mc="http://schemas.openxmlformats.org/markup-compatibility/2006">
              <mc:Choice xmlns:v="urn:schemas-microsoft-com:vml" Requires="v">
                <p:oleObj spid="_x0000_s4711" name="Equation" r:id="rId5" imgW="2286000" imgH="266700" progId="Equation.DSMT4">
                  <p:embed/>
                </p:oleObj>
              </mc:Choice>
              <mc:Fallback>
                <p:oleObj name="Equation" r:id="rId5" imgW="2286000" imgH="266700" progId="Equation.DSMT4">
                  <p:embed/>
                  <p:pic>
                    <p:nvPicPr>
                      <p:cNvPr id="0" name=""/>
                      <p:cNvPicPr/>
                      <p:nvPr/>
                    </p:nvPicPr>
                    <p:blipFill>
                      <a:blip r:embed="rId6"/>
                      <a:stretch>
                        <a:fillRect/>
                      </a:stretch>
                    </p:blipFill>
                    <p:spPr>
                      <a:xfrm>
                        <a:off x="2895600" y="838200"/>
                        <a:ext cx="3429000" cy="400050"/>
                      </a:xfrm>
                      <a:prstGeom prst="rect">
                        <a:avLst/>
                      </a:prstGeom>
                    </p:spPr>
                  </p:pic>
                </p:oleObj>
              </mc:Fallback>
            </mc:AlternateContent>
          </a:graphicData>
        </a:graphic>
      </p:graphicFrame>
      <p:grpSp>
        <p:nvGrpSpPr>
          <p:cNvPr id="12" name="Group 11"/>
          <p:cNvGrpSpPr/>
          <p:nvPr/>
        </p:nvGrpSpPr>
        <p:grpSpPr>
          <a:xfrm>
            <a:off x="914400" y="1945005"/>
            <a:ext cx="7387590" cy="874395"/>
            <a:chOff x="914400" y="1945005"/>
            <a:chExt cx="7387590" cy="874395"/>
          </a:xfrm>
        </p:grpSpPr>
        <p:pic>
          <p:nvPicPr>
            <p:cNvPr id="3" name="Picture 2" descr="Screen Shot 2015-07-31 at 18.46.16.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4400" y="1945005"/>
              <a:ext cx="2957830" cy="874395"/>
            </a:xfrm>
            <a:prstGeom prst="rect">
              <a:avLst/>
            </a:prstGeom>
          </p:spPr>
        </p:pic>
        <p:pic>
          <p:nvPicPr>
            <p:cNvPr id="4" name="Picture 3" descr="Screen Shot 2015-07-31 at 18.46.47.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257800" y="1945005"/>
              <a:ext cx="3044190" cy="874395"/>
            </a:xfrm>
            <a:prstGeom prst="rect">
              <a:avLst/>
            </a:prstGeom>
          </p:spPr>
        </p:pic>
      </p:grpSp>
      <p:pic>
        <p:nvPicPr>
          <p:cNvPr id="6" name="Picture 5" descr="Screen Shot 2015-07-31 at 18.48.37.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38200" y="3374390"/>
            <a:ext cx="4328795" cy="1273810"/>
          </a:xfrm>
          <a:prstGeom prst="rect">
            <a:avLst/>
          </a:prstGeom>
        </p:spPr>
      </p:pic>
      <p:grpSp>
        <p:nvGrpSpPr>
          <p:cNvPr id="13" name="Group 12"/>
          <p:cNvGrpSpPr/>
          <p:nvPr/>
        </p:nvGrpSpPr>
        <p:grpSpPr>
          <a:xfrm>
            <a:off x="914400" y="5486400"/>
            <a:ext cx="6411595" cy="777240"/>
            <a:chOff x="914400" y="5486400"/>
            <a:chExt cx="6411595" cy="777240"/>
          </a:xfrm>
        </p:grpSpPr>
        <p:pic>
          <p:nvPicPr>
            <p:cNvPr id="7" name="Picture 6" descr="Screen Shot 2015-07-31 at 18.50.38.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400" y="5486400"/>
              <a:ext cx="3767455" cy="777240"/>
            </a:xfrm>
            <a:prstGeom prst="rect">
              <a:avLst/>
            </a:prstGeom>
          </p:spPr>
        </p:pic>
        <p:pic>
          <p:nvPicPr>
            <p:cNvPr id="9" name="Picture 8" descr="Screen Shot 2015-07-31 at 18.50.56.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724400" y="5486400"/>
              <a:ext cx="2601595" cy="755650"/>
            </a:xfrm>
            <a:prstGeom prst="rect">
              <a:avLst/>
            </a:prstGeom>
          </p:spPr>
        </p:pic>
      </p:grpSp>
    </p:spTree>
    <p:custDataLst>
      <p:tags r:id="rId2"/>
    </p:custDataLst>
    <p:extLst>
      <p:ext uri="{BB962C8B-B14F-4D97-AF65-F5344CB8AC3E}">
        <p14:creationId xmlns:p14="http://schemas.microsoft.com/office/powerpoint/2010/main" val="4794951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
                                        <p:tgtEl>
                                          <p:spTgt spid="10">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animEffect transition="in" filter="fade">
                                      <p:cBhvr>
                                        <p:cTn id="13" dur="100"/>
                                        <p:tgtEl>
                                          <p:spTgt spid="10">
                                            <p:txEl>
                                              <p:pRg st="1" end="1"/>
                                            </p:txEl>
                                          </p:spTgt>
                                        </p:tgtEl>
                                      </p:cBhvr>
                                    </p:animEffect>
                                  </p:childTnLst>
                                </p:cTn>
                              </p:par>
                              <p:par>
                                <p:cTn id="14" presetID="1" presetClass="entr" presetSubtype="0" fill="hold" nodeType="withEffect">
                                  <p:stCondLst>
                                    <p:cond delay="0"/>
                                  </p:stCondLst>
                                  <p:childTnLst>
                                    <p:set>
                                      <p:cBhvr>
                                        <p:cTn id="15" dur="1" fill="hold">
                                          <p:stCondLst>
                                            <p:cond delay="9"/>
                                          </p:stCondLst>
                                        </p:cTn>
                                        <p:tgtEl>
                                          <p:spTgt spid="1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xEl>
                                              <p:pRg st="4" end="4"/>
                                            </p:txEl>
                                          </p:spTgt>
                                        </p:tgtEl>
                                        <p:attrNameLst>
                                          <p:attrName>style.visibility</p:attrName>
                                        </p:attrNameLst>
                                      </p:cBhvr>
                                      <p:to>
                                        <p:strVal val="visible"/>
                                      </p:to>
                                    </p:set>
                                    <p:animEffect transition="in" filter="fade">
                                      <p:cBhvr>
                                        <p:cTn id="20" dur="100"/>
                                        <p:tgtEl>
                                          <p:spTgt spid="10">
                                            <p:txEl>
                                              <p:pRg st="4" end="4"/>
                                            </p:txEl>
                                          </p:spTgt>
                                        </p:tgtEl>
                                      </p:cBhvr>
                                    </p:animEffect>
                                  </p:childTnLst>
                                </p:cTn>
                              </p:par>
                              <p:par>
                                <p:cTn id="21" presetID="1" presetClass="entr" presetSubtype="0" fill="hold" nodeType="withEffect">
                                  <p:stCondLst>
                                    <p:cond delay="0"/>
                                  </p:stCondLst>
                                  <p:childTnLst>
                                    <p:set>
                                      <p:cBhvr>
                                        <p:cTn id="22" dur="1" fill="hold">
                                          <p:stCondLst>
                                            <p:cond delay="9"/>
                                          </p:stCondLst>
                                        </p:cTn>
                                        <p:tgtEl>
                                          <p:spTgt spid="6"/>
                                        </p:tgtEl>
                                        <p:attrNameLst>
                                          <p:attrName>style.visibility</p:attrName>
                                        </p:attrNameLst>
                                      </p:cBhvr>
                                      <p:to>
                                        <p:strVal val="visible"/>
                                      </p:to>
                                    </p:set>
                                  </p:childTnLst>
                                </p:cTn>
                              </p:par>
                              <p:par>
                                <p:cTn id="23" presetID="10" presetClass="entr" presetSubtype="0" fill="hold" grpId="0" nodeType="withEffect">
                                  <p:stCondLst>
                                    <p:cond delay="0"/>
                                  </p:stCondLst>
                                  <p:childTnLst>
                                    <p:set>
                                      <p:cBhvr>
                                        <p:cTn id="24" dur="1" fill="hold">
                                          <p:stCondLst>
                                            <p:cond delay="0"/>
                                          </p:stCondLst>
                                        </p:cTn>
                                        <p:tgtEl>
                                          <p:spTgt spid="10">
                                            <p:txEl>
                                              <p:pRg st="8" end="8"/>
                                            </p:txEl>
                                          </p:spTgt>
                                        </p:tgtEl>
                                        <p:attrNameLst>
                                          <p:attrName>style.visibility</p:attrName>
                                        </p:attrNameLst>
                                      </p:cBhvr>
                                      <p:to>
                                        <p:strVal val="visible"/>
                                      </p:to>
                                    </p:set>
                                    <p:animEffect transition="in" filter="fade">
                                      <p:cBhvr>
                                        <p:cTn id="25" dur="100"/>
                                        <p:tgtEl>
                                          <p:spTgt spid="10">
                                            <p:txEl>
                                              <p:pRg st="8" end="8"/>
                                            </p:txEl>
                                          </p:spTgt>
                                        </p:tgtEl>
                                      </p:cBhvr>
                                    </p:animEffect>
                                  </p:childTnLst>
                                </p:cTn>
                              </p:par>
                              <p:par>
                                <p:cTn id="26" presetID="1" presetClass="entr" presetSubtype="0" fill="hold" nodeType="withEffect">
                                  <p:stCondLst>
                                    <p:cond delay="0"/>
                                  </p:stCondLst>
                                  <p:childTnLst>
                                    <p:set>
                                      <p:cBhvr>
                                        <p:cTn id="27" dur="1" fill="hold">
                                          <p:stCondLst>
                                            <p:cond delay="9"/>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a:solidFill>
            <a:schemeClr val="tx2"/>
          </a:solidFill>
          <a:ln>
            <a:solidFill>
              <a:schemeClr val="tx2"/>
            </a:solidFill>
          </a:ln>
        </p:spPr>
        <p:txBody>
          <a:bodyPr>
            <a:normAutofit/>
          </a:bodyPr>
          <a:lstStyle/>
          <a:p>
            <a:r>
              <a:rPr lang="en-US" sz="2800" dirty="0" smtClean="0">
                <a:solidFill>
                  <a:schemeClr val="bg1"/>
                </a:solidFill>
              </a:rPr>
              <a:t>Equilibrium Individual Wage Distribution</a:t>
            </a:r>
            <a:endParaRPr lang="en-US" sz="2800" dirty="0">
              <a:solidFill>
                <a:schemeClr val="bg1"/>
              </a:solidFill>
            </a:endParaRPr>
          </a:p>
        </p:txBody>
      </p:sp>
      <p:sp>
        <p:nvSpPr>
          <p:cNvPr id="4" name="Footer Placeholder 3"/>
          <p:cNvSpPr>
            <a:spLocks noGrp="1"/>
          </p:cNvSpPr>
          <p:nvPr>
            <p:ph type="ftr" sz="quarter" idx="11"/>
          </p:nvPr>
        </p:nvSpPr>
        <p:spPr>
          <a:xfrm>
            <a:off x="457200" y="6563689"/>
            <a:ext cx="6858000" cy="294311"/>
          </a:xfrm>
        </p:spPr>
        <p:txBody>
          <a:bodyPr/>
          <a:lstStyle/>
          <a:p>
            <a:r>
              <a:rPr lang="en-US" dirty="0" smtClean="0">
                <a:solidFill>
                  <a:schemeClr val="bg1"/>
                </a:solidFill>
              </a:rPr>
              <a:t>J. Jung (RWTH Aachen and THEMA)                   “Organizational Belief, Managerial Vision, and International Trade”</a:t>
            </a:r>
            <a:endParaRPr lang="en-US" dirty="0" smtClean="0"/>
          </a:p>
        </p:txBody>
      </p:sp>
      <p:sp>
        <p:nvSpPr>
          <p:cNvPr id="5" name="Slide Number Placeholder 4"/>
          <p:cNvSpPr>
            <a:spLocks noGrp="1"/>
          </p:cNvSpPr>
          <p:nvPr>
            <p:ph type="sldNum" sz="quarter" idx="12"/>
          </p:nvPr>
        </p:nvSpPr>
        <p:spPr>
          <a:xfrm>
            <a:off x="6553200" y="6596390"/>
            <a:ext cx="2133600" cy="261610"/>
          </a:xfrm>
        </p:spPr>
        <p:txBody>
          <a:bodyPr/>
          <a:lstStyle/>
          <a:p>
            <a:r>
              <a:rPr lang="en-US" dirty="0" smtClean="0"/>
              <a:t>(</a:t>
            </a:r>
            <a:fld id="{35B70233-CFEB-4F17-AF2C-65A2BF551045}" type="slidenum">
              <a:rPr lang="en-US" smtClean="0"/>
              <a:pPr/>
              <a:t>8</a:t>
            </a:fld>
            <a:r>
              <a:rPr lang="en-US" dirty="0" smtClean="0"/>
              <a:t>/</a:t>
            </a:r>
            <a:r>
              <a:rPr lang="en-US" altLang="ko-KR" dirty="0" smtClean="0"/>
              <a:t>25</a:t>
            </a:r>
            <a:r>
              <a:rPr lang="en-US" dirty="0" smtClean="0"/>
              <a:t>)</a:t>
            </a:r>
            <a:endParaRPr lang="en-US" dirty="0"/>
          </a:p>
        </p:txBody>
      </p:sp>
      <p:grpSp>
        <p:nvGrpSpPr>
          <p:cNvPr id="7" name="Group 6"/>
          <p:cNvGrpSpPr/>
          <p:nvPr/>
        </p:nvGrpSpPr>
        <p:grpSpPr>
          <a:xfrm>
            <a:off x="868363" y="1295400"/>
            <a:ext cx="7388225" cy="4727377"/>
            <a:chOff x="868363" y="1295400"/>
            <a:chExt cx="7388225" cy="4727377"/>
          </a:xfrm>
        </p:grpSpPr>
        <p:grpSp>
          <p:nvGrpSpPr>
            <p:cNvPr id="9" name="Group 8"/>
            <p:cNvGrpSpPr/>
            <p:nvPr/>
          </p:nvGrpSpPr>
          <p:grpSpPr>
            <a:xfrm>
              <a:off x="868363" y="1295400"/>
              <a:ext cx="7388225" cy="3505200"/>
              <a:chOff x="868363" y="1295400"/>
              <a:chExt cx="7388225" cy="3505200"/>
            </a:xfrm>
          </p:grpSpPr>
          <p:pic>
            <p:nvPicPr>
              <p:cNvPr id="4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833563"/>
                <a:ext cx="5181600" cy="2738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7" name="Straight Connector 46"/>
              <p:cNvCxnSpPr/>
              <p:nvPr/>
            </p:nvCxnSpPr>
            <p:spPr>
              <a:xfrm>
                <a:off x="2078736" y="1371600"/>
                <a:ext cx="0" cy="3200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2078736" y="4572000"/>
                <a:ext cx="496519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7046976" y="1371600"/>
                <a:ext cx="0" cy="3200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2078736" y="2819400"/>
                <a:ext cx="4953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3352800" y="2819400"/>
                <a:ext cx="0" cy="17526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5678424" y="2819400"/>
                <a:ext cx="0" cy="17526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95800" y="2819400"/>
                <a:ext cx="0" cy="175260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54" name="Object 53"/>
              <p:cNvGraphicFramePr>
                <a:graphicFrameLocks noChangeAspect="1"/>
              </p:cNvGraphicFramePr>
              <p:nvPr>
                <p:extLst>
                  <p:ext uri="{D42A27DB-BD31-4B8C-83A1-F6EECF244321}">
                    <p14:modId xmlns:p14="http://schemas.microsoft.com/office/powerpoint/2010/main" val="4091573714"/>
                  </p:ext>
                </p:extLst>
              </p:nvPr>
            </p:nvGraphicFramePr>
            <p:xfrm>
              <a:off x="1727200" y="1295400"/>
              <a:ext cx="330200" cy="203200"/>
            </p:xfrm>
            <a:graphic>
              <a:graphicData uri="http://schemas.openxmlformats.org/presentationml/2006/ole">
                <mc:AlternateContent xmlns:mc="http://schemas.openxmlformats.org/markup-compatibility/2006">
                  <mc:Choice xmlns:v="urn:schemas-microsoft-com:vml" Requires="v">
                    <p:oleObj spid="_x0000_s57980" name="Equation" r:id="rId5" imgW="330120" imgH="203040" progId="Equation.DSMT4">
                      <p:embed/>
                    </p:oleObj>
                  </mc:Choice>
                  <mc:Fallback>
                    <p:oleObj name="Equation" r:id="rId5" imgW="330120" imgH="203040" progId="Equation.DSMT4">
                      <p:embed/>
                      <p:pic>
                        <p:nvPicPr>
                          <p:cNvPr id="0" name=""/>
                          <p:cNvPicPr/>
                          <p:nvPr/>
                        </p:nvPicPr>
                        <p:blipFill>
                          <a:blip r:embed="rId6"/>
                          <a:stretch>
                            <a:fillRect/>
                          </a:stretch>
                        </p:blipFill>
                        <p:spPr>
                          <a:xfrm>
                            <a:off x="1727200" y="1295400"/>
                            <a:ext cx="330200" cy="203200"/>
                          </a:xfrm>
                          <a:prstGeom prst="rect">
                            <a:avLst/>
                          </a:prstGeom>
                        </p:spPr>
                      </p:pic>
                    </p:oleObj>
                  </mc:Fallback>
                </mc:AlternateContent>
              </a:graphicData>
            </a:graphic>
          </p:graphicFrame>
          <p:graphicFrame>
            <p:nvGraphicFramePr>
              <p:cNvPr id="55" name="Object 54"/>
              <p:cNvGraphicFramePr>
                <a:graphicFrameLocks noChangeAspect="1"/>
              </p:cNvGraphicFramePr>
              <p:nvPr>
                <p:extLst>
                  <p:ext uri="{D42A27DB-BD31-4B8C-83A1-F6EECF244321}">
                    <p14:modId xmlns:p14="http://schemas.microsoft.com/office/powerpoint/2010/main" val="3651636941"/>
                  </p:ext>
                </p:extLst>
              </p:nvPr>
            </p:nvGraphicFramePr>
            <p:xfrm>
              <a:off x="3276600" y="4572000"/>
              <a:ext cx="152400" cy="228600"/>
            </p:xfrm>
            <a:graphic>
              <a:graphicData uri="http://schemas.openxmlformats.org/presentationml/2006/ole">
                <mc:AlternateContent xmlns:mc="http://schemas.openxmlformats.org/markup-compatibility/2006">
                  <mc:Choice xmlns:v="urn:schemas-microsoft-com:vml" Requires="v">
                    <p:oleObj spid="_x0000_s57981" name="Equation" r:id="rId7" imgW="152280" imgH="228600" progId="Equation.DSMT4">
                      <p:embed/>
                    </p:oleObj>
                  </mc:Choice>
                  <mc:Fallback>
                    <p:oleObj name="Equation" r:id="rId7" imgW="152280" imgH="228600" progId="Equation.DSMT4">
                      <p:embed/>
                      <p:pic>
                        <p:nvPicPr>
                          <p:cNvPr id="0" name=""/>
                          <p:cNvPicPr>
                            <a:picLocks noChangeAspect="1" noChangeArrowheads="1"/>
                          </p:cNvPicPr>
                          <p:nvPr/>
                        </p:nvPicPr>
                        <p:blipFill>
                          <a:blip r:embed="rId8"/>
                          <a:srcRect/>
                          <a:stretch>
                            <a:fillRect/>
                          </a:stretch>
                        </p:blipFill>
                        <p:spPr bwMode="auto">
                          <a:xfrm>
                            <a:off x="3276600" y="4572000"/>
                            <a:ext cx="15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6" name="Object 55"/>
              <p:cNvGraphicFramePr>
                <a:graphicFrameLocks noChangeAspect="1"/>
              </p:cNvGraphicFramePr>
              <p:nvPr>
                <p:extLst>
                  <p:ext uri="{D42A27DB-BD31-4B8C-83A1-F6EECF244321}">
                    <p14:modId xmlns:p14="http://schemas.microsoft.com/office/powerpoint/2010/main" val="755630861"/>
                  </p:ext>
                </p:extLst>
              </p:nvPr>
            </p:nvGraphicFramePr>
            <p:xfrm>
              <a:off x="4419600" y="4572000"/>
              <a:ext cx="165100" cy="228600"/>
            </p:xfrm>
            <a:graphic>
              <a:graphicData uri="http://schemas.openxmlformats.org/presentationml/2006/ole">
                <mc:AlternateContent xmlns:mc="http://schemas.openxmlformats.org/markup-compatibility/2006">
                  <mc:Choice xmlns:v="urn:schemas-microsoft-com:vml" Requires="v">
                    <p:oleObj spid="_x0000_s57982" name="Equation" r:id="rId9" imgW="164880" imgH="228600" progId="Equation.DSMT4">
                      <p:embed/>
                    </p:oleObj>
                  </mc:Choice>
                  <mc:Fallback>
                    <p:oleObj name="Equation" r:id="rId9" imgW="164880" imgH="228600" progId="Equation.DSMT4">
                      <p:embed/>
                      <p:pic>
                        <p:nvPicPr>
                          <p:cNvPr id="0" name=""/>
                          <p:cNvPicPr>
                            <a:picLocks noChangeAspect="1" noChangeArrowheads="1"/>
                          </p:cNvPicPr>
                          <p:nvPr/>
                        </p:nvPicPr>
                        <p:blipFill>
                          <a:blip r:embed="rId10"/>
                          <a:srcRect/>
                          <a:stretch>
                            <a:fillRect/>
                          </a:stretch>
                        </p:blipFill>
                        <p:spPr bwMode="auto">
                          <a:xfrm>
                            <a:off x="4419600" y="4572000"/>
                            <a:ext cx="1651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7" name="Object 56"/>
              <p:cNvGraphicFramePr>
                <a:graphicFrameLocks noChangeAspect="1"/>
              </p:cNvGraphicFramePr>
              <p:nvPr>
                <p:extLst>
                  <p:ext uri="{D42A27DB-BD31-4B8C-83A1-F6EECF244321}">
                    <p14:modId xmlns:p14="http://schemas.microsoft.com/office/powerpoint/2010/main" val="1846627851"/>
                  </p:ext>
                </p:extLst>
              </p:nvPr>
            </p:nvGraphicFramePr>
            <p:xfrm>
              <a:off x="5638800" y="4572000"/>
              <a:ext cx="152400" cy="228600"/>
            </p:xfrm>
            <a:graphic>
              <a:graphicData uri="http://schemas.openxmlformats.org/presentationml/2006/ole">
                <mc:AlternateContent xmlns:mc="http://schemas.openxmlformats.org/markup-compatibility/2006">
                  <mc:Choice xmlns:v="urn:schemas-microsoft-com:vml" Requires="v">
                    <p:oleObj spid="_x0000_s57983" name="Equation" r:id="rId11" imgW="152280" imgH="228600" progId="Equation.DSMT4">
                      <p:embed/>
                    </p:oleObj>
                  </mc:Choice>
                  <mc:Fallback>
                    <p:oleObj name="Equation" r:id="rId11" imgW="152280" imgH="228600" progId="Equation.DSMT4">
                      <p:embed/>
                      <p:pic>
                        <p:nvPicPr>
                          <p:cNvPr id="0" name=""/>
                          <p:cNvPicPr>
                            <a:picLocks noChangeAspect="1" noChangeArrowheads="1"/>
                          </p:cNvPicPr>
                          <p:nvPr/>
                        </p:nvPicPr>
                        <p:blipFill>
                          <a:blip r:embed="rId12"/>
                          <a:srcRect/>
                          <a:stretch>
                            <a:fillRect/>
                          </a:stretch>
                        </p:blipFill>
                        <p:spPr bwMode="auto">
                          <a:xfrm>
                            <a:off x="5638800" y="4572000"/>
                            <a:ext cx="15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8" name="Object 57"/>
              <p:cNvGraphicFramePr>
                <a:graphicFrameLocks noChangeAspect="1"/>
              </p:cNvGraphicFramePr>
              <p:nvPr>
                <p:extLst>
                  <p:ext uri="{D42A27DB-BD31-4B8C-83A1-F6EECF244321}">
                    <p14:modId xmlns:p14="http://schemas.microsoft.com/office/powerpoint/2010/main" val="173829624"/>
                  </p:ext>
                </p:extLst>
              </p:nvPr>
            </p:nvGraphicFramePr>
            <p:xfrm>
              <a:off x="2020824" y="4593336"/>
              <a:ext cx="127000" cy="177800"/>
            </p:xfrm>
            <a:graphic>
              <a:graphicData uri="http://schemas.openxmlformats.org/presentationml/2006/ole">
                <mc:AlternateContent xmlns:mc="http://schemas.openxmlformats.org/markup-compatibility/2006">
                  <mc:Choice xmlns:v="urn:schemas-microsoft-com:vml" Requires="v">
                    <p:oleObj spid="_x0000_s57984" name="Equation" r:id="rId13" imgW="126720" imgH="177480" progId="Equation.DSMT4">
                      <p:embed/>
                    </p:oleObj>
                  </mc:Choice>
                  <mc:Fallback>
                    <p:oleObj name="Equation" r:id="rId13" imgW="126720" imgH="177480" progId="Equation.DSMT4">
                      <p:embed/>
                      <p:pic>
                        <p:nvPicPr>
                          <p:cNvPr id="0" name=""/>
                          <p:cNvPicPr>
                            <a:picLocks noChangeAspect="1" noChangeArrowheads="1"/>
                          </p:cNvPicPr>
                          <p:nvPr/>
                        </p:nvPicPr>
                        <p:blipFill>
                          <a:blip r:embed="rId14"/>
                          <a:srcRect/>
                          <a:stretch>
                            <a:fillRect/>
                          </a:stretch>
                        </p:blipFill>
                        <p:spPr bwMode="auto">
                          <a:xfrm>
                            <a:off x="2020824" y="4593336"/>
                            <a:ext cx="1270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9" name="Object 58"/>
              <p:cNvGraphicFramePr>
                <a:graphicFrameLocks noChangeAspect="1"/>
              </p:cNvGraphicFramePr>
              <p:nvPr>
                <p:extLst>
                  <p:ext uri="{D42A27DB-BD31-4B8C-83A1-F6EECF244321}">
                    <p14:modId xmlns:p14="http://schemas.microsoft.com/office/powerpoint/2010/main" val="2497009863"/>
                  </p:ext>
                </p:extLst>
              </p:nvPr>
            </p:nvGraphicFramePr>
            <p:xfrm>
              <a:off x="7010400" y="4593336"/>
              <a:ext cx="88900" cy="165100"/>
            </p:xfrm>
            <a:graphic>
              <a:graphicData uri="http://schemas.openxmlformats.org/presentationml/2006/ole">
                <mc:AlternateContent xmlns:mc="http://schemas.openxmlformats.org/markup-compatibility/2006">
                  <mc:Choice xmlns:v="urn:schemas-microsoft-com:vml" Requires="v">
                    <p:oleObj spid="_x0000_s57985" name="Equation" r:id="rId15" imgW="88560" imgH="164880" progId="Equation.DSMT4">
                      <p:embed/>
                    </p:oleObj>
                  </mc:Choice>
                  <mc:Fallback>
                    <p:oleObj name="Equation" r:id="rId15" imgW="88560" imgH="164880" progId="Equation.DSMT4">
                      <p:embed/>
                      <p:pic>
                        <p:nvPicPr>
                          <p:cNvPr id="0" name=""/>
                          <p:cNvPicPr>
                            <a:picLocks noChangeAspect="1" noChangeArrowheads="1"/>
                          </p:cNvPicPr>
                          <p:nvPr/>
                        </p:nvPicPr>
                        <p:blipFill>
                          <a:blip r:embed="rId16"/>
                          <a:srcRect/>
                          <a:stretch>
                            <a:fillRect/>
                          </a:stretch>
                        </p:blipFill>
                        <p:spPr bwMode="auto">
                          <a:xfrm>
                            <a:off x="7010400" y="4593336"/>
                            <a:ext cx="889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0" name="Object 59"/>
              <p:cNvGraphicFramePr>
                <a:graphicFrameLocks noChangeAspect="1"/>
              </p:cNvGraphicFramePr>
              <p:nvPr>
                <p:extLst>
                  <p:ext uri="{D42A27DB-BD31-4B8C-83A1-F6EECF244321}">
                    <p14:modId xmlns:p14="http://schemas.microsoft.com/office/powerpoint/2010/main" val="2315893334"/>
                  </p:ext>
                </p:extLst>
              </p:nvPr>
            </p:nvGraphicFramePr>
            <p:xfrm>
              <a:off x="1938528" y="2743200"/>
              <a:ext cx="88900" cy="165100"/>
            </p:xfrm>
            <a:graphic>
              <a:graphicData uri="http://schemas.openxmlformats.org/presentationml/2006/ole">
                <mc:AlternateContent xmlns:mc="http://schemas.openxmlformats.org/markup-compatibility/2006">
                  <mc:Choice xmlns:v="urn:schemas-microsoft-com:vml" Requires="v">
                    <p:oleObj spid="_x0000_s57986" name="Equation" r:id="rId17" imgW="88560" imgH="164880" progId="Equation.DSMT4">
                      <p:embed/>
                    </p:oleObj>
                  </mc:Choice>
                  <mc:Fallback>
                    <p:oleObj name="Equation" r:id="rId17" imgW="88560" imgH="164880" progId="Equation.DSMT4">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938528" y="2743200"/>
                            <a:ext cx="889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1" name="Object 60"/>
              <p:cNvGraphicFramePr>
                <a:graphicFrameLocks noChangeAspect="1"/>
              </p:cNvGraphicFramePr>
              <p:nvPr>
                <p:extLst>
                  <p:ext uri="{D42A27DB-BD31-4B8C-83A1-F6EECF244321}">
                    <p14:modId xmlns:p14="http://schemas.microsoft.com/office/powerpoint/2010/main" val="1045559412"/>
                  </p:ext>
                </p:extLst>
              </p:nvPr>
            </p:nvGraphicFramePr>
            <p:xfrm>
              <a:off x="7104888" y="2743200"/>
              <a:ext cx="88900" cy="165100"/>
            </p:xfrm>
            <a:graphic>
              <a:graphicData uri="http://schemas.openxmlformats.org/presentationml/2006/ole">
                <mc:AlternateContent xmlns:mc="http://schemas.openxmlformats.org/markup-compatibility/2006">
                  <mc:Choice xmlns:v="urn:schemas-microsoft-com:vml" Requires="v">
                    <p:oleObj spid="_x0000_s57987" name="Equation" r:id="rId19" imgW="88707" imgH="164742" progId="Equation.DSMT4">
                      <p:embed/>
                    </p:oleObj>
                  </mc:Choice>
                  <mc:Fallback>
                    <p:oleObj name="Equation" r:id="rId19" imgW="88707" imgH="164742" progId="Equation.DSMT4">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104888" y="2743200"/>
                            <a:ext cx="8890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2" name="Object 61"/>
              <p:cNvGraphicFramePr>
                <a:graphicFrameLocks noChangeAspect="1"/>
              </p:cNvGraphicFramePr>
              <p:nvPr>
                <p:extLst>
                  <p:ext uri="{D42A27DB-BD31-4B8C-83A1-F6EECF244321}">
                    <p14:modId xmlns:p14="http://schemas.microsoft.com/office/powerpoint/2010/main" val="3512535876"/>
                  </p:ext>
                </p:extLst>
              </p:nvPr>
            </p:nvGraphicFramePr>
            <p:xfrm>
              <a:off x="7081838" y="4052888"/>
              <a:ext cx="754062" cy="409575"/>
            </p:xfrm>
            <a:graphic>
              <a:graphicData uri="http://schemas.openxmlformats.org/presentationml/2006/ole">
                <mc:AlternateContent xmlns:mc="http://schemas.openxmlformats.org/markup-compatibility/2006">
                  <mc:Choice xmlns:v="urn:schemas-microsoft-com:vml" Requires="v">
                    <p:oleObj spid="_x0000_s57988" name="Equation" r:id="rId20" imgW="889000" imgH="482600" progId="Equation.DSMT4">
                      <p:embed/>
                    </p:oleObj>
                  </mc:Choice>
                  <mc:Fallback>
                    <p:oleObj name="Equation" r:id="rId20" imgW="889000" imgH="482600" progId="Equation.DSMT4">
                      <p:embed/>
                      <p:pic>
                        <p:nvPicPr>
                          <p:cNvPr id="0" name=""/>
                          <p:cNvPicPr>
                            <a:picLocks noChangeAspect="1" noChangeArrowheads="1"/>
                          </p:cNvPicPr>
                          <p:nvPr/>
                        </p:nvPicPr>
                        <p:blipFill>
                          <a:blip r:embed="rId21"/>
                          <a:srcRect/>
                          <a:stretch>
                            <a:fillRect/>
                          </a:stretch>
                        </p:blipFill>
                        <p:spPr bwMode="auto">
                          <a:xfrm>
                            <a:off x="7081838" y="4052888"/>
                            <a:ext cx="754062"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3" name="Object 62"/>
              <p:cNvGraphicFramePr>
                <a:graphicFrameLocks noChangeAspect="1"/>
              </p:cNvGraphicFramePr>
              <p:nvPr>
                <p:extLst>
                  <p:ext uri="{D42A27DB-BD31-4B8C-83A1-F6EECF244321}">
                    <p14:modId xmlns:p14="http://schemas.microsoft.com/office/powerpoint/2010/main" val="2796565788"/>
                  </p:ext>
                </p:extLst>
              </p:nvPr>
            </p:nvGraphicFramePr>
            <p:xfrm>
              <a:off x="1330325" y="4173538"/>
              <a:ext cx="731838" cy="409575"/>
            </p:xfrm>
            <a:graphic>
              <a:graphicData uri="http://schemas.openxmlformats.org/presentationml/2006/ole">
                <mc:AlternateContent xmlns:mc="http://schemas.openxmlformats.org/markup-compatibility/2006">
                  <mc:Choice xmlns:v="urn:schemas-microsoft-com:vml" Requires="v">
                    <p:oleObj spid="_x0000_s57989" name="Equation" r:id="rId22" imgW="863600" imgH="482600" progId="Equation.DSMT4">
                      <p:embed/>
                    </p:oleObj>
                  </mc:Choice>
                  <mc:Fallback>
                    <p:oleObj name="Equation" r:id="rId22" imgW="863600" imgH="482600" progId="Equation.DSMT4">
                      <p:embed/>
                      <p:pic>
                        <p:nvPicPr>
                          <p:cNvPr id="0" name=""/>
                          <p:cNvPicPr>
                            <a:picLocks noChangeAspect="1" noChangeArrowheads="1"/>
                          </p:cNvPicPr>
                          <p:nvPr/>
                        </p:nvPicPr>
                        <p:blipFill>
                          <a:blip r:embed="rId23"/>
                          <a:srcRect/>
                          <a:stretch>
                            <a:fillRect/>
                          </a:stretch>
                        </p:blipFill>
                        <p:spPr bwMode="auto">
                          <a:xfrm>
                            <a:off x="1330325" y="4173538"/>
                            <a:ext cx="731838"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4" name="Object 63"/>
              <p:cNvGraphicFramePr>
                <a:graphicFrameLocks noChangeAspect="1"/>
              </p:cNvGraphicFramePr>
              <p:nvPr>
                <p:extLst>
                  <p:ext uri="{D42A27DB-BD31-4B8C-83A1-F6EECF244321}">
                    <p14:modId xmlns:p14="http://schemas.microsoft.com/office/powerpoint/2010/main" val="3194142751"/>
                  </p:ext>
                </p:extLst>
              </p:nvPr>
            </p:nvGraphicFramePr>
            <p:xfrm>
              <a:off x="4292600" y="2590800"/>
              <a:ext cx="355600" cy="177800"/>
            </p:xfrm>
            <a:graphic>
              <a:graphicData uri="http://schemas.openxmlformats.org/presentationml/2006/ole">
                <mc:AlternateContent xmlns:mc="http://schemas.openxmlformats.org/markup-compatibility/2006">
                  <mc:Choice xmlns:v="urn:schemas-microsoft-com:vml" Requires="v">
                    <p:oleObj spid="_x0000_s57990" name="Equation" r:id="rId24" imgW="355320" imgH="177480" progId="Equation.DSMT4">
                      <p:embed/>
                    </p:oleObj>
                  </mc:Choice>
                  <mc:Fallback>
                    <p:oleObj name="Equation" r:id="rId24" imgW="355320" imgH="177480" progId="Equation.DSMT4">
                      <p:embed/>
                      <p:pic>
                        <p:nvPicPr>
                          <p:cNvPr id="0" name=""/>
                          <p:cNvPicPr>
                            <a:picLocks noChangeAspect="1" noChangeArrowheads="1"/>
                          </p:cNvPicPr>
                          <p:nvPr/>
                        </p:nvPicPr>
                        <p:blipFill>
                          <a:blip r:embed="rId25"/>
                          <a:srcRect/>
                          <a:stretch>
                            <a:fillRect/>
                          </a:stretch>
                        </p:blipFill>
                        <p:spPr bwMode="auto">
                          <a:xfrm>
                            <a:off x="4292600" y="2590800"/>
                            <a:ext cx="3556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5" name="Object 64"/>
              <p:cNvGraphicFramePr>
                <a:graphicFrameLocks noChangeAspect="1"/>
              </p:cNvGraphicFramePr>
              <p:nvPr>
                <p:extLst>
                  <p:ext uri="{D42A27DB-BD31-4B8C-83A1-F6EECF244321}">
                    <p14:modId xmlns:p14="http://schemas.microsoft.com/office/powerpoint/2010/main" val="3179315824"/>
                  </p:ext>
                </p:extLst>
              </p:nvPr>
            </p:nvGraphicFramePr>
            <p:xfrm>
              <a:off x="6299200" y="1981200"/>
              <a:ext cx="406400" cy="228600"/>
            </p:xfrm>
            <a:graphic>
              <a:graphicData uri="http://schemas.openxmlformats.org/presentationml/2006/ole">
                <mc:AlternateContent xmlns:mc="http://schemas.openxmlformats.org/markup-compatibility/2006">
                  <mc:Choice xmlns:v="urn:schemas-microsoft-com:vml" Requires="v">
                    <p:oleObj spid="_x0000_s57991" name="Equation" r:id="rId26" imgW="406080" imgH="228600" progId="Equation.DSMT4">
                      <p:embed/>
                    </p:oleObj>
                  </mc:Choice>
                  <mc:Fallback>
                    <p:oleObj name="Equation" r:id="rId26" imgW="406080" imgH="228600" progId="Equation.DSMT4">
                      <p:embed/>
                      <p:pic>
                        <p:nvPicPr>
                          <p:cNvPr id="0" name=""/>
                          <p:cNvPicPr>
                            <a:picLocks noChangeAspect="1" noChangeArrowheads="1"/>
                          </p:cNvPicPr>
                          <p:nvPr/>
                        </p:nvPicPr>
                        <p:blipFill>
                          <a:blip r:embed="rId27"/>
                          <a:srcRect/>
                          <a:stretch>
                            <a:fillRect/>
                          </a:stretch>
                        </p:blipFill>
                        <p:spPr bwMode="auto">
                          <a:xfrm>
                            <a:off x="6299200" y="1981200"/>
                            <a:ext cx="406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6" name="Object 65"/>
              <p:cNvGraphicFramePr>
                <a:graphicFrameLocks noChangeAspect="1"/>
              </p:cNvGraphicFramePr>
              <p:nvPr>
                <p:extLst>
                  <p:ext uri="{D42A27DB-BD31-4B8C-83A1-F6EECF244321}">
                    <p14:modId xmlns:p14="http://schemas.microsoft.com/office/powerpoint/2010/main" val="4245132962"/>
                  </p:ext>
                </p:extLst>
              </p:nvPr>
            </p:nvGraphicFramePr>
            <p:xfrm>
              <a:off x="2590800" y="2209800"/>
              <a:ext cx="406400" cy="228600"/>
            </p:xfrm>
            <a:graphic>
              <a:graphicData uri="http://schemas.openxmlformats.org/presentationml/2006/ole">
                <mc:AlternateContent xmlns:mc="http://schemas.openxmlformats.org/markup-compatibility/2006">
                  <mc:Choice xmlns:v="urn:schemas-microsoft-com:vml" Requires="v">
                    <p:oleObj spid="_x0000_s57992" name="Equation" r:id="rId28" imgW="406080" imgH="228600" progId="Equation.DSMT4">
                      <p:embed/>
                    </p:oleObj>
                  </mc:Choice>
                  <mc:Fallback>
                    <p:oleObj name="Equation" r:id="rId28" imgW="406080" imgH="228600" progId="Equation.DSMT4">
                      <p:embed/>
                      <p:pic>
                        <p:nvPicPr>
                          <p:cNvPr id="0" name=""/>
                          <p:cNvPicPr>
                            <a:picLocks noChangeAspect="1" noChangeArrowheads="1"/>
                          </p:cNvPicPr>
                          <p:nvPr/>
                        </p:nvPicPr>
                        <p:blipFill>
                          <a:blip r:embed="rId29"/>
                          <a:srcRect/>
                          <a:stretch>
                            <a:fillRect/>
                          </a:stretch>
                        </p:blipFill>
                        <p:spPr bwMode="auto">
                          <a:xfrm>
                            <a:off x="2590800" y="2209800"/>
                            <a:ext cx="406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7" name="Object 66"/>
              <p:cNvGraphicFramePr>
                <a:graphicFrameLocks noChangeAspect="1"/>
              </p:cNvGraphicFramePr>
              <p:nvPr>
                <p:extLst>
                  <p:ext uri="{D42A27DB-BD31-4B8C-83A1-F6EECF244321}">
                    <p14:modId xmlns:p14="http://schemas.microsoft.com/office/powerpoint/2010/main" val="4261548939"/>
                  </p:ext>
                </p:extLst>
              </p:nvPr>
            </p:nvGraphicFramePr>
            <p:xfrm>
              <a:off x="868363" y="1797050"/>
              <a:ext cx="1198562" cy="517525"/>
            </p:xfrm>
            <a:graphic>
              <a:graphicData uri="http://schemas.openxmlformats.org/presentationml/2006/ole">
                <mc:AlternateContent xmlns:mc="http://schemas.openxmlformats.org/markup-compatibility/2006">
                  <mc:Choice xmlns:v="urn:schemas-microsoft-com:vml" Requires="v">
                    <p:oleObj spid="_x0000_s57993" name="Equation" r:id="rId30" imgW="1409700" imgH="609600" progId="Equation.DSMT4">
                      <p:embed/>
                    </p:oleObj>
                  </mc:Choice>
                  <mc:Fallback>
                    <p:oleObj name="Equation" r:id="rId30" imgW="1409700" imgH="609600" progId="Equation.DSMT4">
                      <p:embed/>
                      <p:pic>
                        <p:nvPicPr>
                          <p:cNvPr id="0" name=""/>
                          <p:cNvPicPr>
                            <a:picLocks noChangeAspect="1" noChangeArrowheads="1"/>
                          </p:cNvPicPr>
                          <p:nvPr/>
                        </p:nvPicPr>
                        <p:blipFill>
                          <a:blip r:embed="rId31"/>
                          <a:srcRect/>
                          <a:stretch>
                            <a:fillRect/>
                          </a:stretch>
                        </p:blipFill>
                        <p:spPr bwMode="auto">
                          <a:xfrm>
                            <a:off x="868363" y="1797050"/>
                            <a:ext cx="1198562"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8" name="Object 67"/>
              <p:cNvGraphicFramePr>
                <a:graphicFrameLocks noChangeAspect="1"/>
              </p:cNvGraphicFramePr>
              <p:nvPr>
                <p:extLst>
                  <p:ext uri="{D42A27DB-BD31-4B8C-83A1-F6EECF244321}">
                    <p14:modId xmlns:p14="http://schemas.microsoft.com/office/powerpoint/2010/main" val="1123569647"/>
                  </p:ext>
                </p:extLst>
              </p:nvPr>
            </p:nvGraphicFramePr>
            <p:xfrm>
              <a:off x="7091363" y="1562100"/>
              <a:ext cx="1165225" cy="515938"/>
            </p:xfrm>
            <a:graphic>
              <a:graphicData uri="http://schemas.openxmlformats.org/presentationml/2006/ole">
                <mc:AlternateContent xmlns:mc="http://schemas.openxmlformats.org/markup-compatibility/2006">
                  <mc:Choice xmlns:v="urn:schemas-microsoft-com:vml" Requires="v">
                    <p:oleObj spid="_x0000_s57994" name="Equation" r:id="rId32" imgW="1371600" imgH="609600" progId="Equation.DSMT4">
                      <p:embed/>
                    </p:oleObj>
                  </mc:Choice>
                  <mc:Fallback>
                    <p:oleObj name="Equation" r:id="rId32" imgW="1371600" imgH="609600" progId="Equation.DSMT4">
                      <p:embed/>
                      <p:pic>
                        <p:nvPicPr>
                          <p:cNvPr id="0" name=""/>
                          <p:cNvPicPr>
                            <a:picLocks noChangeAspect="1" noChangeArrowheads="1"/>
                          </p:cNvPicPr>
                          <p:nvPr/>
                        </p:nvPicPr>
                        <p:blipFill>
                          <a:blip r:embed="rId33"/>
                          <a:srcRect/>
                          <a:stretch>
                            <a:fillRect/>
                          </a:stretch>
                        </p:blipFill>
                        <p:spPr bwMode="auto">
                          <a:xfrm>
                            <a:off x="7091363" y="1562100"/>
                            <a:ext cx="1165225"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9" name="Freeform 68"/>
              <p:cNvSpPr/>
              <p:nvPr/>
            </p:nvSpPr>
            <p:spPr>
              <a:xfrm>
                <a:off x="2080260" y="2057400"/>
                <a:ext cx="1287780" cy="762000"/>
              </a:xfrm>
              <a:custGeom>
                <a:avLst/>
                <a:gdLst>
                  <a:gd name="connsiteX0" fmla="*/ 0 w 1287780"/>
                  <a:gd name="connsiteY0" fmla="*/ 0 h 762000"/>
                  <a:gd name="connsiteX1" fmla="*/ 701040 w 1287780"/>
                  <a:gd name="connsiteY1" fmla="*/ 449580 h 762000"/>
                  <a:gd name="connsiteX2" fmla="*/ 1287780 w 1287780"/>
                  <a:gd name="connsiteY2" fmla="*/ 762000 h 762000"/>
                </a:gdLst>
                <a:ahLst/>
                <a:cxnLst>
                  <a:cxn ang="0">
                    <a:pos x="connsiteX0" y="connsiteY0"/>
                  </a:cxn>
                  <a:cxn ang="0">
                    <a:pos x="connsiteX1" y="connsiteY1"/>
                  </a:cxn>
                  <a:cxn ang="0">
                    <a:pos x="connsiteX2" y="connsiteY2"/>
                  </a:cxn>
                </a:cxnLst>
                <a:rect l="l" t="t" r="r" b="b"/>
                <a:pathLst>
                  <a:path w="1287780" h="762000">
                    <a:moveTo>
                      <a:pt x="0" y="0"/>
                    </a:moveTo>
                    <a:cubicBezTo>
                      <a:pt x="243205" y="161290"/>
                      <a:pt x="486410" y="322580"/>
                      <a:pt x="701040" y="449580"/>
                    </a:cubicBezTo>
                    <a:cubicBezTo>
                      <a:pt x="915670" y="576580"/>
                      <a:pt x="1101725" y="669290"/>
                      <a:pt x="1287780" y="762000"/>
                    </a:cubicBezTo>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Freeform 69"/>
              <p:cNvSpPr/>
              <p:nvPr/>
            </p:nvSpPr>
            <p:spPr>
              <a:xfrm>
                <a:off x="5678424" y="1877568"/>
                <a:ext cx="1370076" cy="941832"/>
              </a:xfrm>
              <a:custGeom>
                <a:avLst/>
                <a:gdLst>
                  <a:gd name="connsiteX0" fmla="*/ 1371600 w 1371600"/>
                  <a:gd name="connsiteY0" fmla="*/ 0 h 952500"/>
                  <a:gd name="connsiteX1" fmla="*/ 541020 w 1371600"/>
                  <a:gd name="connsiteY1" fmla="*/ 601980 h 952500"/>
                  <a:gd name="connsiteX2" fmla="*/ 0 w 1371600"/>
                  <a:gd name="connsiteY2" fmla="*/ 952500 h 952500"/>
                </a:gdLst>
                <a:ahLst/>
                <a:cxnLst>
                  <a:cxn ang="0">
                    <a:pos x="connsiteX0" y="connsiteY0"/>
                  </a:cxn>
                  <a:cxn ang="0">
                    <a:pos x="connsiteX1" y="connsiteY1"/>
                  </a:cxn>
                  <a:cxn ang="0">
                    <a:pos x="connsiteX2" y="connsiteY2"/>
                  </a:cxn>
                </a:cxnLst>
                <a:rect l="l" t="t" r="r" b="b"/>
                <a:pathLst>
                  <a:path w="1371600" h="952500">
                    <a:moveTo>
                      <a:pt x="1371600" y="0"/>
                    </a:moveTo>
                    <a:cubicBezTo>
                      <a:pt x="1070610" y="221615"/>
                      <a:pt x="769620" y="443230"/>
                      <a:pt x="541020" y="601980"/>
                    </a:cubicBezTo>
                    <a:cubicBezTo>
                      <a:pt x="312420" y="760730"/>
                      <a:pt x="156210" y="856615"/>
                      <a:pt x="0" y="952500"/>
                    </a:cubicBezTo>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1" name="Straight Connector 70"/>
              <p:cNvCxnSpPr/>
              <p:nvPr/>
            </p:nvCxnSpPr>
            <p:spPr>
              <a:xfrm>
                <a:off x="3352800" y="2819400"/>
                <a:ext cx="2325624"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2133600" y="4876800"/>
              <a:ext cx="4876800" cy="1145977"/>
              <a:chOff x="2133600" y="4876800"/>
              <a:chExt cx="4876800" cy="1145977"/>
            </a:xfrm>
          </p:grpSpPr>
          <p:sp>
            <p:nvSpPr>
              <p:cNvPr id="3" name="Left Brace 2"/>
              <p:cNvSpPr/>
              <p:nvPr/>
            </p:nvSpPr>
            <p:spPr>
              <a:xfrm rot="16200000">
                <a:off x="2590800" y="4419600"/>
                <a:ext cx="228600" cy="1143000"/>
              </a:xfrm>
              <a:prstGeom prst="leftBrace">
                <a:avLst>
                  <a:gd name="adj1" fmla="val 63244"/>
                  <a:gd name="adj2" fmla="val 50000"/>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75" name="Left Brace 74"/>
              <p:cNvSpPr/>
              <p:nvPr/>
            </p:nvSpPr>
            <p:spPr>
              <a:xfrm rot="16200000">
                <a:off x="4991100" y="4457700"/>
                <a:ext cx="228600" cy="1066800"/>
              </a:xfrm>
              <a:prstGeom prst="leftBrace">
                <a:avLst>
                  <a:gd name="adj1" fmla="val 63244"/>
                  <a:gd name="adj2" fmla="val 50000"/>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76" name="Left Brace 75"/>
              <p:cNvSpPr/>
              <p:nvPr/>
            </p:nvSpPr>
            <p:spPr>
              <a:xfrm rot="16200000">
                <a:off x="6286500" y="4381500"/>
                <a:ext cx="228600" cy="1219200"/>
              </a:xfrm>
              <a:prstGeom prst="leftBrace">
                <a:avLst>
                  <a:gd name="adj1" fmla="val 63244"/>
                  <a:gd name="adj2" fmla="val 50000"/>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77" name="Left Brace 76"/>
              <p:cNvSpPr/>
              <p:nvPr/>
            </p:nvSpPr>
            <p:spPr>
              <a:xfrm rot="16200000">
                <a:off x="3812400" y="4495800"/>
                <a:ext cx="228600" cy="990600"/>
              </a:xfrm>
              <a:prstGeom prst="leftBrace">
                <a:avLst>
                  <a:gd name="adj1" fmla="val 63244"/>
                  <a:gd name="adj2" fmla="val 50000"/>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2280040843"/>
                  </p:ext>
                </p:extLst>
              </p:nvPr>
            </p:nvGraphicFramePr>
            <p:xfrm>
              <a:off x="2590800" y="5067300"/>
              <a:ext cx="228600" cy="266700"/>
            </p:xfrm>
            <a:graphic>
              <a:graphicData uri="http://schemas.openxmlformats.org/presentationml/2006/ole">
                <mc:AlternateContent xmlns:mc="http://schemas.openxmlformats.org/markup-compatibility/2006">
                  <mc:Choice xmlns:v="urn:schemas-microsoft-com:vml" Requires="v">
                    <p:oleObj spid="_x0000_s57995" name="Equation" r:id="rId34" imgW="228600" imgH="266700" progId="Equation.DSMT4">
                      <p:embed/>
                    </p:oleObj>
                  </mc:Choice>
                  <mc:Fallback>
                    <p:oleObj name="Equation" r:id="rId34" imgW="228600" imgH="266700" progId="Equation.DSMT4">
                      <p:embed/>
                      <p:pic>
                        <p:nvPicPr>
                          <p:cNvPr id="0" name=""/>
                          <p:cNvPicPr/>
                          <p:nvPr/>
                        </p:nvPicPr>
                        <p:blipFill>
                          <a:blip r:embed="rId35"/>
                          <a:stretch>
                            <a:fillRect/>
                          </a:stretch>
                        </p:blipFill>
                        <p:spPr>
                          <a:xfrm>
                            <a:off x="2590800" y="5067300"/>
                            <a:ext cx="228600" cy="266700"/>
                          </a:xfrm>
                          <a:prstGeom prst="rect">
                            <a:avLst/>
                          </a:prstGeom>
                        </p:spPr>
                      </p:pic>
                    </p:oleObj>
                  </mc:Fallback>
                </mc:AlternateContent>
              </a:graphicData>
            </a:graphic>
          </p:graphicFrame>
          <p:graphicFrame>
            <p:nvGraphicFramePr>
              <p:cNvPr id="78" name="Object 77"/>
              <p:cNvGraphicFramePr>
                <a:graphicFrameLocks noChangeAspect="1"/>
              </p:cNvGraphicFramePr>
              <p:nvPr>
                <p:extLst>
                  <p:ext uri="{D42A27DB-BD31-4B8C-83A1-F6EECF244321}">
                    <p14:modId xmlns:p14="http://schemas.microsoft.com/office/powerpoint/2010/main" val="2762742031"/>
                  </p:ext>
                </p:extLst>
              </p:nvPr>
            </p:nvGraphicFramePr>
            <p:xfrm>
              <a:off x="6324600" y="5067300"/>
              <a:ext cx="228600" cy="266700"/>
            </p:xfrm>
            <a:graphic>
              <a:graphicData uri="http://schemas.openxmlformats.org/presentationml/2006/ole">
                <mc:AlternateContent xmlns:mc="http://schemas.openxmlformats.org/markup-compatibility/2006">
                  <mc:Choice xmlns:v="urn:schemas-microsoft-com:vml" Requires="v">
                    <p:oleObj spid="_x0000_s57996" name="Equation" r:id="rId36" imgW="228600" imgH="266700" progId="Equation.DSMT4">
                      <p:embed/>
                    </p:oleObj>
                  </mc:Choice>
                  <mc:Fallback>
                    <p:oleObj name="Equation" r:id="rId36" imgW="228600" imgH="266700" progId="Equation.DSMT4">
                      <p:embed/>
                      <p:pic>
                        <p:nvPicPr>
                          <p:cNvPr id="0" name=""/>
                          <p:cNvPicPr/>
                          <p:nvPr/>
                        </p:nvPicPr>
                        <p:blipFill>
                          <a:blip r:embed="rId37"/>
                          <a:stretch>
                            <a:fillRect/>
                          </a:stretch>
                        </p:blipFill>
                        <p:spPr>
                          <a:xfrm>
                            <a:off x="6324600" y="5067300"/>
                            <a:ext cx="228600" cy="266700"/>
                          </a:xfrm>
                          <a:prstGeom prst="rect">
                            <a:avLst/>
                          </a:prstGeom>
                        </p:spPr>
                      </p:pic>
                    </p:oleObj>
                  </mc:Fallback>
                </mc:AlternateContent>
              </a:graphicData>
            </a:graphic>
          </p:graphicFrame>
          <p:graphicFrame>
            <p:nvGraphicFramePr>
              <p:cNvPr id="79" name="Object 78"/>
              <p:cNvGraphicFramePr>
                <a:graphicFrameLocks noChangeAspect="1"/>
              </p:cNvGraphicFramePr>
              <p:nvPr>
                <p:extLst>
                  <p:ext uri="{D42A27DB-BD31-4B8C-83A1-F6EECF244321}">
                    <p14:modId xmlns:p14="http://schemas.microsoft.com/office/powerpoint/2010/main" val="3719496310"/>
                  </p:ext>
                </p:extLst>
              </p:nvPr>
            </p:nvGraphicFramePr>
            <p:xfrm>
              <a:off x="5029200" y="5067300"/>
              <a:ext cx="190500" cy="266700"/>
            </p:xfrm>
            <a:graphic>
              <a:graphicData uri="http://schemas.openxmlformats.org/presentationml/2006/ole">
                <mc:AlternateContent xmlns:mc="http://schemas.openxmlformats.org/markup-compatibility/2006">
                  <mc:Choice xmlns:v="urn:schemas-microsoft-com:vml" Requires="v">
                    <p:oleObj spid="_x0000_s57997" name="Equation" r:id="rId38" imgW="190500" imgH="266700" progId="Equation.DSMT4">
                      <p:embed/>
                    </p:oleObj>
                  </mc:Choice>
                  <mc:Fallback>
                    <p:oleObj name="Equation" r:id="rId38" imgW="190500" imgH="266700" progId="Equation.DSMT4">
                      <p:embed/>
                      <p:pic>
                        <p:nvPicPr>
                          <p:cNvPr id="0" name=""/>
                          <p:cNvPicPr/>
                          <p:nvPr/>
                        </p:nvPicPr>
                        <p:blipFill>
                          <a:blip r:embed="rId39"/>
                          <a:stretch>
                            <a:fillRect/>
                          </a:stretch>
                        </p:blipFill>
                        <p:spPr>
                          <a:xfrm>
                            <a:off x="5029200" y="5067300"/>
                            <a:ext cx="190500" cy="266700"/>
                          </a:xfrm>
                          <a:prstGeom prst="rect">
                            <a:avLst/>
                          </a:prstGeom>
                        </p:spPr>
                      </p:pic>
                    </p:oleObj>
                  </mc:Fallback>
                </mc:AlternateContent>
              </a:graphicData>
            </a:graphic>
          </p:graphicFrame>
          <p:graphicFrame>
            <p:nvGraphicFramePr>
              <p:cNvPr id="80" name="Object 79"/>
              <p:cNvGraphicFramePr>
                <a:graphicFrameLocks noChangeAspect="1"/>
              </p:cNvGraphicFramePr>
              <p:nvPr>
                <p:extLst>
                  <p:ext uri="{D42A27DB-BD31-4B8C-83A1-F6EECF244321}">
                    <p14:modId xmlns:p14="http://schemas.microsoft.com/office/powerpoint/2010/main" val="2195482603"/>
                  </p:ext>
                </p:extLst>
              </p:nvPr>
            </p:nvGraphicFramePr>
            <p:xfrm>
              <a:off x="3848100" y="5067300"/>
              <a:ext cx="190500" cy="266700"/>
            </p:xfrm>
            <a:graphic>
              <a:graphicData uri="http://schemas.openxmlformats.org/presentationml/2006/ole">
                <mc:AlternateContent xmlns:mc="http://schemas.openxmlformats.org/markup-compatibility/2006">
                  <mc:Choice xmlns:v="urn:schemas-microsoft-com:vml" Requires="v">
                    <p:oleObj spid="_x0000_s57998" name="Equation" r:id="rId40" imgW="190500" imgH="266700" progId="Equation.DSMT4">
                      <p:embed/>
                    </p:oleObj>
                  </mc:Choice>
                  <mc:Fallback>
                    <p:oleObj name="Equation" r:id="rId40" imgW="190500" imgH="266700" progId="Equation.DSMT4">
                      <p:embed/>
                      <p:pic>
                        <p:nvPicPr>
                          <p:cNvPr id="0" name=""/>
                          <p:cNvPicPr/>
                          <p:nvPr/>
                        </p:nvPicPr>
                        <p:blipFill>
                          <a:blip r:embed="rId41"/>
                          <a:stretch>
                            <a:fillRect/>
                          </a:stretch>
                        </p:blipFill>
                        <p:spPr>
                          <a:xfrm>
                            <a:off x="3848100" y="5067300"/>
                            <a:ext cx="190500" cy="266700"/>
                          </a:xfrm>
                          <a:prstGeom prst="rect">
                            <a:avLst/>
                          </a:prstGeom>
                        </p:spPr>
                      </p:pic>
                    </p:oleObj>
                  </mc:Fallback>
                </mc:AlternateContent>
              </a:graphicData>
            </a:graphic>
          </p:graphicFrame>
          <p:sp>
            <p:nvSpPr>
              <p:cNvPr id="81" name="Left Brace 80"/>
              <p:cNvSpPr/>
              <p:nvPr/>
            </p:nvSpPr>
            <p:spPr>
              <a:xfrm rot="16200000">
                <a:off x="3162300" y="4381500"/>
                <a:ext cx="228600" cy="2286000"/>
              </a:xfrm>
              <a:prstGeom prst="leftBrace">
                <a:avLst>
                  <a:gd name="adj1" fmla="val 63244"/>
                  <a:gd name="adj2" fmla="val 50000"/>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82" name="Left Brace 81"/>
              <p:cNvSpPr/>
              <p:nvPr/>
            </p:nvSpPr>
            <p:spPr>
              <a:xfrm rot="16200000">
                <a:off x="5676900" y="4305301"/>
                <a:ext cx="228600" cy="2438400"/>
              </a:xfrm>
              <a:prstGeom prst="leftBrace">
                <a:avLst>
                  <a:gd name="adj1" fmla="val 63244"/>
                  <a:gd name="adj2" fmla="val 50000"/>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8" name="TextBox 7"/>
              <p:cNvSpPr txBox="1"/>
              <p:nvPr/>
            </p:nvSpPr>
            <p:spPr>
              <a:xfrm>
                <a:off x="2438400" y="5715000"/>
                <a:ext cx="1676400" cy="307777"/>
              </a:xfrm>
              <a:prstGeom prst="rect">
                <a:avLst/>
              </a:prstGeom>
              <a:noFill/>
            </p:spPr>
            <p:txBody>
              <a:bodyPr wrap="square" rtlCol="0">
                <a:spAutoFit/>
              </a:bodyPr>
              <a:lstStyle/>
              <a:p>
                <a:pPr algn="ctr"/>
                <a:r>
                  <a:rPr lang="en-US" sz="1400" i="1" dirty="0" smtClean="0"/>
                  <a:t>Domestic D-firm</a:t>
                </a:r>
                <a:endParaRPr lang="en-US" sz="1400" i="1" dirty="0"/>
              </a:p>
            </p:txBody>
          </p:sp>
          <p:sp>
            <p:nvSpPr>
              <p:cNvPr id="83" name="TextBox 82"/>
              <p:cNvSpPr txBox="1"/>
              <p:nvPr/>
            </p:nvSpPr>
            <p:spPr>
              <a:xfrm>
                <a:off x="4876800" y="5715000"/>
                <a:ext cx="1676400" cy="307777"/>
              </a:xfrm>
              <a:prstGeom prst="rect">
                <a:avLst/>
              </a:prstGeom>
              <a:noFill/>
            </p:spPr>
            <p:txBody>
              <a:bodyPr wrap="square" rtlCol="0">
                <a:spAutoFit/>
              </a:bodyPr>
              <a:lstStyle/>
              <a:p>
                <a:pPr algn="ctr"/>
                <a:r>
                  <a:rPr lang="en-US" sz="1400" i="1" dirty="0" smtClean="0"/>
                  <a:t>Exporting E-firm</a:t>
                </a:r>
                <a:endParaRPr lang="en-US" sz="1400" i="1" dirty="0"/>
              </a:p>
            </p:txBody>
          </p:sp>
        </p:grpSp>
      </p:grpSp>
    </p:spTree>
    <p:extLst>
      <p:ext uri="{BB962C8B-B14F-4D97-AF65-F5344CB8AC3E}">
        <p14:creationId xmlns:p14="http://schemas.microsoft.com/office/powerpoint/2010/main" val="5133843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9"/>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a:solidFill>
            <a:schemeClr val="tx2"/>
          </a:solidFill>
          <a:ln>
            <a:solidFill>
              <a:schemeClr val="tx2"/>
            </a:solidFill>
          </a:ln>
        </p:spPr>
        <p:txBody>
          <a:bodyPr>
            <a:normAutofit/>
          </a:bodyPr>
          <a:lstStyle/>
          <a:p>
            <a:r>
              <a:rPr lang="en-US" sz="2800" dirty="0" smtClean="0">
                <a:solidFill>
                  <a:schemeClr val="bg1"/>
                </a:solidFill>
              </a:rPr>
              <a:t>Model Solution</a:t>
            </a:r>
            <a:endParaRPr lang="en-US" sz="2800" dirty="0">
              <a:solidFill>
                <a:schemeClr val="bg1"/>
              </a:solidFill>
            </a:endParaRPr>
          </a:p>
        </p:txBody>
      </p:sp>
      <p:sp>
        <p:nvSpPr>
          <p:cNvPr id="5" name="Footer Placeholder 4"/>
          <p:cNvSpPr>
            <a:spLocks noGrp="1"/>
          </p:cNvSpPr>
          <p:nvPr>
            <p:ph type="ftr" sz="quarter" idx="11"/>
          </p:nvPr>
        </p:nvSpPr>
        <p:spPr>
          <a:xfrm>
            <a:off x="457200" y="6563689"/>
            <a:ext cx="6858000" cy="294311"/>
          </a:xfrm>
        </p:spPr>
        <p:txBody>
          <a:bodyPr/>
          <a:lstStyle/>
          <a:p>
            <a:r>
              <a:rPr lang="en-US" dirty="0" smtClean="0">
                <a:solidFill>
                  <a:schemeClr val="bg1"/>
                </a:solidFill>
              </a:rPr>
              <a:t>J. Jung (RWTH Aachen and THEMA)                   “Organizational Belief, Managerial Vision, and International Trade”</a:t>
            </a:r>
            <a:endParaRPr lang="en-US" dirty="0" smtClean="0"/>
          </a:p>
        </p:txBody>
      </p:sp>
      <p:sp>
        <p:nvSpPr>
          <p:cNvPr id="7" name="Slide Number Placeholder 6"/>
          <p:cNvSpPr>
            <a:spLocks noGrp="1"/>
          </p:cNvSpPr>
          <p:nvPr>
            <p:ph type="sldNum" sz="quarter" idx="12"/>
          </p:nvPr>
        </p:nvSpPr>
        <p:spPr>
          <a:xfrm>
            <a:off x="6553200" y="6596390"/>
            <a:ext cx="2133600" cy="261610"/>
          </a:xfrm>
        </p:spPr>
        <p:txBody>
          <a:bodyPr/>
          <a:lstStyle/>
          <a:p>
            <a:r>
              <a:rPr lang="en-US" dirty="0" smtClean="0"/>
              <a:t>(</a:t>
            </a:r>
            <a:fld id="{35B70233-CFEB-4F17-AF2C-65A2BF551045}" type="slidenum">
              <a:rPr lang="en-US" smtClean="0"/>
              <a:pPr/>
              <a:t>9</a:t>
            </a:fld>
            <a:r>
              <a:rPr lang="en-US" dirty="0" smtClean="0"/>
              <a:t>/</a:t>
            </a:r>
            <a:r>
              <a:rPr lang="en-US" altLang="ko-KR" dirty="0" smtClean="0"/>
              <a:t>25</a:t>
            </a:r>
            <a:r>
              <a:rPr lang="en-US" dirty="0" smtClean="0"/>
              <a:t>)</a:t>
            </a:r>
            <a:endParaRPr lang="en-US" dirty="0"/>
          </a:p>
        </p:txBody>
      </p:sp>
      <p:sp>
        <p:nvSpPr>
          <p:cNvPr id="35" name="Content Placeholder 2"/>
          <p:cNvSpPr>
            <a:spLocks noGrp="1"/>
          </p:cNvSpPr>
          <p:nvPr>
            <p:ph idx="1"/>
          </p:nvPr>
        </p:nvSpPr>
        <p:spPr>
          <a:xfrm>
            <a:off x="457200" y="990600"/>
            <a:ext cx="8229600" cy="5334000"/>
          </a:xfrm>
        </p:spPr>
        <p:txBody>
          <a:bodyPr>
            <a:normAutofit/>
          </a:bodyPr>
          <a:lstStyle/>
          <a:p>
            <a:pPr>
              <a:spcBef>
                <a:spcPts val="0"/>
              </a:spcBef>
              <a:spcAft>
                <a:spcPts val="1200"/>
              </a:spcAft>
            </a:pPr>
            <a:r>
              <a:rPr lang="en-US" altLang="ko-KR" sz="2000" dirty="0" smtClean="0"/>
              <a:t>The equilibrium is characterized by five key variables:</a:t>
            </a:r>
          </a:p>
          <a:p>
            <a:pPr lvl="1">
              <a:spcBef>
                <a:spcPts val="0"/>
              </a:spcBef>
              <a:spcAft>
                <a:spcPts val="1200"/>
              </a:spcAft>
            </a:pPr>
            <a:r>
              <a:rPr lang="en-US" altLang="ko-KR" sz="1600" i="1" dirty="0" smtClean="0"/>
              <a:t>z</a:t>
            </a:r>
            <a:r>
              <a:rPr lang="en-US" altLang="ko-KR" sz="1600" i="1" baseline="-25000" dirty="0" smtClean="0"/>
              <a:t>1</a:t>
            </a:r>
            <a:r>
              <a:rPr lang="en-US" altLang="ko-KR" sz="1600" dirty="0" smtClean="0"/>
              <a:t>, </a:t>
            </a:r>
            <a:r>
              <a:rPr lang="en-US" altLang="ko-KR" sz="1600" i="1" dirty="0" smtClean="0"/>
              <a:t>z</a:t>
            </a:r>
            <a:r>
              <a:rPr lang="en-US" altLang="ko-KR" sz="1600" i="1" baseline="-25000" dirty="0" smtClean="0"/>
              <a:t>2</a:t>
            </a:r>
            <a:r>
              <a:rPr lang="en-US" altLang="ko-KR" sz="1600" dirty="0" smtClean="0"/>
              <a:t>, </a:t>
            </a:r>
            <a:r>
              <a:rPr lang="en-US" altLang="ko-KR" sz="1600" i="1" dirty="0" smtClean="0"/>
              <a:t>z</a:t>
            </a:r>
            <a:r>
              <a:rPr lang="en-US" altLang="ko-KR" sz="1600" i="1" baseline="-25000" dirty="0" smtClean="0"/>
              <a:t>3</a:t>
            </a:r>
            <a:r>
              <a:rPr lang="en-US" altLang="ko-KR" sz="1600" dirty="0" smtClean="0"/>
              <a:t>, </a:t>
            </a:r>
            <a:r>
              <a:rPr lang="en-US" altLang="ko-KR" sz="1600" i="1" dirty="0" smtClean="0"/>
              <a:t>w</a:t>
            </a:r>
            <a:r>
              <a:rPr lang="en-US" altLang="ko-KR" sz="1600" i="1" baseline="-25000" dirty="0" smtClean="0"/>
              <a:t>D</a:t>
            </a:r>
            <a:r>
              <a:rPr lang="en-US" altLang="ko-KR" sz="1600" dirty="0" smtClean="0"/>
              <a:t> and </a:t>
            </a:r>
            <a:r>
              <a:rPr lang="en-US" altLang="ko-KR" sz="1600" i="1" dirty="0" smtClean="0"/>
              <a:t>w</a:t>
            </a:r>
            <a:r>
              <a:rPr lang="en-US" altLang="ko-KR" sz="1600" i="1" baseline="-25000" dirty="0" smtClean="0"/>
              <a:t>E</a:t>
            </a:r>
            <a:r>
              <a:rPr lang="en-US" altLang="ko-KR" sz="1600" baseline="-25000" dirty="0" smtClean="0"/>
              <a:t>.</a:t>
            </a:r>
            <a:endParaRPr lang="en-US" altLang="ko-KR" sz="1600" dirty="0"/>
          </a:p>
          <a:p>
            <a:pPr>
              <a:spcBef>
                <a:spcPts val="0"/>
              </a:spcBef>
              <a:spcAft>
                <a:spcPts val="1200"/>
              </a:spcAft>
            </a:pPr>
            <a:r>
              <a:rPr lang="en-US" altLang="ko-KR" sz="2000" dirty="0" smtClean="0"/>
              <a:t>Determined by five equilibrium equations:</a:t>
            </a:r>
          </a:p>
          <a:p>
            <a:pPr lvl="1">
              <a:spcBef>
                <a:spcPts val="0"/>
              </a:spcBef>
              <a:spcAft>
                <a:spcPts val="1200"/>
              </a:spcAft>
            </a:pPr>
            <a:r>
              <a:rPr lang="en-US" altLang="ko-KR" sz="1600" dirty="0" smtClean="0"/>
              <a:t>No-arbitrage conditions for the threshold workers</a:t>
            </a:r>
          </a:p>
          <a:p>
            <a:pPr lvl="1">
              <a:spcBef>
                <a:spcPts val="0"/>
              </a:spcBef>
              <a:spcAft>
                <a:spcPts val="1200"/>
              </a:spcAft>
            </a:pPr>
            <a:endParaRPr lang="en-US" altLang="ko-KR" sz="1600" dirty="0"/>
          </a:p>
          <a:p>
            <a:pPr lvl="1">
              <a:spcBef>
                <a:spcPts val="0"/>
              </a:spcBef>
              <a:spcAft>
                <a:spcPts val="1200"/>
              </a:spcAft>
            </a:pPr>
            <a:endParaRPr lang="en-US" altLang="ko-KR" sz="1600" dirty="0" smtClean="0"/>
          </a:p>
          <a:p>
            <a:pPr lvl="1">
              <a:spcBef>
                <a:spcPts val="0"/>
              </a:spcBef>
              <a:spcAft>
                <a:spcPts val="1200"/>
              </a:spcAft>
            </a:pPr>
            <a:r>
              <a:rPr lang="en-US" altLang="ko-KR" sz="1600" dirty="0" smtClean="0"/>
              <a:t>Labor-market clearing conditions</a:t>
            </a:r>
          </a:p>
          <a:p>
            <a:pPr lvl="1">
              <a:spcBef>
                <a:spcPts val="0"/>
              </a:spcBef>
              <a:spcAft>
                <a:spcPts val="1200"/>
              </a:spcAft>
            </a:pPr>
            <a:endParaRPr lang="en-US" altLang="ko-KR" sz="1600" dirty="0"/>
          </a:p>
          <a:p>
            <a:pPr lvl="1">
              <a:spcBef>
                <a:spcPts val="0"/>
              </a:spcBef>
              <a:spcAft>
                <a:spcPts val="1200"/>
              </a:spcAft>
            </a:pPr>
            <a:endParaRPr lang="en-US" altLang="ko-KR" sz="1600" dirty="0" smtClean="0"/>
          </a:p>
          <a:p>
            <a:pPr lvl="1">
              <a:spcBef>
                <a:spcPts val="0"/>
              </a:spcBef>
              <a:spcAft>
                <a:spcPts val="1200"/>
              </a:spcAft>
            </a:pPr>
            <a:endParaRPr lang="en-US" altLang="ko-KR" sz="1600" dirty="0"/>
          </a:p>
          <a:p>
            <a:pPr lvl="1">
              <a:spcBef>
                <a:spcPts val="600"/>
              </a:spcBef>
              <a:spcAft>
                <a:spcPts val="1200"/>
              </a:spcAft>
            </a:pPr>
            <a:r>
              <a:rPr lang="en-US" altLang="ko-KR" sz="1600" dirty="0" smtClean="0"/>
              <a:t>Revenue ratio between domestic and exporting firms</a:t>
            </a:r>
          </a:p>
        </p:txBody>
      </p:sp>
      <p:grpSp>
        <p:nvGrpSpPr>
          <p:cNvPr id="12" name="Group 11"/>
          <p:cNvGrpSpPr/>
          <p:nvPr/>
        </p:nvGrpSpPr>
        <p:grpSpPr>
          <a:xfrm>
            <a:off x="1219200" y="2729484"/>
            <a:ext cx="6411595" cy="699516"/>
            <a:chOff x="914400" y="5486400"/>
            <a:chExt cx="6411595" cy="777240"/>
          </a:xfrm>
        </p:grpSpPr>
        <p:pic>
          <p:nvPicPr>
            <p:cNvPr id="13" name="Picture 12" descr="Screen Shot 2015-07-31 at 18.50.38.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 y="5486400"/>
              <a:ext cx="3767455" cy="777240"/>
            </a:xfrm>
            <a:prstGeom prst="rect">
              <a:avLst/>
            </a:prstGeom>
          </p:spPr>
        </p:pic>
        <p:pic>
          <p:nvPicPr>
            <p:cNvPr id="16" name="Picture 15" descr="Screen Shot 2015-07-31 at 18.50.56.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24400" y="5486400"/>
              <a:ext cx="2601595" cy="755650"/>
            </a:xfrm>
            <a:prstGeom prst="rect">
              <a:avLst/>
            </a:prstGeom>
          </p:spPr>
        </p:pic>
      </p:grpSp>
      <p:pic>
        <p:nvPicPr>
          <p:cNvPr id="6" name="Picture 5" descr="Screen Shot 2015-07-31 at 19.13.29.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00150" y="3838575"/>
            <a:ext cx="4591050" cy="1266825"/>
          </a:xfrm>
          <a:prstGeom prst="rect">
            <a:avLst/>
          </a:prstGeom>
        </p:spPr>
      </p:pic>
      <p:pic>
        <p:nvPicPr>
          <p:cNvPr id="8" name="Picture 7" descr="Screen Shot 2015-07-31 at 19.16.03.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19200" y="5535930"/>
            <a:ext cx="3227705" cy="712470"/>
          </a:xfrm>
          <a:prstGeom prst="rect">
            <a:avLst/>
          </a:prstGeom>
        </p:spPr>
      </p:pic>
    </p:spTree>
    <p:custDataLst>
      <p:tags r:id="rId1"/>
    </p:custDataLst>
    <p:extLst>
      <p:ext uri="{BB962C8B-B14F-4D97-AF65-F5344CB8AC3E}">
        <p14:creationId xmlns:p14="http://schemas.microsoft.com/office/powerpoint/2010/main" val="2247238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5">
                                            <p:txEl>
                                              <p:pRg st="0" end="0"/>
                                            </p:txEl>
                                          </p:spTgt>
                                        </p:tgtEl>
                                        <p:attrNameLst>
                                          <p:attrName>style.visibility</p:attrName>
                                        </p:attrNameLst>
                                      </p:cBhvr>
                                      <p:to>
                                        <p:strVal val="visible"/>
                                      </p:to>
                                    </p:set>
                                    <p:animEffect transition="in" filter="fade">
                                      <p:cBhvr>
                                        <p:cTn id="7" dur="100"/>
                                        <p:tgtEl>
                                          <p:spTgt spid="3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5">
                                            <p:txEl>
                                              <p:pRg st="1" end="1"/>
                                            </p:txEl>
                                          </p:spTgt>
                                        </p:tgtEl>
                                        <p:attrNameLst>
                                          <p:attrName>style.visibility</p:attrName>
                                        </p:attrNameLst>
                                      </p:cBhvr>
                                      <p:to>
                                        <p:strVal val="visible"/>
                                      </p:to>
                                    </p:set>
                                    <p:animEffect transition="in" filter="fade">
                                      <p:cBhvr>
                                        <p:cTn id="10" dur="100"/>
                                        <p:tgtEl>
                                          <p:spTgt spid="35">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5">
                                            <p:txEl>
                                              <p:pRg st="2" end="2"/>
                                            </p:txEl>
                                          </p:spTgt>
                                        </p:tgtEl>
                                        <p:attrNameLst>
                                          <p:attrName>style.visibility</p:attrName>
                                        </p:attrNameLst>
                                      </p:cBhvr>
                                      <p:to>
                                        <p:strVal val="visible"/>
                                      </p:to>
                                    </p:set>
                                    <p:animEffect transition="in" filter="fade">
                                      <p:cBhvr>
                                        <p:cTn id="13" dur="100"/>
                                        <p:tgtEl>
                                          <p:spTgt spid="35">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5">
                                            <p:txEl>
                                              <p:pRg st="3" end="3"/>
                                            </p:txEl>
                                          </p:spTgt>
                                        </p:tgtEl>
                                        <p:attrNameLst>
                                          <p:attrName>style.visibility</p:attrName>
                                        </p:attrNameLst>
                                      </p:cBhvr>
                                      <p:to>
                                        <p:strVal val="visible"/>
                                      </p:to>
                                    </p:set>
                                    <p:animEffect transition="in" filter="fade">
                                      <p:cBhvr>
                                        <p:cTn id="16" dur="100"/>
                                        <p:tgtEl>
                                          <p:spTgt spid="35">
                                            <p:txEl>
                                              <p:pRg st="3" end="3"/>
                                            </p:txEl>
                                          </p:spTgt>
                                        </p:tgtEl>
                                      </p:cBhvr>
                                    </p:animEffect>
                                  </p:childTnLst>
                                </p:cTn>
                              </p:par>
                              <p:par>
                                <p:cTn id="17" presetID="1" presetClass="entr" presetSubtype="0" fill="hold" nodeType="withEffect">
                                  <p:stCondLst>
                                    <p:cond delay="0"/>
                                  </p:stCondLst>
                                  <p:childTnLst>
                                    <p:set>
                                      <p:cBhvr>
                                        <p:cTn id="18" dur="1" fill="hold">
                                          <p:stCondLst>
                                            <p:cond delay="9"/>
                                          </p:stCondLst>
                                        </p:cTn>
                                        <p:tgtEl>
                                          <p:spTgt spid="12"/>
                                        </p:tgtEl>
                                        <p:attrNameLst>
                                          <p:attrName>style.visibility</p:attrName>
                                        </p:attrNameLst>
                                      </p:cBhvr>
                                      <p:to>
                                        <p:strVal val="visible"/>
                                      </p:to>
                                    </p:set>
                                  </p:childTnLst>
                                </p:cTn>
                              </p:par>
                              <p:par>
                                <p:cTn id="19" presetID="10" presetClass="entr" presetSubtype="0" fill="hold" grpId="0" nodeType="withEffect">
                                  <p:stCondLst>
                                    <p:cond delay="0"/>
                                  </p:stCondLst>
                                  <p:childTnLst>
                                    <p:set>
                                      <p:cBhvr>
                                        <p:cTn id="20" dur="1" fill="hold">
                                          <p:stCondLst>
                                            <p:cond delay="0"/>
                                          </p:stCondLst>
                                        </p:cTn>
                                        <p:tgtEl>
                                          <p:spTgt spid="35">
                                            <p:txEl>
                                              <p:pRg st="6" end="6"/>
                                            </p:txEl>
                                          </p:spTgt>
                                        </p:tgtEl>
                                        <p:attrNameLst>
                                          <p:attrName>style.visibility</p:attrName>
                                        </p:attrNameLst>
                                      </p:cBhvr>
                                      <p:to>
                                        <p:strVal val="visible"/>
                                      </p:to>
                                    </p:set>
                                    <p:animEffect transition="in" filter="fade">
                                      <p:cBhvr>
                                        <p:cTn id="21" dur="100"/>
                                        <p:tgtEl>
                                          <p:spTgt spid="35">
                                            <p:txEl>
                                              <p:pRg st="6" end="6"/>
                                            </p:txEl>
                                          </p:spTgt>
                                        </p:tgtEl>
                                      </p:cBhvr>
                                    </p:animEffect>
                                  </p:childTnLst>
                                </p:cTn>
                              </p:par>
                              <p:par>
                                <p:cTn id="22" presetID="1" presetClass="entr" presetSubtype="0" fill="hold" nodeType="withEffect">
                                  <p:stCondLst>
                                    <p:cond delay="0"/>
                                  </p:stCondLst>
                                  <p:childTnLst>
                                    <p:set>
                                      <p:cBhvr>
                                        <p:cTn id="23" dur="1" fill="hold">
                                          <p:stCondLst>
                                            <p:cond delay="9"/>
                                          </p:stCondLst>
                                        </p:cTn>
                                        <p:tgtEl>
                                          <p:spTgt spid="6"/>
                                        </p:tgtEl>
                                        <p:attrNameLst>
                                          <p:attrName>style.visibility</p:attrName>
                                        </p:attrNameLst>
                                      </p:cBhvr>
                                      <p:to>
                                        <p:strVal val="visible"/>
                                      </p:to>
                                    </p:set>
                                  </p:childTnLst>
                                </p:cTn>
                              </p:par>
                              <p:par>
                                <p:cTn id="24" presetID="10" presetClass="entr" presetSubtype="0" fill="hold" grpId="0" nodeType="withEffect">
                                  <p:stCondLst>
                                    <p:cond delay="0"/>
                                  </p:stCondLst>
                                  <p:childTnLst>
                                    <p:set>
                                      <p:cBhvr>
                                        <p:cTn id="25" dur="1" fill="hold">
                                          <p:stCondLst>
                                            <p:cond delay="0"/>
                                          </p:stCondLst>
                                        </p:cTn>
                                        <p:tgtEl>
                                          <p:spTgt spid="35">
                                            <p:txEl>
                                              <p:pRg st="10" end="10"/>
                                            </p:txEl>
                                          </p:spTgt>
                                        </p:tgtEl>
                                        <p:attrNameLst>
                                          <p:attrName>style.visibility</p:attrName>
                                        </p:attrNameLst>
                                      </p:cBhvr>
                                      <p:to>
                                        <p:strVal val="visible"/>
                                      </p:to>
                                    </p:set>
                                    <p:animEffect transition="in" filter="fade">
                                      <p:cBhvr>
                                        <p:cTn id="26" dur="100"/>
                                        <p:tgtEl>
                                          <p:spTgt spid="35">
                                            <p:txEl>
                                              <p:pRg st="10" end="10"/>
                                            </p:txEl>
                                          </p:spTgt>
                                        </p:tgtEl>
                                      </p:cBhvr>
                                    </p:animEffect>
                                  </p:childTnLst>
                                </p:cTn>
                              </p:par>
                              <p:par>
                                <p:cTn id="27" presetID="1" presetClass="entr" presetSubtype="0" fill="hold" nodeType="withEffect">
                                  <p:stCondLst>
                                    <p:cond delay="0"/>
                                  </p:stCondLst>
                                  <p:childTnLst>
                                    <p:set>
                                      <p:cBhvr>
                                        <p:cTn id="28" dur="1" fill="hold">
                                          <p:stCondLst>
                                            <p:cond delay="9"/>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uiExpand="1" build="p"/>
    </p:bldLst>
  </p:timing>
</p:sld>
</file>

<file path=ppt/tags/tag1.xml><?xml version="1.0" encoding="utf-8"?>
<p:tagLst xmlns:a="http://schemas.openxmlformats.org/drawingml/2006/main" xmlns:r="http://schemas.openxmlformats.org/officeDocument/2006/relationships" xmlns:p="http://schemas.openxmlformats.org/presentationml/2006/main">
  <p:tag name="TIMING" val="|31|28.2|33.5|23.9"/>
</p:tagLst>
</file>

<file path=ppt/tags/tag10.xml><?xml version="1.0" encoding="utf-8"?>
<p:tagLst xmlns:a="http://schemas.openxmlformats.org/drawingml/2006/main" xmlns:r="http://schemas.openxmlformats.org/officeDocument/2006/relationships" xmlns:p="http://schemas.openxmlformats.org/presentationml/2006/main">
  <p:tag name="TIMING" val="|23.1"/>
</p:tagLst>
</file>

<file path=ppt/tags/tag11.xml><?xml version="1.0" encoding="utf-8"?>
<p:tagLst xmlns:a="http://schemas.openxmlformats.org/drawingml/2006/main" xmlns:r="http://schemas.openxmlformats.org/officeDocument/2006/relationships" xmlns:p="http://schemas.openxmlformats.org/presentationml/2006/main">
  <p:tag name="TIMING" val="|13.5|8|8.1"/>
</p:tagLst>
</file>

<file path=ppt/tags/tag12.xml><?xml version="1.0" encoding="utf-8"?>
<p:tagLst xmlns:a="http://schemas.openxmlformats.org/drawingml/2006/main" xmlns:r="http://schemas.openxmlformats.org/officeDocument/2006/relationships" xmlns:p="http://schemas.openxmlformats.org/presentationml/2006/main">
  <p:tag name="TIMING" val="|33.3"/>
</p:tagLst>
</file>

<file path=ppt/tags/tag13.xml><?xml version="1.0" encoding="utf-8"?>
<p:tagLst xmlns:a="http://schemas.openxmlformats.org/drawingml/2006/main" xmlns:r="http://schemas.openxmlformats.org/officeDocument/2006/relationships" xmlns:p="http://schemas.openxmlformats.org/presentationml/2006/main">
  <p:tag name="TIMING" val="|13.5|8|8.1"/>
</p:tagLst>
</file>

<file path=ppt/tags/tag14.xml><?xml version="1.0" encoding="utf-8"?>
<p:tagLst xmlns:a="http://schemas.openxmlformats.org/drawingml/2006/main" xmlns:r="http://schemas.openxmlformats.org/officeDocument/2006/relationships" xmlns:p="http://schemas.openxmlformats.org/presentationml/2006/main">
  <p:tag name="TIMING" val="|31.9"/>
</p:tagLst>
</file>

<file path=ppt/tags/tag15.xml><?xml version="1.0" encoding="utf-8"?>
<p:tagLst xmlns:a="http://schemas.openxmlformats.org/drawingml/2006/main" xmlns:r="http://schemas.openxmlformats.org/officeDocument/2006/relationships" xmlns:p="http://schemas.openxmlformats.org/presentationml/2006/main">
  <p:tag name="TIMING" val="|31.4|18.1|12"/>
</p:tagLst>
</file>

<file path=ppt/tags/tag16.xml><?xml version="1.0" encoding="utf-8"?>
<p:tagLst xmlns:a="http://schemas.openxmlformats.org/drawingml/2006/main" xmlns:r="http://schemas.openxmlformats.org/officeDocument/2006/relationships" xmlns:p="http://schemas.openxmlformats.org/presentationml/2006/main">
  <p:tag name="TIMING" val="|31.4|18.1|12"/>
</p:tagLst>
</file>

<file path=ppt/tags/tag17.xml><?xml version="1.0" encoding="utf-8"?>
<p:tagLst xmlns:a="http://schemas.openxmlformats.org/drawingml/2006/main" xmlns:r="http://schemas.openxmlformats.org/officeDocument/2006/relationships" xmlns:p="http://schemas.openxmlformats.org/presentationml/2006/main">
  <p:tag name="TIMING" val="|23.7"/>
</p:tagLst>
</file>

<file path=ppt/tags/tag18.xml><?xml version="1.0" encoding="utf-8"?>
<p:tagLst xmlns:a="http://schemas.openxmlformats.org/drawingml/2006/main" xmlns:r="http://schemas.openxmlformats.org/officeDocument/2006/relationships" xmlns:p="http://schemas.openxmlformats.org/presentationml/2006/main">
  <p:tag name="TIMING" val="|23.7"/>
</p:tagLst>
</file>

<file path=ppt/tags/tag19.xml><?xml version="1.0" encoding="utf-8"?>
<p:tagLst xmlns:a="http://schemas.openxmlformats.org/drawingml/2006/main" xmlns:r="http://schemas.openxmlformats.org/officeDocument/2006/relationships" xmlns:p="http://schemas.openxmlformats.org/presentationml/2006/main">
  <p:tag name="TIMING" val="|23.7"/>
</p:tagLst>
</file>

<file path=ppt/tags/tag2.xml><?xml version="1.0" encoding="utf-8"?>
<p:tagLst xmlns:a="http://schemas.openxmlformats.org/drawingml/2006/main" xmlns:r="http://schemas.openxmlformats.org/officeDocument/2006/relationships" xmlns:p="http://schemas.openxmlformats.org/presentationml/2006/main">
  <p:tag name="TIMING" val="|16|21.4|5.9|13.2"/>
</p:tagLst>
</file>

<file path=ppt/tags/tag20.xml><?xml version="1.0" encoding="utf-8"?>
<p:tagLst xmlns:a="http://schemas.openxmlformats.org/drawingml/2006/main" xmlns:r="http://schemas.openxmlformats.org/officeDocument/2006/relationships" xmlns:p="http://schemas.openxmlformats.org/presentationml/2006/main">
  <p:tag name="TIMING" val="|23.7"/>
</p:tagLst>
</file>

<file path=ppt/tags/tag21.xml><?xml version="1.0" encoding="utf-8"?>
<p:tagLst xmlns:a="http://schemas.openxmlformats.org/drawingml/2006/main" xmlns:r="http://schemas.openxmlformats.org/officeDocument/2006/relationships" xmlns:p="http://schemas.openxmlformats.org/presentationml/2006/main">
  <p:tag name="TIMING" val="|14.8|10.3"/>
</p:tagLst>
</file>

<file path=ppt/tags/tag3.xml><?xml version="1.0" encoding="utf-8"?>
<p:tagLst xmlns:a="http://schemas.openxmlformats.org/drawingml/2006/main" xmlns:r="http://schemas.openxmlformats.org/officeDocument/2006/relationships" xmlns:p="http://schemas.openxmlformats.org/presentationml/2006/main">
  <p:tag name="TIMING" val="|31.7|6.4|14.7|16.4"/>
</p:tagLst>
</file>

<file path=ppt/tags/tag4.xml><?xml version="1.0" encoding="utf-8"?>
<p:tagLst xmlns:a="http://schemas.openxmlformats.org/drawingml/2006/main" xmlns:r="http://schemas.openxmlformats.org/officeDocument/2006/relationships" xmlns:p="http://schemas.openxmlformats.org/presentationml/2006/main">
  <p:tag name="TIMING" val="|11.2|35"/>
</p:tagLst>
</file>

<file path=ppt/tags/tag5.xml><?xml version="1.0" encoding="utf-8"?>
<p:tagLst xmlns:a="http://schemas.openxmlformats.org/drawingml/2006/main" xmlns:r="http://schemas.openxmlformats.org/officeDocument/2006/relationships" xmlns:p="http://schemas.openxmlformats.org/presentationml/2006/main">
  <p:tag name="TIMING" val="|33.3"/>
</p:tagLst>
</file>

<file path=ppt/tags/tag6.xml><?xml version="1.0" encoding="utf-8"?>
<p:tagLst xmlns:a="http://schemas.openxmlformats.org/drawingml/2006/main" xmlns:r="http://schemas.openxmlformats.org/officeDocument/2006/relationships" xmlns:p="http://schemas.openxmlformats.org/presentationml/2006/main">
  <p:tag name="TIMING" val="|29.2"/>
</p:tagLst>
</file>

<file path=ppt/tags/tag7.xml><?xml version="1.0" encoding="utf-8"?>
<p:tagLst xmlns:a="http://schemas.openxmlformats.org/drawingml/2006/main" xmlns:r="http://schemas.openxmlformats.org/officeDocument/2006/relationships" xmlns:p="http://schemas.openxmlformats.org/presentationml/2006/main">
  <p:tag name="TIMING" val="|33.3"/>
</p:tagLst>
</file>

<file path=ppt/tags/tag8.xml><?xml version="1.0" encoding="utf-8"?>
<p:tagLst xmlns:a="http://schemas.openxmlformats.org/drawingml/2006/main" xmlns:r="http://schemas.openxmlformats.org/officeDocument/2006/relationships" xmlns:p="http://schemas.openxmlformats.org/presentationml/2006/main">
  <p:tag name="TIMING" val="|11.1"/>
</p:tagLst>
</file>

<file path=ppt/tags/tag9.xml><?xml version="1.0" encoding="utf-8"?>
<p:tagLst xmlns:a="http://schemas.openxmlformats.org/drawingml/2006/main" xmlns:r="http://schemas.openxmlformats.org/officeDocument/2006/relationships" xmlns:p="http://schemas.openxmlformats.org/presentationml/2006/main">
  <p:tag name="TIMING" val="|11.1"/>
</p:tagLst>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2583</TotalTime>
  <Words>2886</Words>
  <Application>Microsoft Office PowerPoint</Application>
  <PresentationFormat>On-screen Show (4:3)</PresentationFormat>
  <Paragraphs>225</Paragraphs>
  <Slides>25</Slides>
  <Notes>25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27" baseType="lpstr">
      <vt:lpstr>Custom Design</vt:lpstr>
      <vt:lpstr>Equation</vt:lpstr>
      <vt:lpstr>Organizational Belief, Managerial Vision, and International Trade</vt:lpstr>
      <vt:lpstr>Motivation</vt:lpstr>
      <vt:lpstr>This Paper</vt:lpstr>
      <vt:lpstr>Basic Setup</vt:lpstr>
      <vt:lpstr>Heterogeneous Workers in Beliefs</vt:lpstr>
      <vt:lpstr>Optimal Effort Decision of Managerial Workers</vt:lpstr>
      <vt:lpstr>(1) Base Model</vt:lpstr>
      <vt:lpstr>Equilibrium Individual Wage Distribution</vt:lpstr>
      <vt:lpstr>Model Solution</vt:lpstr>
      <vt:lpstr>Trade Liberalization: A Fall in τ</vt:lpstr>
      <vt:lpstr>Changes in Managerial Vision: A Rise in vE</vt:lpstr>
      <vt:lpstr>Changes in Managerial Vision: A Rise in vD</vt:lpstr>
      <vt:lpstr>(2) Extended Model </vt:lpstr>
      <vt:lpstr>Equilibrium Individual Wage Distribution</vt:lpstr>
      <vt:lpstr>Model Solution</vt:lpstr>
      <vt:lpstr>Equilibrium Individual Wage Distribution</vt:lpstr>
      <vt:lpstr>Trade Liberalization: A Fall in τ</vt:lpstr>
      <vt:lpstr>Changes in Managerial Vision: A Rise in vE</vt:lpstr>
      <vt:lpstr>Changes in Managerial Vision: A Rise in vD</vt:lpstr>
      <vt:lpstr>Numerical Appraisal</vt:lpstr>
      <vt:lpstr>Numerical Appraisal</vt:lpstr>
      <vt:lpstr>Numerical Appraisal:  Real Wage Changes</vt:lpstr>
      <vt:lpstr>Numerical Appraisal:  Real Wage Changes</vt:lpstr>
      <vt:lpstr>Concluding Remarks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Technology, Skill and Growth in a Global Economy</dc:title>
  <dc:creator>Jaewon Jung</dc:creator>
  <cp:lastModifiedBy>Jaewon Jung</cp:lastModifiedBy>
  <cp:revision>321</cp:revision>
  <cp:lastPrinted>2014-05-05T15:35:56Z</cp:lastPrinted>
  <dcterms:created xsi:type="dcterms:W3CDTF">2014-04-26T13:49:43Z</dcterms:created>
  <dcterms:modified xsi:type="dcterms:W3CDTF">2015-11-28T19:00:07Z</dcterms:modified>
</cp:coreProperties>
</file>