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4"/>
  </p:notesMasterIdLst>
  <p:handoutMasterIdLst>
    <p:handoutMasterId r:id="rId45"/>
  </p:handoutMasterIdLst>
  <p:sldIdLst>
    <p:sldId id="257" r:id="rId3"/>
    <p:sldId id="279" r:id="rId4"/>
    <p:sldId id="281" r:id="rId5"/>
    <p:sldId id="264" r:id="rId6"/>
    <p:sldId id="280" r:id="rId7"/>
    <p:sldId id="265" r:id="rId8"/>
    <p:sldId id="266" r:id="rId9"/>
    <p:sldId id="282" r:id="rId10"/>
    <p:sldId id="267" r:id="rId11"/>
    <p:sldId id="304" r:id="rId12"/>
    <p:sldId id="269" r:id="rId13"/>
    <p:sldId id="270" r:id="rId14"/>
    <p:sldId id="271" r:id="rId15"/>
    <p:sldId id="297" r:id="rId16"/>
    <p:sldId id="286" r:id="rId17"/>
    <p:sldId id="303" r:id="rId18"/>
    <p:sldId id="273" r:id="rId19"/>
    <p:sldId id="284" r:id="rId20"/>
    <p:sldId id="322" r:id="rId21"/>
    <p:sldId id="329" r:id="rId22"/>
    <p:sldId id="330" r:id="rId23"/>
    <p:sldId id="294" r:id="rId24"/>
    <p:sldId id="301" r:id="rId25"/>
    <p:sldId id="295" r:id="rId26"/>
    <p:sldId id="302" r:id="rId27"/>
    <p:sldId id="307" r:id="rId28"/>
    <p:sldId id="318" r:id="rId29"/>
    <p:sldId id="317" r:id="rId30"/>
    <p:sldId id="309" r:id="rId31"/>
    <p:sldId id="299" r:id="rId32"/>
    <p:sldId id="315" r:id="rId33"/>
    <p:sldId id="319" r:id="rId34"/>
    <p:sldId id="327" r:id="rId35"/>
    <p:sldId id="328" r:id="rId36"/>
    <p:sldId id="311" r:id="rId37"/>
    <p:sldId id="312" r:id="rId38"/>
    <p:sldId id="325" r:id="rId39"/>
    <p:sldId id="326" r:id="rId40"/>
    <p:sldId id="300" r:id="rId41"/>
    <p:sldId id="316" r:id="rId42"/>
    <p:sldId id="308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40" autoAdjust="0"/>
    <p:restoredTop sz="72711" autoAdjust="0"/>
  </p:normalViewPr>
  <p:slideViewPr>
    <p:cSldViewPr>
      <p:cViewPr varScale="1">
        <p:scale>
          <a:sx n="54" d="100"/>
          <a:sy n="54" d="100"/>
        </p:scale>
        <p:origin x="193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intra\partages\au_ddm\RECHERCHE\COMPNET\Projet_BMS_competition\Paper\Tables_stat_des_082015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intra\partages\au_ddm\RECHERCHE\COMPNET\Projet_BMS_competition\Paper\Tables_stat_des_082015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intra\partages\au_ddm\RECHERCHE\COMPNET\Projet_BMS_competition\Descriptive\trade_evolution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intra\partages\au_ddm\RECHERCHE\COMPNET\Projet_BMS_competition\Descriptive\trade_evolu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158573928258977"/>
          <c:y val="5.1400554097404488E-2"/>
          <c:w val="0.86452580927384115"/>
          <c:h val="0.7843633424148976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levels!$D$29</c:f>
              <c:strCache>
                <c:ptCount val="1"/>
                <c:pt idx="0">
                  <c:v>ln avg. labor 
productivity (kt)</c:v>
                </c:pt>
              </c:strCache>
            </c:strRef>
          </c:tx>
          <c:invertIfNegative val="0"/>
          <c:cat>
            <c:strRef>
              <c:f>levels!$B$30:$B$42</c:f>
              <c:strCache>
                <c:ptCount val="13"/>
                <c:pt idx="0">
                  <c:v>SLOVAKIA</c:v>
                </c:pt>
                <c:pt idx="1">
                  <c:v>SLOVENIA</c:v>
                </c:pt>
                <c:pt idx="2">
                  <c:v>ESTONIA</c:v>
                </c:pt>
                <c:pt idx="3">
                  <c:v>LITHUANIA</c:v>
                </c:pt>
                <c:pt idx="4">
                  <c:v>CROATIA</c:v>
                </c:pt>
                <c:pt idx="5">
                  <c:v>HUNGARY</c:v>
                </c:pt>
                <c:pt idx="6">
                  <c:v>France</c:v>
                </c:pt>
                <c:pt idx="7">
                  <c:v>FINLAND</c:v>
                </c:pt>
                <c:pt idx="8">
                  <c:v>BELGIUM</c:v>
                </c:pt>
                <c:pt idx="9">
                  <c:v>AUSTRIA</c:v>
                </c:pt>
                <c:pt idx="10">
                  <c:v>GERMANY</c:v>
                </c:pt>
                <c:pt idx="11">
                  <c:v>ITALY</c:v>
                </c:pt>
                <c:pt idx="12">
                  <c:v>SPAIN</c:v>
                </c:pt>
              </c:strCache>
            </c:strRef>
          </c:cat>
          <c:val>
            <c:numRef>
              <c:f>levels!$D$30:$D$42</c:f>
              <c:numCache>
                <c:formatCode>0%</c:formatCode>
                <c:ptCount val="13"/>
                <c:pt idx="0">
                  <c:v>0.34758540000000038</c:v>
                </c:pt>
                <c:pt idx="1">
                  <c:v>0.22873980000000013</c:v>
                </c:pt>
                <c:pt idx="2">
                  <c:v>0.22530490000000009</c:v>
                </c:pt>
                <c:pt idx="3">
                  <c:v>0.13151540000000009</c:v>
                </c:pt>
                <c:pt idx="4">
                  <c:v>7.36454E-2</c:v>
                </c:pt>
                <c:pt idx="5">
                  <c:v>7.6456800000000033E-2</c:v>
                </c:pt>
                <c:pt idx="6">
                  <c:v>0.11958330000000005</c:v>
                </c:pt>
                <c:pt idx="7">
                  <c:v>0.11374960000000008</c:v>
                </c:pt>
                <c:pt idx="8">
                  <c:v>8.4935600000000055E-2</c:v>
                </c:pt>
                <c:pt idx="9">
                  <c:v>5.1912600000000045E-2</c:v>
                </c:pt>
                <c:pt idx="10">
                  <c:v>6.8652599999999994E-2</c:v>
                </c:pt>
                <c:pt idx="11">
                  <c:v>3.8143000000000024E-2</c:v>
                </c:pt>
                <c:pt idx="12">
                  <c:v>3.1559900000000023E-2</c:v>
                </c:pt>
              </c:numCache>
            </c:numRef>
          </c:val>
        </c:ser>
        <c:ser>
          <c:idx val="1"/>
          <c:order val="1"/>
          <c:tx>
            <c:strRef>
              <c:f>levels!$E$29</c:f>
              <c:strCache>
                <c:ptCount val="1"/>
                <c:pt idx="0">
                  <c:v>Covariance term (kt)</c:v>
                </c:pt>
              </c:strCache>
            </c:strRef>
          </c:tx>
          <c:invertIfNegative val="0"/>
          <c:cat>
            <c:strRef>
              <c:f>levels!$B$30:$B$42</c:f>
              <c:strCache>
                <c:ptCount val="13"/>
                <c:pt idx="0">
                  <c:v>SLOVAKIA</c:v>
                </c:pt>
                <c:pt idx="1">
                  <c:v>SLOVENIA</c:v>
                </c:pt>
                <c:pt idx="2">
                  <c:v>ESTONIA</c:v>
                </c:pt>
                <c:pt idx="3">
                  <c:v>LITHUANIA</c:v>
                </c:pt>
                <c:pt idx="4">
                  <c:v>CROATIA</c:v>
                </c:pt>
                <c:pt idx="5">
                  <c:v>HUNGARY</c:v>
                </c:pt>
                <c:pt idx="6">
                  <c:v>France</c:v>
                </c:pt>
                <c:pt idx="7">
                  <c:v>FINLAND</c:v>
                </c:pt>
                <c:pt idx="8">
                  <c:v>BELGIUM</c:v>
                </c:pt>
                <c:pt idx="9">
                  <c:v>AUSTRIA</c:v>
                </c:pt>
                <c:pt idx="10">
                  <c:v>GERMANY</c:v>
                </c:pt>
                <c:pt idx="11">
                  <c:v>ITALY</c:v>
                </c:pt>
                <c:pt idx="12">
                  <c:v>SPAIN</c:v>
                </c:pt>
              </c:strCache>
            </c:strRef>
          </c:cat>
          <c:val>
            <c:numRef>
              <c:f>levels!$E$30:$E$42</c:f>
              <c:numCache>
                <c:formatCode>0%</c:formatCode>
                <c:ptCount val="13"/>
                <c:pt idx="0">
                  <c:v>9.5443000000000004E-3</c:v>
                </c:pt>
                <c:pt idx="1">
                  <c:v>1.0169900000000001E-2</c:v>
                </c:pt>
                <c:pt idx="2">
                  <c:v>-4.9610000000000053E-3</c:v>
                </c:pt>
                <c:pt idx="3">
                  <c:v>7.1552500000000033E-2</c:v>
                </c:pt>
                <c:pt idx="4">
                  <c:v>5.400950000000003E-2</c:v>
                </c:pt>
                <c:pt idx="5">
                  <c:v>4.6542600000000024E-2</c:v>
                </c:pt>
                <c:pt idx="6">
                  <c:v>2.5468000000000014E-3</c:v>
                </c:pt>
                <c:pt idx="7">
                  <c:v>-3.1146000000000017E-3</c:v>
                </c:pt>
                <c:pt idx="8">
                  <c:v>1.9067400000000012E-2</c:v>
                </c:pt>
                <c:pt idx="9">
                  <c:v>3.373180000000002E-2</c:v>
                </c:pt>
                <c:pt idx="10">
                  <c:v>2.8738000000000014E-3</c:v>
                </c:pt>
                <c:pt idx="11">
                  <c:v>2.343290000000002E-2</c:v>
                </c:pt>
                <c:pt idx="12">
                  <c:v>5.5831000000000032E-3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4003152"/>
        <c:axId val="104003712"/>
      </c:barChart>
      <c:catAx>
        <c:axId val="1040031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04003712"/>
        <c:crosses val="autoZero"/>
        <c:auto val="1"/>
        <c:lblAlgn val="ctr"/>
        <c:lblOffset val="100"/>
        <c:noMultiLvlLbl val="0"/>
      </c:catAx>
      <c:valAx>
        <c:axId val="104003712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crossAx val="1040031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938893263342083"/>
          <c:y val="8.719524642752996E-2"/>
          <c:w val="0.76444400699912574"/>
          <c:h val="0.14042432195975502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100"/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034951881014863"/>
          <c:y val="6.1049868766404121E-2"/>
          <c:w val="0.86298425196850415"/>
          <c:h val="0.6697009932081423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levels!$D$46</c:f>
              <c:strCache>
                <c:ptCount val="1"/>
                <c:pt idx="0">
                  <c:v>ln avg. labor 
productivity (kt)</c:v>
                </c:pt>
              </c:strCache>
            </c:strRef>
          </c:tx>
          <c:invertIfNegative val="0"/>
          <c:cat>
            <c:strRef>
              <c:f>levels!$B$47:$B$61</c:f>
              <c:strCache>
                <c:ptCount val="15"/>
                <c:pt idx="0">
                  <c:v>SLOVAKIA</c:v>
                </c:pt>
                <c:pt idx="1">
                  <c:v>POLAND</c:v>
                </c:pt>
                <c:pt idx="2">
                  <c:v>SLOVENIA</c:v>
                </c:pt>
                <c:pt idx="3">
                  <c:v>HUNGARY</c:v>
                </c:pt>
                <c:pt idx="4">
                  <c:v>ESTONIA</c:v>
                </c:pt>
                <c:pt idx="5">
                  <c:v>France</c:v>
                </c:pt>
                <c:pt idx="6">
                  <c:v>GERMANY</c:v>
                </c:pt>
                <c:pt idx="7">
                  <c:v>LITHUANIA</c:v>
                </c:pt>
                <c:pt idx="8">
                  <c:v>AUSTRIA</c:v>
                </c:pt>
                <c:pt idx="9">
                  <c:v>PORTUGAL</c:v>
                </c:pt>
                <c:pt idx="10">
                  <c:v>BELGIUM</c:v>
                </c:pt>
                <c:pt idx="11">
                  <c:v>FINLAND</c:v>
                </c:pt>
                <c:pt idx="12">
                  <c:v>SPAIN</c:v>
                </c:pt>
                <c:pt idx="13">
                  <c:v>ITALY</c:v>
                </c:pt>
                <c:pt idx="14">
                  <c:v>CROATIA</c:v>
                </c:pt>
              </c:strCache>
            </c:strRef>
          </c:cat>
          <c:val>
            <c:numRef>
              <c:f>levels!$D$47:$D$61</c:f>
              <c:numCache>
                <c:formatCode>0%</c:formatCode>
                <c:ptCount val="15"/>
                <c:pt idx="0">
                  <c:v>0.25050800000000001</c:v>
                </c:pt>
                <c:pt idx="1">
                  <c:v>0.19374569999999999</c:v>
                </c:pt>
                <c:pt idx="2">
                  <c:v>7.4966400000000044E-2</c:v>
                </c:pt>
                <c:pt idx="3">
                  <c:v>3.2770000000000021E-4</c:v>
                </c:pt>
                <c:pt idx="4">
                  <c:v>8.8664800000000113E-2</c:v>
                </c:pt>
                <c:pt idx="5">
                  <c:v>7.8507700000000014E-2</c:v>
                </c:pt>
                <c:pt idx="6">
                  <c:v>8.8103000000000053E-3</c:v>
                </c:pt>
                <c:pt idx="7">
                  <c:v>-5.2393800000000032E-2</c:v>
                </c:pt>
                <c:pt idx="8">
                  <c:v>1.3969700000000007E-2</c:v>
                </c:pt>
                <c:pt idx="9">
                  <c:v>-1.54682E-2</c:v>
                </c:pt>
                <c:pt idx="10">
                  <c:v>-4.9896000000000055E-3</c:v>
                </c:pt>
                <c:pt idx="11">
                  <c:v>-4.4481000000000026E-3</c:v>
                </c:pt>
                <c:pt idx="12">
                  <c:v>-4.3731199999999998E-2</c:v>
                </c:pt>
                <c:pt idx="13">
                  <c:v>-1.8602000000000011E-2</c:v>
                </c:pt>
                <c:pt idx="14">
                  <c:v>-0.10417860000000002</c:v>
                </c:pt>
              </c:numCache>
            </c:numRef>
          </c:val>
        </c:ser>
        <c:ser>
          <c:idx val="1"/>
          <c:order val="1"/>
          <c:tx>
            <c:strRef>
              <c:f>levels!$E$46</c:f>
              <c:strCache>
                <c:ptCount val="1"/>
                <c:pt idx="0">
                  <c:v>Covariance term (kt)</c:v>
                </c:pt>
              </c:strCache>
            </c:strRef>
          </c:tx>
          <c:invertIfNegative val="0"/>
          <c:cat>
            <c:strRef>
              <c:f>levels!$B$47:$B$61</c:f>
              <c:strCache>
                <c:ptCount val="15"/>
                <c:pt idx="0">
                  <c:v>SLOVAKIA</c:v>
                </c:pt>
                <c:pt idx="1">
                  <c:v>POLAND</c:v>
                </c:pt>
                <c:pt idx="2">
                  <c:v>SLOVENIA</c:v>
                </c:pt>
                <c:pt idx="3">
                  <c:v>HUNGARY</c:v>
                </c:pt>
                <c:pt idx="4">
                  <c:v>ESTONIA</c:v>
                </c:pt>
                <c:pt idx="5">
                  <c:v>France</c:v>
                </c:pt>
                <c:pt idx="6">
                  <c:v>GERMANY</c:v>
                </c:pt>
                <c:pt idx="7">
                  <c:v>LITHUANIA</c:v>
                </c:pt>
                <c:pt idx="8">
                  <c:v>AUSTRIA</c:v>
                </c:pt>
                <c:pt idx="9">
                  <c:v>PORTUGAL</c:v>
                </c:pt>
                <c:pt idx="10">
                  <c:v>BELGIUM</c:v>
                </c:pt>
                <c:pt idx="11">
                  <c:v>FINLAND</c:v>
                </c:pt>
                <c:pt idx="12">
                  <c:v>SPAIN</c:v>
                </c:pt>
                <c:pt idx="13">
                  <c:v>ITALY</c:v>
                </c:pt>
                <c:pt idx="14">
                  <c:v>CROATIA</c:v>
                </c:pt>
              </c:strCache>
            </c:strRef>
          </c:cat>
          <c:val>
            <c:numRef>
              <c:f>levels!$E$47:$E$61</c:f>
              <c:numCache>
                <c:formatCode>0%</c:formatCode>
                <c:ptCount val="15"/>
                <c:pt idx="0">
                  <c:v>-4.1374500000000002E-2</c:v>
                </c:pt>
                <c:pt idx="1">
                  <c:v>1.0384400000000005E-2</c:v>
                </c:pt>
                <c:pt idx="2">
                  <c:v>4.4806400000000045E-2</c:v>
                </c:pt>
                <c:pt idx="3">
                  <c:v>9.4604300000000099E-2</c:v>
                </c:pt>
                <c:pt idx="4">
                  <c:v>4.9363000000000054E-3</c:v>
                </c:pt>
                <c:pt idx="5">
                  <c:v>-3.49171E-2</c:v>
                </c:pt>
                <c:pt idx="6">
                  <c:v>6.1911000000000023E-3</c:v>
                </c:pt>
                <c:pt idx="7">
                  <c:v>6.5088700000000013E-2</c:v>
                </c:pt>
                <c:pt idx="8">
                  <c:v>-1.0713E-2</c:v>
                </c:pt>
                <c:pt idx="9">
                  <c:v>1.7247600000000002E-2</c:v>
                </c:pt>
                <c:pt idx="10">
                  <c:v>2.7721000000000013E-3</c:v>
                </c:pt>
                <c:pt idx="11">
                  <c:v>-2.468480000000001E-2</c:v>
                </c:pt>
                <c:pt idx="12">
                  <c:v>1.0631800000000005E-2</c:v>
                </c:pt>
                <c:pt idx="13">
                  <c:v>-1.9779600000000001E-2</c:v>
                </c:pt>
                <c:pt idx="14">
                  <c:v>3.874770000000001E-2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4006512"/>
        <c:axId val="104007072"/>
      </c:barChart>
      <c:catAx>
        <c:axId val="1040065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 rot="-3060000"/>
          <a:lstStyle/>
          <a:p>
            <a:pPr>
              <a:defRPr/>
            </a:pPr>
            <a:endParaRPr lang="fr-FR"/>
          </a:p>
        </c:txPr>
        <c:crossAx val="104007072"/>
        <c:crosses val="autoZero"/>
        <c:auto val="1"/>
        <c:lblAlgn val="ctr"/>
        <c:lblOffset val="100"/>
        <c:noMultiLvlLbl val="0"/>
      </c:catAx>
      <c:valAx>
        <c:axId val="104007072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crossAx val="1040065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0777821522309734"/>
          <c:y val="9.1824876057159624E-2"/>
          <c:w val="0.67555511811023661"/>
          <c:h val="0.18209098862642187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100"/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7905074365704294E-2"/>
          <c:y val="5.1400554097404488E-2"/>
          <c:w val="0.89342738407698996"/>
          <c:h val="0.79523549139690852"/>
        </c:manualLayout>
      </c:layout>
      <c:lineChart>
        <c:grouping val="standard"/>
        <c:varyColors val="0"/>
        <c:ser>
          <c:idx val="1"/>
          <c:order val="0"/>
          <c:tx>
            <c:strRef>
              <c:f>levels!$F$55</c:f>
              <c:strCache>
                <c:ptCount val="1"/>
                <c:pt idx="0">
                  <c:v>Import Competition</c:v>
                </c:pt>
              </c:strCache>
            </c:strRef>
          </c:tx>
          <c:spPr>
            <a:ln>
              <a:solidFill>
                <a:schemeClr val="accent6"/>
              </a:solidFill>
            </a:ln>
          </c:spPr>
          <c:marker>
            <c:symbol val="none"/>
          </c:marker>
          <c:cat>
            <c:numRef>
              <c:f>levels!$A$56:$A$69</c:f>
              <c:numCache>
                <c:formatCode>General</c:formatCode>
                <c:ptCount val="14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</c:numCache>
            </c:numRef>
          </c:cat>
          <c:val>
            <c:numRef>
              <c:f>levels!$F$56:$F$69</c:f>
              <c:numCache>
                <c:formatCode>General</c:formatCode>
                <c:ptCount val="14"/>
                <c:pt idx="0">
                  <c:v>0.8028677506205697</c:v>
                </c:pt>
                <c:pt idx="1">
                  <c:v>0.85960841873458382</c:v>
                </c:pt>
                <c:pt idx="2">
                  <c:v>1</c:v>
                </c:pt>
                <c:pt idx="3">
                  <c:v>1.0223375819968727</c:v>
                </c:pt>
                <c:pt idx="4">
                  <c:v>1.0036738100240434</c:v>
                </c:pt>
                <c:pt idx="5">
                  <c:v>1.0155093727385198</c:v>
                </c:pt>
                <c:pt idx="6">
                  <c:v>1.0967349098520749</c:v>
                </c:pt>
                <c:pt idx="7">
                  <c:v>1.1572404307802451</c:v>
                </c:pt>
                <c:pt idx="8">
                  <c:v>1.2876125390044433</c:v>
                </c:pt>
                <c:pt idx="9">
                  <c:v>1.3880698928496387</c:v>
                </c:pt>
                <c:pt idx="10">
                  <c:v>1.3924187423644663</c:v>
                </c:pt>
                <c:pt idx="11">
                  <c:v>1.142789333208831</c:v>
                </c:pt>
                <c:pt idx="12">
                  <c:v>1.3112194675942137</c:v>
                </c:pt>
                <c:pt idx="13">
                  <c:v>1.4386200403078329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levels!$G$55</c:f>
              <c:strCache>
                <c:ptCount val="1"/>
                <c:pt idx="0">
                  <c:v>Exports 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marker>
            <c:symbol val="none"/>
          </c:marker>
          <c:cat>
            <c:numRef>
              <c:f>levels!$A$56:$A$69</c:f>
              <c:numCache>
                <c:formatCode>General</c:formatCode>
                <c:ptCount val="14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</c:numCache>
            </c:numRef>
          </c:cat>
          <c:val>
            <c:numRef>
              <c:f>levels!$G$56:$G$69</c:f>
              <c:numCache>
                <c:formatCode>General</c:formatCode>
                <c:ptCount val="14"/>
                <c:pt idx="0">
                  <c:v>0.82793387415891262</c:v>
                </c:pt>
                <c:pt idx="1">
                  <c:v>0.86114871467147547</c:v>
                </c:pt>
                <c:pt idx="2">
                  <c:v>1</c:v>
                </c:pt>
                <c:pt idx="3">
                  <c:v>1.0457336165368802</c:v>
                </c:pt>
                <c:pt idx="4">
                  <c:v>1.0532832544252932</c:v>
                </c:pt>
                <c:pt idx="5">
                  <c:v>1.0531448860029635</c:v>
                </c:pt>
                <c:pt idx="6">
                  <c:v>1.133649631183963</c:v>
                </c:pt>
                <c:pt idx="7">
                  <c:v>1.1960152747326429</c:v>
                </c:pt>
                <c:pt idx="8">
                  <c:v>1.3326740624826148</c:v>
                </c:pt>
                <c:pt idx="9">
                  <c:v>1.4499997860282123</c:v>
                </c:pt>
                <c:pt idx="10">
                  <c:v>1.4676909733861885</c:v>
                </c:pt>
                <c:pt idx="11">
                  <c:v>1.1617776490777103</c:v>
                </c:pt>
                <c:pt idx="12">
                  <c:v>1.3477897427631176</c:v>
                </c:pt>
                <c:pt idx="13">
                  <c:v>1.4771642176406883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levels!$I$55</c:f>
              <c:strCache>
                <c:ptCount val="1"/>
                <c:pt idx="0">
                  <c:v>Import competition from China</c:v>
                </c:pt>
              </c:strCache>
            </c:strRef>
          </c:tx>
          <c:spPr>
            <a:ln>
              <a:solidFill>
                <a:schemeClr val="accent4"/>
              </a:solidFill>
            </a:ln>
          </c:spPr>
          <c:marker>
            <c:symbol val="none"/>
          </c:marker>
          <c:cat>
            <c:numRef>
              <c:f>levels!$A$56:$A$69</c:f>
              <c:numCache>
                <c:formatCode>General</c:formatCode>
                <c:ptCount val="14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</c:numCache>
            </c:numRef>
          </c:cat>
          <c:val>
            <c:numRef>
              <c:f>levels!$I$56:$I$69</c:f>
              <c:numCache>
                <c:formatCode>General</c:formatCode>
                <c:ptCount val="14"/>
                <c:pt idx="0">
                  <c:v>0.66040302994915112</c:v>
                </c:pt>
                <c:pt idx="1">
                  <c:v>0.72302606967616279</c:v>
                </c:pt>
                <c:pt idx="2">
                  <c:v>1</c:v>
                </c:pt>
                <c:pt idx="3">
                  <c:v>1.0314811479287365</c:v>
                </c:pt>
                <c:pt idx="4">
                  <c:v>1.0714722013843392</c:v>
                </c:pt>
                <c:pt idx="5">
                  <c:v>1.3716362873424197</c:v>
                </c:pt>
                <c:pt idx="6">
                  <c:v>1.7775144837032357</c:v>
                </c:pt>
                <c:pt idx="7">
                  <c:v>2.3285258192916789</c:v>
                </c:pt>
                <c:pt idx="8">
                  <c:v>2.9842354762154542</c:v>
                </c:pt>
                <c:pt idx="9">
                  <c:v>3.7135035420002662</c:v>
                </c:pt>
                <c:pt idx="10">
                  <c:v>4.1583221666472001</c:v>
                </c:pt>
                <c:pt idx="11">
                  <c:v>3.6564158797204387</c:v>
                </c:pt>
                <c:pt idx="12">
                  <c:v>4.8941912779109362</c:v>
                </c:pt>
                <c:pt idx="13">
                  <c:v>5.5237786086540002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9503792"/>
        <c:axId val="179504352"/>
      </c:lineChart>
      <c:catAx>
        <c:axId val="179503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79504352"/>
        <c:crosses val="autoZero"/>
        <c:auto val="1"/>
        <c:lblAlgn val="ctr"/>
        <c:lblOffset val="100"/>
        <c:noMultiLvlLbl val="0"/>
      </c:catAx>
      <c:valAx>
        <c:axId val="17950435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795037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7.9110236220472502E-2"/>
          <c:y val="7.5755322251385232E-2"/>
          <c:w val="0.45286620518232756"/>
          <c:h val="0.37344123651210259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100"/>
      </a:pPr>
      <a:endParaRPr lang="fr-F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537054452334332E-2"/>
          <c:y val="5.1400554097404488E-2"/>
          <c:w val="0.85995980852259291"/>
          <c:h val="0.79523549139690852"/>
        </c:manualLayout>
      </c:layout>
      <c:lineChart>
        <c:grouping val="standard"/>
        <c:varyColors val="0"/>
        <c:ser>
          <c:idx val="0"/>
          <c:order val="0"/>
          <c:tx>
            <c:strRef>
              <c:f>levels!$B$55</c:f>
              <c:strCache>
                <c:ptCount val="1"/>
                <c:pt idx="0">
                  <c:v>Import Competition</c:v>
                </c:pt>
              </c:strCache>
            </c:strRef>
          </c:tx>
          <c:spPr>
            <a:ln>
              <a:solidFill>
                <a:schemeClr val="accent6"/>
              </a:solidFill>
            </a:ln>
          </c:spPr>
          <c:marker>
            <c:symbol val="none"/>
          </c:marker>
          <c:cat>
            <c:numRef>
              <c:f>levels!$A$56:$A$69</c:f>
              <c:numCache>
                <c:formatCode>General</c:formatCode>
                <c:ptCount val="14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</c:numCache>
            </c:numRef>
          </c:cat>
          <c:val>
            <c:numRef>
              <c:f>levels!$B$56:$B$69</c:f>
              <c:numCache>
                <c:formatCode>General</c:formatCode>
                <c:ptCount val="14"/>
                <c:pt idx="0">
                  <c:v>0.79820126397666469</c:v>
                </c:pt>
                <c:pt idx="1">
                  <c:v>0.80832593208930148</c:v>
                </c:pt>
                <c:pt idx="2">
                  <c:v>1</c:v>
                </c:pt>
                <c:pt idx="3">
                  <c:v>1.1003970962192888</c:v>
                </c:pt>
                <c:pt idx="4">
                  <c:v>1.1718416944018548</c:v>
                </c:pt>
                <c:pt idx="5">
                  <c:v>1.2591198908043821</c:v>
                </c:pt>
                <c:pt idx="6">
                  <c:v>1.4730645357316479</c:v>
                </c:pt>
                <c:pt idx="7">
                  <c:v>1.6620486799296961</c:v>
                </c:pt>
                <c:pt idx="8">
                  <c:v>2.0214604913802767</c:v>
                </c:pt>
                <c:pt idx="9">
                  <c:v>2.4194857615646383</c:v>
                </c:pt>
                <c:pt idx="10">
                  <c:v>2.6738400302905641</c:v>
                </c:pt>
                <c:pt idx="11">
                  <c:v>1.9574950450618902</c:v>
                </c:pt>
                <c:pt idx="12">
                  <c:v>2.2072461295389103</c:v>
                </c:pt>
                <c:pt idx="13">
                  <c:v>2.4091364851725818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levels!$C$55</c:f>
              <c:strCache>
                <c:ptCount val="1"/>
                <c:pt idx="0">
                  <c:v>Exports </c:v>
                </c:pt>
              </c:strCache>
            </c:strRef>
          </c:tx>
          <c:marker>
            <c:symbol val="none"/>
          </c:marker>
          <c:cat>
            <c:numRef>
              <c:f>levels!$A$56:$A$69</c:f>
              <c:numCache>
                <c:formatCode>General</c:formatCode>
                <c:ptCount val="14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</c:numCache>
            </c:numRef>
          </c:cat>
          <c:val>
            <c:numRef>
              <c:f>levels!$C$56:$C$69</c:f>
              <c:numCache>
                <c:formatCode>General</c:formatCode>
                <c:ptCount val="14"/>
                <c:pt idx="0">
                  <c:v>0.71645331521666078</c:v>
                </c:pt>
                <c:pt idx="1">
                  <c:v>0.74975260766890084</c:v>
                </c:pt>
                <c:pt idx="2">
                  <c:v>1</c:v>
                </c:pt>
                <c:pt idx="3">
                  <c:v>1.130895083104464</c:v>
                </c:pt>
                <c:pt idx="4">
                  <c:v>1.2107500252231997</c:v>
                </c:pt>
                <c:pt idx="5">
                  <c:v>1.3361281170010288</c:v>
                </c:pt>
                <c:pt idx="6">
                  <c:v>1.5792512934434022</c:v>
                </c:pt>
                <c:pt idx="7">
                  <c:v>1.8217572701460487</c:v>
                </c:pt>
                <c:pt idx="8">
                  <c:v>2.2062396843945717</c:v>
                </c:pt>
                <c:pt idx="9">
                  <c:v>2.5816816028244536</c:v>
                </c:pt>
                <c:pt idx="10">
                  <c:v>2.8005813975998444</c:v>
                </c:pt>
                <c:pt idx="11">
                  <c:v>2.2279054449998736</c:v>
                </c:pt>
                <c:pt idx="12">
                  <c:v>2.5527973382521041</c:v>
                </c:pt>
                <c:pt idx="13">
                  <c:v>2.8149409708802415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levels!$E$55</c:f>
              <c:strCache>
                <c:ptCount val="1"/>
                <c:pt idx="0">
                  <c:v>Import competition from China</c:v>
                </c:pt>
              </c:strCache>
            </c:strRef>
          </c:tx>
          <c:marker>
            <c:symbol val="none"/>
          </c:marker>
          <c:cat>
            <c:numRef>
              <c:f>levels!$A$56:$A$69</c:f>
              <c:numCache>
                <c:formatCode>General</c:formatCode>
                <c:ptCount val="14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</c:numCache>
            </c:numRef>
          </c:cat>
          <c:val>
            <c:numRef>
              <c:f>levels!$E$56:$E$69</c:f>
              <c:numCache>
                <c:formatCode>0.00</c:formatCode>
                <c:ptCount val="14"/>
                <c:pt idx="0">
                  <c:v>0.60453250704862516</c:v>
                </c:pt>
                <c:pt idx="1">
                  <c:v>0.6444807579238585</c:v>
                </c:pt>
                <c:pt idx="2">
                  <c:v>1</c:v>
                </c:pt>
                <c:pt idx="3">
                  <c:v>1.4871218047380392</c:v>
                </c:pt>
                <c:pt idx="4">
                  <c:v>1.8770882163806497</c:v>
                </c:pt>
                <c:pt idx="5">
                  <c:v>2.5657213159560297</c:v>
                </c:pt>
                <c:pt idx="6">
                  <c:v>2.7680279146581679</c:v>
                </c:pt>
                <c:pt idx="7">
                  <c:v>3.8811879824293682</c:v>
                </c:pt>
                <c:pt idx="8">
                  <c:v>5.5393182426177026</c:v>
                </c:pt>
                <c:pt idx="9">
                  <c:v>7.7541764327612972</c:v>
                </c:pt>
                <c:pt idx="10">
                  <c:v>10.069605400236489</c:v>
                </c:pt>
                <c:pt idx="11">
                  <c:v>7.5966236197273078</c:v>
                </c:pt>
                <c:pt idx="12">
                  <c:v>9.5614809036449948</c:v>
                </c:pt>
                <c:pt idx="13">
                  <c:v>10.860030144698911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9606416"/>
        <c:axId val="179606976"/>
      </c:lineChart>
      <c:catAx>
        <c:axId val="179606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79606976"/>
        <c:crosses val="autoZero"/>
        <c:auto val="1"/>
        <c:lblAlgn val="ctr"/>
        <c:lblOffset val="100"/>
        <c:noMultiLvlLbl val="0"/>
      </c:catAx>
      <c:valAx>
        <c:axId val="179606976"/>
        <c:scaling>
          <c:orientation val="minMax"/>
          <c:min val="0.5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796064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3045746894995838"/>
          <c:y val="9.2759069178852779E-2"/>
          <c:w val="0.46912709733318247"/>
          <c:h val="0.35967027559055142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100"/>
      </a:pPr>
      <a:endParaRPr lang="fr-FR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E8CB49-391B-460D-B060-A025019231D6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5117B5-FE04-4F26-A302-45F0FB28CE7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6781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D582B3-F921-4D67-88B8-2F6B1C9FABF9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37BD11-A190-431F-83E9-5101A88BFC3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3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EB13ED-4064-4FF7-876E-350A693FC0F1}" type="slidenum">
              <a:rPr lang="en-US"/>
              <a:pPr/>
              <a:t>1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6" algn="l">
              <a:buFontTx/>
              <a:buNone/>
            </a:pP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146119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In the </a:t>
            </a:r>
            <a:r>
              <a:rPr lang="fr-FR" dirty="0" err="1" smtClean="0"/>
              <a:t>previous</a:t>
            </a:r>
            <a:r>
              <a:rPr lang="fr-FR" dirty="0" smtClean="0"/>
              <a:t> estimations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OLS, </a:t>
            </a:r>
            <a:r>
              <a:rPr lang="fr-FR" baseline="0" dirty="0" err="1" smtClean="0"/>
              <a:t>estimated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parameters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should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only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interpreted</a:t>
            </a:r>
            <a:r>
              <a:rPr lang="fr-FR" baseline="0" dirty="0" smtClean="0"/>
              <a:t> as </a:t>
            </a:r>
            <a:r>
              <a:rPr lang="fr-FR" baseline="0" dirty="0" err="1" smtClean="0"/>
              <a:t>correlation</a:t>
            </a:r>
            <a:r>
              <a:rPr lang="fr-FR" baseline="0" dirty="0" smtClean="0"/>
              <a:t> due to the </a:t>
            </a:r>
            <a:r>
              <a:rPr lang="fr-FR" baseline="0" dirty="0" err="1" smtClean="0"/>
              <a:t>endogeniety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concern</a:t>
            </a:r>
            <a:r>
              <a:rPr lang="fr-FR" baseline="0" dirty="0" smtClean="0"/>
              <a:t>.</a:t>
            </a:r>
          </a:p>
          <a:p>
            <a:r>
              <a:rPr lang="fr-FR" baseline="0" dirty="0" err="1" smtClean="0"/>
              <a:t>We</a:t>
            </a:r>
            <a:r>
              <a:rPr lang="fr-FR" baseline="0" dirty="0" smtClean="0"/>
              <a:t> use an alternative </a:t>
            </a:r>
            <a:r>
              <a:rPr lang="fr-FR" baseline="0" dirty="0" err="1" smtClean="0"/>
              <a:t>empirical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strategy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using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Two</a:t>
            </a:r>
            <a:r>
              <a:rPr lang="fr-FR" baseline="0" dirty="0" smtClean="0"/>
              <a:t>-Stage Least Squares estimations </a:t>
            </a:r>
            <a:r>
              <a:rPr lang="fr-FR" baseline="0" dirty="0" err="1" smtClean="0"/>
              <a:t>combined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intrumental</a:t>
            </a:r>
            <a:r>
              <a:rPr lang="fr-FR" baseline="0" dirty="0" smtClean="0"/>
              <a:t> variables for </a:t>
            </a:r>
            <a:r>
              <a:rPr lang="fr-FR" baseline="0" dirty="0" err="1" smtClean="0"/>
              <a:t>our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trade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indicators</a:t>
            </a:r>
            <a:r>
              <a:rPr lang="fr-FR" baseline="0" dirty="0" smtClean="0"/>
              <a:t>. This </a:t>
            </a:r>
            <a:r>
              <a:rPr lang="fr-FR" baseline="0" dirty="0" err="1" smtClean="0"/>
              <a:t>method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allows</a:t>
            </a:r>
            <a:r>
              <a:rPr lang="fr-FR" baseline="0" dirty="0" smtClean="0"/>
              <a:t> us to </a:t>
            </a:r>
            <a:r>
              <a:rPr lang="fr-FR" baseline="0" dirty="0" err="1" smtClean="0"/>
              <a:t>assess</a:t>
            </a:r>
            <a:r>
              <a:rPr lang="fr-FR" baseline="0" dirty="0" smtClean="0"/>
              <a:t> causal </a:t>
            </a:r>
            <a:r>
              <a:rPr lang="fr-FR" baseline="0" dirty="0" err="1" smtClean="0"/>
              <a:t>link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between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trade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openess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productivity</a:t>
            </a:r>
            <a:r>
              <a:rPr lang="fr-FR" baseline="0" dirty="0" smtClean="0"/>
              <a:t> components.</a:t>
            </a:r>
          </a:p>
          <a:p>
            <a:endParaRPr lang="fr-FR" dirty="0" smtClean="0"/>
          </a:p>
          <a:p>
            <a:r>
              <a:rPr lang="fr-FR" dirty="0" smtClean="0"/>
              <a:t>TO</a:t>
            </a:r>
            <a:r>
              <a:rPr lang="fr-FR" baseline="0" dirty="0" smtClean="0"/>
              <a:t> deal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endogeneity</a:t>
            </a:r>
            <a:r>
              <a:rPr lang="fr-FR" baseline="0" dirty="0" smtClean="0"/>
              <a:t> issue,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decided</a:t>
            </a:r>
            <a:r>
              <a:rPr lang="fr-FR" baseline="0" dirty="0" smtClean="0"/>
              <a:t> to use </a:t>
            </a:r>
            <a:r>
              <a:rPr lang="fr-FR" baseline="0" dirty="0" err="1" smtClean="0"/>
              <a:t>intrumental</a:t>
            </a:r>
            <a:r>
              <a:rPr lang="fr-FR" baseline="0" dirty="0" smtClean="0"/>
              <a:t> variables and </a:t>
            </a:r>
            <a:r>
              <a:rPr lang="fr-FR" baseline="0" dirty="0" err="1" smtClean="0"/>
              <a:t>implement</a:t>
            </a:r>
            <a:r>
              <a:rPr lang="fr-FR" baseline="0" dirty="0" smtClean="0"/>
              <a:t> 2SLS estimation.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7BD11-A190-431F-83E9-5101A88BFC3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1460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Here</a:t>
            </a:r>
            <a:r>
              <a:rPr lang="fr-FR" baseline="0" dirty="0" smtClean="0"/>
              <a:t>, the 2 </a:t>
            </a:r>
            <a:r>
              <a:rPr lang="fr-FR" baseline="0" dirty="0" err="1" smtClean="0"/>
              <a:t>trade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indicators</a:t>
            </a:r>
            <a:r>
              <a:rPr lang="fr-FR" baseline="0" dirty="0" smtClean="0"/>
              <a:t> are </a:t>
            </a:r>
            <a:r>
              <a:rPr lang="fr-FR" baseline="0" dirty="0" err="1" smtClean="0"/>
              <a:t>instrumented</a:t>
            </a:r>
            <a:r>
              <a:rPr lang="fr-FR" baseline="0" dirty="0" smtClean="0"/>
              <a:t> by the 3 </a:t>
            </a:r>
            <a:r>
              <a:rPr lang="fr-FR" baseline="0" dirty="0" err="1" smtClean="0"/>
              <a:t>previous</a:t>
            </a:r>
            <a:r>
              <a:rPr lang="fr-FR" baseline="0" dirty="0" smtClean="0"/>
              <a:t> instruments.</a:t>
            </a:r>
          </a:p>
          <a:p>
            <a:r>
              <a:rPr lang="fr-FR" baseline="0" dirty="0" err="1" smtClean="0"/>
              <a:t>We</a:t>
            </a:r>
            <a:r>
              <a:rPr lang="fr-FR" baseline="0" dirty="0" smtClean="0"/>
              <a:t> report the estimation </a:t>
            </a:r>
            <a:r>
              <a:rPr lang="fr-FR" baseline="0" dirty="0" err="1" smtClean="0"/>
              <a:t>results</a:t>
            </a:r>
            <a:r>
              <a:rPr lang="fr-FR" baseline="0" dirty="0" smtClean="0"/>
              <a:t> of the second stage to the 2SLS </a:t>
            </a:r>
            <a:r>
              <a:rPr lang="fr-FR" baseline="0" dirty="0" err="1" smtClean="0"/>
              <a:t>procedure</a:t>
            </a:r>
            <a:r>
              <a:rPr lang="fr-FR" baseline="0" dirty="0" smtClean="0"/>
              <a:t>. </a:t>
            </a:r>
          </a:p>
          <a:p>
            <a:r>
              <a:rPr lang="fr-FR" baseline="0" dirty="0" err="1" smtClean="0"/>
              <a:t>Results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confirm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previous</a:t>
            </a:r>
            <a:r>
              <a:rPr lang="fr-FR" baseline="0" dirty="0" smtClean="0"/>
              <a:t> estimation </a:t>
            </a:r>
            <a:r>
              <a:rPr lang="fr-FR" baseline="0" dirty="0" err="1" smtClean="0"/>
              <a:t>results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obtained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OLS: a large export </a:t>
            </a:r>
            <a:r>
              <a:rPr lang="fr-FR" baseline="0" dirty="0" err="1" smtClean="0"/>
              <a:t>demand</a:t>
            </a:r>
            <a:r>
              <a:rPr lang="fr-FR" baseline="0" dirty="0" smtClean="0"/>
              <a:t> tends to </a:t>
            </a:r>
            <a:r>
              <a:rPr lang="fr-FR" baseline="0" dirty="0" err="1" smtClean="0"/>
              <a:t>generate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productivity</a:t>
            </a:r>
            <a:r>
              <a:rPr lang="fr-FR" baseline="0" dirty="0" smtClean="0"/>
              <a:t> gains. </a:t>
            </a:r>
            <a:r>
              <a:rPr lang="fr-FR" baseline="0" dirty="0" err="1" smtClean="0"/>
              <a:t>Indeed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average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firm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productivity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improved</a:t>
            </a:r>
            <a:r>
              <a:rPr lang="fr-FR" baseline="0" dirty="0" smtClean="0"/>
              <a:t> as </a:t>
            </a:r>
            <a:r>
              <a:rPr lang="fr-FR" baseline="0" dirty="0" err="1" smtClean="0"/>
              <a:t>well</a:t>
            </a:r>
            <a:r>
              <a:rPr lang="fr-FR" baseline="0" dirty="0" smtClean="0"/>
              <a:t> as the covariance </a:t>
            </a:r>
            <a:r>
              <a:rPr lang="fr-FR" baseline="0" dirty="0" err="1" smtClean="0"/>
              <a:t>term</a:t>
            </a:r>
            <a:r>
              <a:rPr lang="fr-FR" baseline="0" dirty="0" smtClean="0"/>
              <a:t>.</a:t>
            </a:r>
          </a:p>
          <a:p>
            <a:r>
              <a:rPr lang="fr-FR" baseline="0" dirty="0" err="1" smtClean="0"/>
              <a:t>Secondly</a:t>
            </a:r>
            <a:r>
              <a:rPr lang="fr-FR" baseline="0" dirty="0" smtClean="0"/>
              <a:t>, the impact of import </a:t>
            </a:r>
            <a:r>
              <a:rPr lang="fr-FR" baseline="0" dirty="0" err="1" smtClean="0"/>
              <a:t>competition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also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confirmed</a:t>
            </a:r>
            <a:r>
              <a:rPr lang="fr-FR" baseline="0" dirty="0" smtClean="0"/>
              <a:t>. More </a:t>
            </a:r>
            <a:r>
              <a:rPr lang="fr-FR" baseline="0" dirty="0" err="1" smtClean="0"/>
              <a:t>foreign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competition</a:t>
            </a:r>
            <a:r>
              <a:rPr lang="fr-FR" baseline="0" dirty="0" smtClean="0"/>
              <a:t> pressure </a:t>
            </a:r>
            <a:r>
              <a:rPr lang="fr-FR" baseline="0" dirty="0" err="1" smtClean="0"/>
              <a:t>stimulate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productivity</a:t>
            </a:r>
            <a:r>
              <a:rPr lang="fr-FR" baseline="0" dirty="0" smtClean="0"/>
              <a:t> gains, but </a:t>
            </a:r>
            <a:r>
              <a:rPr lang="fr-FR" baseline="0" dirty="0" err="1" smtClean="0"/>
              <a:t>these</a:t>
            </a:r>
            <a:r>
              <a:rPr lang="fr-FR" baseline="0" dirty="0" smtClean="0"/>
              <a:t> gains are </a:t>
            </a:r>
            <a:r>
              <a:rPr lang="fr-FR" baseline="0" dirty="0" err="1" smtClean="0"/>
              <a:t>partly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deteriorated</a:t>
            </a:r>
            <a:r>
              <a:rPr lang="fr-FR" baseline="0" dirty="0" smtClean="0"/>
              <a:t> by the </a:t>
            </a:r>
            <a:r>
              <a:rPr lang="fr-FR" baseline="0" dirty="0" err="1" smtClean="0"/>
              <a:t>degradation</a:t>
            </a:r>
            <a:r>
              <a:rPr lang="fr-FR" baseline="0" dirty="0" smtClean="0"/>
              <a:t> of the </a:t>
            </a:r>
            <a:r>
              <a:rPr lang="fr-FR" baseline="0" dirty="0" err="1" smtClean="0"/>
              <a:t>allocative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efficiency</a:t>
            </a:r>
            <a:r>
              <a:rPr lang="fr-FR" baseline="0" dirty="0" smtClean="0"/>
              <a:t>. </a:t>
            </a:r>
          </a:p>
          <a:p>
            <a:endParaRPr lang="fr-FR" baseline="0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7BD11-A190-431F-83E9-5101A88BFC3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1379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7BD11-A190-431F-83E9-5101A88BFC38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5390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7BD11-A190-431F-83E9-5101A88BFC38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5390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7BD11-A190-431F-83E9-5101A88BFC38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5390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7BD11-A190-431F-83E9-5101A88BFC38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5390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7BD11-A190-431F-83E9-5101A88BFC38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8217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7BD11-A190-431F-83E9-5101A88BFC3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5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Here</a:t>
            </a:r>
            <a:r>
              <a:rPr lang="fr-FR" dirty="0" smtClean="0"/>
              <a:t> </a:t>
            </a:r>
            <a:r>
              <a:rPr lang="fr-FR" dirty="0" err="1" smtClean="0"/>
              <a:t>results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the first</a:t>
            </a:r>
            <a:r>
              <a:rPr lang="fr-FR" baseline="0" dirty="0" smtClean="0"/>
              <a:t> stage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expected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signs</a:t>
            </a:r>
            <a:r>
              <a:rPr lang="fr-FR" baseline="0" dirty="0" smtClean="0"/>
              <a:t>.</a:t>
            </a:r>
          </a:p>
          <a:p>
            <a:endParaRPr lang="fr-FR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7BD11-A190-431F-83E9-5101A88BFC38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2195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robustness</a:t>
            </a:r>
            <a:r>
              <a:rPr lang="fr-FR" dirty="0" smtClean="0"/>
              <a:t> </a:t>
            </a:r>
            <a:r>
              <a:rPr lang="fr-FR" dirty="0" err="1" smtClean="0"/>
              <a:t>analysis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</a:t>
            </a:r>
            <a:r>
              <a:rPr lang="fr-FR" baseline="0" dirty="0" smtClean="0"/>
              <a:t> key part to </a:t>
            </a:r>
            <a:r>
              <a:rPr lang="fr-FR" baseline="0" dirty="0" err="1" smtClean="0"/>
              <a:t>validate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previous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results</a:t>
            </a:r>
            <a:r>
              <a:rPr lang="fr-FR" baseline="0" dirty="0" smtClean="0"/>
              <a:t>.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7BD11-A190-431F-83E9-5101A88BFC38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899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none" dirty="0" smtClean="0"/>
              <a:t>Productivity margins </a:t>
            </a:r>
            <a:r>
              <a:rPr lang="en-US" u="none" dirty="0" smtClean="0">
                <a:sym typeface="Wingdings" panose="05000000000000000000" pitchFamily="2" charset="2"/>
              </a:rPr>
              <a:t> All these margins are important components</a:t>
            </a:r>
            <a:r>
              <a:rPr lang="en-US" u="none" baseline="0" dirty="0" smtClean="0">
                <a:sym typeface="Wingdings" panose="05000000000000000000" pitchFamily="2" charset="2"/>
              </a:rPr>
              <a:t> of the productivity level and growth</a:t>
            </a:r>
            <a:endParaRPr lang="en-US" u="none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7BD11-A190-431F-83E9-5101A88BFC3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869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Given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p </a:t>
            </a:r>
            <a:r>
              <a:rPr lang="fr-FR" baseline="0" dirty="0" err="1" smtClean="0"/>
              <a:t>belongs</a:t>
            </a:r>
            <a:r>
              <a:rPr lang="fr-FR" baseline="0" dirty="0" smtClean="0"/>
              <a:t> to k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7BD11-A190-431F-83E9-5101A88BFC38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9566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MRPK=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alpha_lnrk</a:t>
            </a:r>
            <a:r>
              <a:rPr lang="fr-FR" baseline="0" dirty="0" smtClean="0"/>
              <a:t> (RVA/</a:t>
            </a:r>
            <a:r>
              <a:rPr lang="fr-FR" baseline="0" dirty="0" err="1" smtClean="0"/>
              <a:t>rk</a:t>
            </a:r>
            <a:r>
              <a:rPr lang="fr-FR" baseline="0" dirty="0" smtClean="0"/>
              <a:t>)</a:t>
            </a:r>
          </a:p>
          <a:p>
            <a:r>
              <a:rPr lang="fr-FR" baseline="0" dirty="0" smtClean="0"/>
              <a:t>MRPL= </a:t>
            </a:r>
            <a:r>
              <a:rPr lang="fr-FR" baseline="0" dirty="0" err="1" smtClean="0"/>
              <a:t>alpha_lnl</a:t>
            </a:r>
            <a:r>
              <a:rPr lang="fr-FR" baseline="0" dirty="0" smtClean="0"/>
              <a:t> (RVA/l)</a:t>
            </a:r>
          </a:p>
          <a:p>
            <a:endParaRPr lang="fr-FR" baseline="0" dirty="0" smtClean="0"/>
          </a:p>
          <a:p>
            <a:r>
              <a:rPr lang="fr-FR" baseline="0" dirty="0" smtClean="0"/>
              <a:t>TFP : </a:t>
            </a:r>
            <a:r>
              <a:rPr lang="fr-FR" baseline="0" dirty="0" err="1" smtClean="0"/>
              <a:t>wooldrige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methodology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RVA</a:t>
            </a:r>
          </a:p>
          <a:p>
            <a:endParaRPr lang="fr-FR" baseline="0" dirty="0" smtClean="0"/>
          </a:p>
          <a:p>
            <a:r>
              <a:rPr lang="fr-FR" baseline="0" dirty="0" err="1" smtClean="0"/>
              <a:t>Lprod</a:t>
            </a:r>
            <a:r>
              <a:rPr lang="fr-FR" baseline="0" dirty="0" smtClean="0"/>
              <a:t>= RVA/l</a:t>
            </a:r>
          </a:p>
          <a:p>
            <a:endParaRPr lang="fr-FR" baseline="0" dirty="0" smtClean="0"/>
          </a:p>
          <a:p>
            <a:r>
              <a:rPr lang="fr-FR" baseline="0" dirty="0" smtClean="0"/>
              <a:t>Price </a:t>
            </a:r>
            <a:r>
              <a:rPr lang="fr-FR" baseline="0" dirty="0" err="1" smtClean="0"/>
              <a:t>cost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margin</a:t>
            </a:r>
            <a:r>
              <a:rPr lang="fr-FR" baseline="0" dirty="0" smtClean="0"/>
              <a:t> (</a:t>
            </a:r>
            <a:r>
              <a:rPr lang="fr-FR" baseline="0" dirty="0" err="1" smtClean="0"/>
              <a:t>pcm</a:t>
            </a:r>
            <a:r>
              <a:rPr lang="fr-FR" baseline="0" dirty="0" smtClean="0"/>
              <a:t>) = 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7BD11-A190-431F-83E9-5101A88BFC38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6071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err="1" smtClean="0"/>
              <a:t>Mettre</a:t>
            </a:r>
            <a:r>
              <a:rPr lang="en-US" baseline="0" dirty="0" smtClean="0"/>
              <a:t> en </a:t>
            </a:r>
            <a:r>
              <a:rPr lang="en-US" baseline="0" dirty="0" err="1" smtClean="0"/>
              <a:t>avant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travaux</a:t>
            </a:r>
            <a:r>
              <a:rPr lang="en-US" baseline="0" dirty="0" smtClean="0"/>
              <a:t> de Bloom et al. =&gt; impact </a:t>
            </a:r>
            <a:r>
              <a:rPr lang="en-US" baseline="0" dirty="0" err="1" smtClean="0"/>
              <a:t>chinese</a:t>
            </a:r>
            <a:r>
              <a:rPr lang="en-US" baseline="0" dirty="0" smtClean="0"/>
              <a:t> competition on US firms’ innovation</a:t>
            </a:r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Autor</a:t>
            </a:r>
            <a:r>
              <a:rPr lang="en-US" baseline="0" dirty="0" smtClean="0"/>
              <a:t>, Dorn and Hanson on negative impact of </a:t>
            </a:r>
            <a:r>
              <a:rPr lang="en-US" baseline="0" dirty="0" err="1" smtClean="0"/>
              <a:t>chinese</a:t>
            </a:r>
            <a:r>
              <a:rPr lang="en-US" baseline="0" dirty="0" smtClean="0"/>
              <a:t> competition on employment at short run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7BD11-A190-431F-83E9-5101A88BFC3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9618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7BD11-A190-431F-83E9-5101A88BFC3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322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7BD11-A190-431F-83E9-5101A88BFC3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7708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7BD11-A190-431F-83E9-5101A88BFC38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6317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7BD11-A190-431F-83E9-5101A88BFC38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7068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7BD11-A190-431F-83E9-5101A88BFC38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1638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Now</a:t>
            </a:r>
            <a:r>
              <a:rPr lang="fr-FR" dirty="0" smtClean="0"/>
              <a:t> </a:t>
            </a:r>
            <a:r>
              <a:rPr lang="fr-FR" dirty="0" err="1" smtClean="0"/>
              <a:t>Let’s</a:t>
            </a:r>
            <a:r>
              <a:rPr lang="fr-FR" dirty="0" smtClean="0"/>
              <a:t> talk about </a:t>
            </a:r>
            <a:r>
              <a:rPr lang="fr-FR" dirty="0" err="1" smtClean="0"/>
              <a:t>endogeneity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concern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mean</a:t>
            </a:r>
            <a:r>
              <a:rPr lang="fr-FR" baseline="0" dirty="0" smtClean="0"/>
              <a:t> challenge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had</a:t>
            </a:r>
            <a:r>
              <a:rPr lang="fr-FR" baseline="0" dirty="0" smtClean="0"/>
              <a:t> to face </a:t>
            </a:r>
            <a:r>
              <a:rPr lang="fr-FR" baseline="0" dirty="0" err="1" smtClean="0"/>
              <a:t>during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work</a:t>
            </a:r>
            <a:r>
              <a:rPr lang="fr-FR" baseline="0" dirty="0" smtClean="0"/>
              <a:t>.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7BD11-A190-431F-83E9-5101A88BFC3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710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6245225"/>
            <a:ext cx="7010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Charlotte Sandoz, Banque de France                         Macro retreat, September 2015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417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6245225"/>
            <a:ext cx="7010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Charlotte Sandoz, Banque de France                         Macro retreat, September 2015</a:t>
            </a:r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245225"/>
            <a:ext cx="76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tx2"/>
                </a:solidFill>
              </a:defRPr>
            </a:lvl1pPr>
          </a:lstStyle>
          <a:p>
            <a:fld id="{89D8261C-A66A-42C1-B834-7295B2A06937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026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6245225"/>
            <a:ext cx="7010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Charlotte Sandoz, Banque de France                         Macro retreat, September 2015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245225"/>
            <a:ext cx="76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tx2"/>
                </a:solidFill>
              </a:defRPr>
            </a:lvl1pPr>
          </a:lstStyle>
          <a:p>
            <a:fld id="{89D8261C-A66A-42C1-B834-7295B2A06937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979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F6D3-9479-4499-A0DF-D6F49592F2BA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CED32-34CC-42C9-82C0-AAC01745560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5104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F6D3-9479-4499-A0DF-D6F49592F2BA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CED32-34CC-42C9-82C0-AAC01745560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77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F6D3-9479-4499-A0DF-D6F49592F2BA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CED32-34CC-42C9-82C0-AAC01745560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7618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F6D3-9479-4499-A0DF-D6F49592F2BA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CED32-34CC-42C9-82C0-AAC01745560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7562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F6D3-9479-4499-A0DF-D6F49592F2BA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CED32-34CC-42C9-82C0-AAC01745560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4583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F6D3-9479-4499-A0DF-D6F49592F2BA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CED32-34CC-42C9-82C0-AAC01745560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9483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F6D3-9479-4499-A0DF-D6F49592F2BA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CED32-34CC-42C9-82C0-AAC01745560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54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F6D3-9479-4499-A0DF-D6F49592F2BA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CED32-34CC-42C9-82C0-AAC01745560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083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2400"/>
            </a:lvl1pPr>
            <a:lvl2pPr marL="742950" indent="-285750">
              <a:buFont typeface="Wingdings" panose="05000000000000000000" pitchFamily="2" charset="2"/>
              <a:buChar char="§"/>
              <a:defRPr sz="1800"/>
            </a:lvl2pPr>
            <a:lvl3pPr marL="1143000" indent="-228600">
              <a:buClr>
                <a:schemeClr val="tx2"/>
              </a:buClr>
              <a:buFont typeface="Wingdings" panose="05000000000000000000" pitchFamily="2" charset="2"/>
              <a:buChar char="§"/>
              <a:defRPr sz="16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7" name="Group 12"/>
          <p:cNvGrpSpPr/>
          <p:nvPr userDrawn="1"/>
        </p:nvGrpSpPr>
        <p:grpSpPr>
          <a:xfrm>
            <a:off x="467544" y="260648"/>
            <a:ext cx="8229600" cy="320040"/>
            <a:chOff x="457200" y="533400"/>
            <a:chExt cx="8229600" cy="320040"/>
          </a:xfrm>
        </p:grpSpPr>
        <p:sp>
          <p:nvSpPr>
            <p:cNvPr id="8" name="Rectangle 7"/>
            <p:cNvSpPr/>
            <p:nvPr/>
          </p:nvSpPr>
          <p:spPr bwMode="auto">
            <a:xfrm>
              <a:off x="457200" y="533400"/>
              <a:ext cx="8229600" cy="192024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Wingdings" pitchFamily="2" charset="2"/>
                <a:buChar char="q"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457200" y="762000"/>
              <a:ext cx="8229600" cy="9144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Wingdings" pitchFamily="2" charset="2"/>
                <a:buChar char="q"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6245225"/>
            <a:ext cx="7010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Charlotte Sandoz, Banque de France                         Macro retreat, September 2015</a:t>
            </a:r>
            <a:endParaRPr lang="en-US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245225"/>
            <a:ext cx="76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tx2"/>
                </a:solidFill>
              </a:defRPr>
            </a:lvl1pPr>
          </a:lstStyle>
          <a:p>
            <a:fld id="{89D8261C-A66A-42C1-B834-7295B2A06937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923544"/>
            <a:ext cx="8229600" cy="640080"/>
          </a:xfrm>
        </p:spPr>
        <p:txBody>
          <a:bodyPr/>
          <a:lstStyle>
            <a:lvl1pPr>
              <a:defRPr sz="36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2353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F6D3-9479-4499-A0DF-D6F49592F2BA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CED32-34CC-42C9-82C0-AAC01745560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9344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F6D3-9479-4499-A0DF-D6F49592F2BA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CED32-34CC-42C9-82C0-AAC01745560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6011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F6D3-9479-4499-A0DF-D6F49592F2BA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CED32-34CC-42C9-82C0-AAC01745560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785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6245225"/>
            <a:ext cx="7010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Charlotte Sandoz, Banque de France                         Macro retreat, September 2015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245225"/>
            <a:ext cx="76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tx2"/>
                </a:solidFill>
              </a:defRPr>
            </a:lvl1pPr>
          </a:lstStyle>
          <a:p>
            <a:fld id="{89D8261C-A66A-42C1-B834-7295B2A06937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957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6245225"/>
            <a:ext cx="7010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Charlotte Sandoz, Banque de France                         Macro retreat, September 2015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245225"/>
            <a:ext cx="76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tx2"/>
                </a:solidFill>
              </a:defRPr>
            </a:lvl1pPr>
          </a:lstStyle>
          <a:p>
            <a:fld id="{89D8261C-A66A-42C1-B834-7295B2A06937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897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457200" y="6245225"/>
            <a:ext cx="7010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Charlotte Sandoz, Banque de France                         Macro retreat, September 2015</a:t>
            </a:r>
            <a:endParaRPr lang="en-US" dirty="0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7924800" y="6245225"/>
            <a:ext cx="76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tx2"/>
                </a:solidFill>
              </a:defRPr>
            </a:lvl1pPr>
          </a:lstStyle>
          <a:p>
            <a:fld id="{89D8261C-A66A-42C1-B834-7295B2A06937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570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6245225"/>
            <a:ext cx="7010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Charlotte Sandoz, Banque de France                         Macro retreat, September 2015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245225"/>
            <a:ext cx="76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tx2"/>
                </a:solidFill>
              </a:defRPr>
            </a:lvl1pPr>
          </a:lstStyle>
          <a:p>
            <a:fld id="{89D8261C-A66A-42C1-B834-7295B2A06937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880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6245225"/>
            <a:ext cx="7010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Charlotte Sandoz, Banque de France                         Macro retreat, September 2015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245225"/>
            <a:ext cx="76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tx2"/>
                </a:solidFill>
              </a:defRPr>
            </a:lvl1pPr>
          </a:lstStyle>
          <a:p>
            <a:fld id="{89D8261C-A66A-42C1-B834-7295B2A06937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172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6245225"/>
            <a:ext cx="7010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Charlotte Sandoz, Banque de France                         Macro retreat, September 2015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245225"/>
            <a:ext cx="76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tx2"/>
                </a:solidFill>
              </a:defRPr>
            </a:lvl1pPr>
          </a:lstStyle>
          <a:p>
            <a:fld id="{89D8261C-A66A-42C1-B834-7295B2A06937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504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6245225"/>
            <a:ext cx="7010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Charlotte Sandoz, Banque de France                         Macro retreat, September 2015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245225"/>
            <a:ext cx="76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tx2"/>
                </a:solidFill>
              </a:defRPr>
            </a:lvl1pPr>
          </a:lstStyle>
          <a:p>
            <a:fld id="{89D8261C-A66A-42C1-B834-7295B2A06937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739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6245225"/>
            <a:ext cx="7010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Charlotte Sandoz, Banque de France                         Macro retreat, September 2015</a:t>
            </a:r>
            <a:endParaRPr lang="en-US" dirty="0"/>
          </a:p>
        </p:txBody>
      </p:sp>
      <p:sp>
        <p:nvSpPr>
          <p:cNvPr id="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245225"/>
            <a:ext cx="76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tx2"/>
                </a:solidFill>
              </a:defRPr>
            </a:lvl1pPr>
          </a:lstStyle>
          <a:p>
            <a:fld id="{89D8261C-A66A-42C1-B834-7295B2A06937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857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q"/>
        <a:defRPr sz="32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ct val="20000"/>
        </a:spcBef>
        <a:buClr>
          <a:schemeClr val="tx2">
            <a:lumMod val="40000"/>
            <a:lumOff val="60000"/>
          </a:schemeClr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CF6D3-9479-4499-A0DF-D6F49592F2BA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CED32-34CC-42C9-82C0-AAC01745560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608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6280"/>
            <a:ext cx="8229600" cy="5097016"/>
          </a:xfrm>
        </p:spPr>
        <p:txBody>
          <a:bodyPr/>
          <a:lstStyle/>
          <a:p>
            <a:pPr algn="ctr">
              <a:buFontTx/>
              <a:buNone/>
            </a:pPr>
            <a:endParaRPr lang="en-US" sz="1000" dirty="0" smtClean="0">
              <a:solidFill>
                <a:srgbClr val="6E0000"/>
              </a:solidFill>
            </a:endParaRPr>
          </a:p>
          <a:p>
            <a:pPr algn="ctr">
              <a:spcBef>
                <a:spcPts val="0"/>
              </a:spcBef>
              <a:buFontTx/>
              <a:buNone/>
            </a:pPr>
            <a:r>
              <a:rPr lang="en-US" sz="3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Productivity, Misallocation and Trade</a:t>
            </a:r>
          </a:p>
          <a:p>
            <a:pPr algn="ctr">
              <a:buFontTx/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Aft>
                <a:spcPts val="600"/>
              </a:spcAft>
              <a:buNone/>
            </a:pPr>
            <a:r>
              <a:rPr lang="en-US" sz="2800" b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Antoine Berthou</a:t>
            </a:r>
          </a:p>
          <a:p>
            <a:pPr algn="ctr">
              <a:spcAft>
                <a:spcPts val="600"/>
              </a:spcAft>
              <a:buNone/>
            </a:pPr>
            <a:r>
              <a:rPr lang="en-US" sz="2000" b="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Banque</a:t>
            </a:r>
            <a:r>
              <a:rPr lang="en-US" sz="2000" b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de France and CEPII</a:t>
            </a:r>
          </a:p>
          <a:p>
            <a:pPr algn="ctr">
              <a:spcAft>
                <a:spcPts val="600"/>
              </a:spcAft>
              <a:buFontTx/>
              <a:buNone/>
            </a:pPr>
            <a:r>
              <a:rPr lang="en-US" sz="2800" b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Kalina Manova</a:t>
            </a:r>
          </a:p>
          <a:p>
            <a:pPr algn="ctr">
              <a:spcAft>
                <a:spcPts val="600"/>
              </a:spcAft>
              <a:buFontTx/>
              <a:buNone/>
            </a:pPr>
            <a:r>
              <a:rPr lang="en-US" sz="2000" b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Stanford University, NBER and CEPR</a:t>
            </a:r>
          </a:p>
          <a:p>
            <a:pPr algn="ctr">
              <a:spcAft>
                <a:spcPts val="600"/>
              </a:spcAft>
              <a:buNone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Charlotte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Sandoz </a:t>
            </a:r>
            <a:endParaRPr lang="en-US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Aft>
                <a:spcPts val="600"/>
              </a:spcAft>
              <a:buNone/>
            </a:pPr>
            <a:r>
              <a:rPr lang="en-US" sz="2000" b="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Banque</a:t>
            </a:r>
            <a:r>
              <a:rPr lang="en-US" sz="2000" b="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de France and PSE/Paris 1</a:t>
            </a:r>
          </a:p>
          <a:p>
            <a:pPr algn="ctr">
              <a:spcAft>
                <a:spcPts val="600"/>
              </a:spcAft>
              <a:buFontTx/>
              <a:buNone/>
            </a:pPr>
            <a:endParaRPr lang="en-US" sz="28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7740352" y="6309320"/>
            <a:ext cx="1167408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91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12776"/>
                <a:ext cx="8229600" cy="4525963"/>
              </a:xfrm>
            </p:spPr>
            <p:txBody>
              <a:bodyPr/>
              <a:lstStyle/>
              <a:p>
                <a:pPr marL="342900" lvl="1" indent="-342900">
                  <a:buClr>
                    <a:schemeClr val="tx2"/>
                  </a:buClr>
                </a:pPr>
                <a:r>
                  <a:rPr lang="en-US" sz="2000" b="1" dirty="0" smtClean="0">
                    <a:cs typeface="Times New Roman" pitchFamily="18" charset="0"/>
                  </a:rPr>
                  <a:t>Aggregate productivity decomposition (</a:t>
                </a:r>
                <a:r>
                  <a:rPr lang="en-US" sz="2000" b="1" dirty="0" err="1" smtClean="0">
                    <a:cs typeface="Times New Roman" pitchFamily="18" charset="0"/>
                  </a:rPr>
                  <a:t>Olley</a:t>
                </a:r>
                <a:r>
                  <a:rPr lang="en-US" sz="2000" b="1" dirty="0" smtClean="0">
                    <a:cs typeface="Times New Roman" pitchFamily="18" charset="0"/>
                  </a:rPr>
                  <a:t> and </a:t>
                </a:r>
                <a:r>
                  <a:rPr lang="en-US" sz="2000" b="1" dirty="0" err="1" smtClean="0">
                    <a:cs typeface="Times New Roman" pitchFamily="18" charset="0"/>
                  </a:rPr>
                  <a:t>Pakes</a:t>
                </a:r>
                <a:r>
                  <a:rPr lang="en-US" sz="2000" b="1" dirty="0" smtClean="0">
                    <a:cs typeface="Times New Roman" pitchFamily="18" charset="0"/>
                  </a:rPr>
                  <a:t> 1996) for each country (</a:t>
                </a:r>
                <a:r>
                  <a:rPr lang="en-US" sz="2000" b="1" dirty="0" err="1" smtClean="0">
                    <a:cs typeface="Times New Roman" pitchFamily="18" charset="0"/>
                  </a:rPr>
                  <a:t>i</a:t>
                </a:r>
                <a:r>
                  <a:rPr lang="en-US" sz="2000" b="1" dirty="0" smtClean="0">
                    <a:cs typeface="Times New Roman" pitchFamily="18" charset="0"/>
                  </a:rPr>
                  <a:t>), sector (k) and year (t):</a:t>
                </a:r>
              </a:p>
              <a:p>
                <a:pPr marL="457200" lvl="1" indent="-457200">
                  <a:buClr>
                    <a:schemeClr val="tx2"/>
                  </a:buClr>
                  <a:buFont typeface="Wingdings" panose="05000000000000000000" pitchFamily="2" charset="2"/>
                  <a:buChar char="q"/>
                </a:pPr>
                <a:endParaRPr lang="en-US" sz="2000" b="1" dirty="0">
                  <a:cs typeface="Times New Roman" pitchFamily="18" charset="0"/>
                </a:endParaRPr>
              </a:p>
              <a:p>
                <a:pPr marL="457200" lvl="1" indent="-457200">
                  <a:buClr>
                    <a:schemeClr val="tx2"/>
                  </a:buClr>
                  <a:buFont typeface="Wingdings" panose="05000000000000000000" pitchFamily="2" charset="2"/>
                  <a:buChar char="q"/>
                </a:pPr>
                <a:endParaRPr lang="en-US" sz="2000" b="1" dirty="0" smtClean="0">
                  <a:cs typeface="Times New Roman" pitchFamily="18" charset="0"/>
                </a:endParaRPr>
              </a:p>
              <a:p>
                <a:pPr marL="457200" lvl="1" indent="-457200">
                  <a:buClr>
                    <a:schemeClr val="tx2"/>
                  </a:buClr>
                  <a:buFont typeface="Wingdings" panose="05000000000000000000" pitchFamily="2" charset="2"/>
                  <a:buChar char="q"/>
                </a:pPr>
                <a:endParaRPr lang="en-US" sz="2000" b="1" dirty="0" smtClean="0">
                  <a:cs typeface="Times New Roman" pitchFamily="18" charset="0"/>
                </a:endParaRPr>
              </a:p>
              <a:p>
                <a:pPr marL="457200" lvl="1" indent="-457200">
                  <a:buClr>
                    <a:schemeClr val="tx2"/>
                  </a:buClr>
                  <a:buFont typeface="Wingdings" panose="05000000000000000000" pitchFamily="2" charset="2"/>
                  <a:buChar char="q"/>
                </a:pPr>
                <a:endParaRPr lang="en-US" sz="2000" b="1" dirty="0" smtClean="0">
                  <a:cs typeface="Times New Roman" pitchFamily="18" charset="0"/>
                </a:endParaRPr>
              </a:p>
              <a:p>
                <a:pPr marL="685800" lvl="2" indent="-285750"/>
                <a14:m>
                  <m:oMath xmlns:m="http://schemas.openxmlformats.org/officeDocument/2006/math">
                    <m:sSub>
                      <m:sSubPr>
                        <m:ctrlPr>
                          <a:rPr lang="fr-FR" sz="1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𝑷𝒓𝒐𝒅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𝒇𝒊𝒌𝒕</m:t>
                        </m:r>
                      </m:sub>
                    </m:sSub>
                  </m:oMath>
                </a14:m>
                <a:r>
                  <a:rPr lang="en-US" sz="1800" dirty="0" smtClean="0">
                    <a:cs typeface="Times New Roman" pitchFamily="18" charset="0"/>
                  </a:rPr>
                  <a:t> is the firm-level (f) productivity of labor (real VA over employment)</a:t>
                </a:r>
              </a:p>
              <a:p>
                <a:pPr marL="685800" lvl="2" indent="-285750"/>
                <a14:m>
                  <m:oMath xmlns:m="http://schemas.openxmlformats.org/officeDocument/2006/math">
                    <m:sSub>
                      <m:sSubPr>
                        <m:ctrlPr>
                          <a:rPr lang="fr-FR" sz="1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b="1" i="1" smtClean="0">
                            <a:latin typeface="Cambria Math"/>
                          </a:rPr>
                          <m:t>𝒍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𝒇𝒊𝒌𝒕</m:t>
                        </m:r>
                      </m:sub>
                    </m:sSub>
                  </m:oMath>
                </a14:m>
                <a:r>
                  <a:rPr lang="en-US" sz="1800" dirty="0" smtClean="0">
                    <a:cs typeface="Times New Roman" pitchFamily="18" charset="0"/>
                  </a:rPr>
                  <a:t> is the number of employees by each firm</a:t>
                </a:r>
              </a:p>
              <a:p>
                <a:pPr marL="685800" lvl="2" indent="-285750"/>
                <a14:m>
                  <m:oMath xmlns:m="http://schemas.openxmlformats.org/officeDocument/2006/math">
                    <m:sSub>
                      <m:sSubPr>
                        <m:ctrlPr>
                          <a:rPr lang="fr-FR" sz="1800" b="1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fr-FR" sz="1800" b="1" i="1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accPr>
                          <m:e>
                            <m:r>
                              <a:rPr lang="fr-FR" sz="1800" b="1" i="1" smtClean="0">
                                <a:latin typeface="Cambria Math"/>
                                <a:cs typeface="Times New Roman" pitchFamily="18" charset="0"/>
                              </a:rPr>
                              <m:t>𝒍</m:t>
                            </m:r>
                          </m:e>
                        </m:acc>
                      </m:e>
                      <m:sub>
                        <m:r>
                          <a:rPr lang="en-US" sz="1800" b="1" i="1">
                            <a:latin typeface="Cambria Math"/>
                            <a:cs typeface="Times New Roman" pitchFamily="18" charset="0"/>
                          </a:rPr>
                          <m:t>𝐢𝐤𝐭</m:t>
                        </m:r>
                      </m:sub>
                    </m:sSub>
                  </m:oMath>
                </a14:m>
                <a:r>
                  <a:rPr lang="fr-FR" sz="1800" dirty="0">
                    <a:cs typeface="Times New Roman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b="1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fr-FR" sz="1800" b="1" i="1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accPr>
                          <m:e>
                            <m:r>
                              <a:rPr lang="en-US" sz="1800" b="1" i="1">
                                <a:latin typeface="Cambria Math"/>
                                <a:cs typeface="Times New Roman" pitchFamily="18" charset="0"/>
                              </a:rPr>
                              <m:t>𝐏𝐫𝐨𝐝</m:t>
                            </m:r>
                          </m:e>
                        </m:acc>
                      </m:e>
                      <m:sub>
                        <m:r>
                          <a:rPr lang="en-US" sz="1800" b="1" i="1">
                            <a:latin typeface="Cambria Math"/>
                            <a:cs typeface="Times New Roman" pitchFamily="18" charset="0"/>
                          </a:rPr>
                          <m:t>𝐢𝐤𝐭</m:t>
                        </m:r>
                      </m:sub>
                    </m:sSub>
                  </m:oMath>
                </a14:m>
                <a:r>
                  <a:rPr lang="fr-FR" sz="1800" dirty="0">
                    <a:cs typeface="Times New Roman" pitchFamily="18" charset="0"/>
                  </a:rPr>
                  <a:t> are </a:t>
                </a:r>
                <a:r>
                  <a:rPr lang="fr-FR" sz="1800" dirty="0" err="1">
                    <a:cs typeface="Times New Roman" pitchFamily="18" charset="0"/>
                  </a:rPr>
                  <a:t>sector</a:t>
                </a:r>
                <a:r>
                  <a:rPr lang="fr-FR" sz="1800" dirty="0">
                    <a:cs typeface="Times New Roman" pitchFamily="18" charset="0"/>
                  </a:rPr>
                  <a:t> </a:t>
                </a:r>
                <a:r>
                  <a:rPr lang="fr-FR" sz="1800" dirty="0" err="1">
                    <a:cs typeface="Times New Roman" pitchFamily="18" charset="0"/>
                  </a:rPr>
                  <a:t>averages</a:t>
                </a:r>
                <a:r>
                  <a:rPr lang="fr-FR" sz="1800" dirty="0">
                    <a:cs typeface="Times New Roman" pitchFamily="18" charset="0"/>
                  </a:rPr>
                  <a:t> of </a:t>
                </a:r>
                <a:r>
                  <a:rPr lang="fr-FR" sz="1800" dirty="0" err="1">
                    <a:cs typeface="Times New Roman" pitchFamily="18" charset="0"/>
                  </a:rPr>
                  <a:t>these</a:t>
                </a:r>
                <a:r>
                  <a:rPr lang="fr-FR" sz="1800" dirty="0">
                    <a:cs typeface="Times New Roman" pitchFamily="18" charset="0"/>
                  </a:rPr>
                  <a:t> </a:t>
                </a:r>
                <a:r>
                  <a:rPr lang="fr-FR" sz="1800" dirty="0" smtClean="0">
                    <a:cs typeface="Times New Roman" pitchFamily="18" charset="0"/>
                  </a:rPr>
                  <a:t>variables</a:t>
                </a:r>
              </a:p>
              <a:p>
                <a:pPr marL="685800" lvl="2" indent="-285750"/>
                <a14:m>
                  <m:oMath xmlns:m="http://schemas.openxmlformats.org/officeDocument/2006/math">
                    <m:sSub>
                      <m:sSubPr>
                        <m:ctrlPr>
                          <a:rPr lang="fr-FR" sz="1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𝑵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𝒊𝒌𝒕</m:t>
                        </m:r>
                      </m:sub>
                    </m:sSub>
                  </m:oMath>
                </a14:m>
                <a:r>
                  <a:rPr lang="fr-FR" sz="1800" dirty="0" smtClean="0">
                    <a:cs typeface="Times New Roman" pitchFamily="18" charset="0"/>
                  </a:rPr>
                  <a:t> </a:t>
                </a:r>
                <a:r>
                  <a:rPr lang="fr-FR" sz="1800" dirty="0" err="1" smtClean="0">
                    <a:cs typeface="Times New Roman" pitchFamily="18" charset="0"/>
                  </a:rPr>
                  <a:t>is</a:t>
                </a:r>
                <a:r>
                  <a:rPr lang="fr-FR" sz="1800" dirty="0" smtClean="0">
                    <a:cs typeface="Times New Roman" pitchFamily="18" charset="0"/>
                  </a:rPr>
                  <a:t> the </a:t>
                </a:r>
                <a:r>
                  <a:rPr lang="fr-FR" sz="1800" dirty="0" err="1" smtClean="0">
                    <a:cs typeface="Times New Roman" pitchFamily="18" charset="0"/>
                  </a:rPr>
                  <a:t>number</a:t>
                </a:r>
                <a:r>
                  <a:rPr lang="fr-FR" sz="1800" dirty="0" smtClean="0">
                    <a:cs typeface="Times New Roman" pitchFamily="18" charset="0"/>
                  </a:rPr>
                  <a:t> of </a:t>
                </a:r>
                <a:r>
                  <a:rPr lang="fr-FR" sz="1800" dirty="0" err="1" smtClean="0">
                    <a:cs typeface="Times New Roman" pitchFamily="18" charset="0"/>
                  </a:rPr>
                  <a:t>firms</a:t>
                </a:r>
                <a:r>
                  <a:rPr lang="fr-FR" sz="1800" dirty="0" smtClean="0">
                    <a:cs typeface="Times New Roman" pitchFamily="18" charset="0"/>
                  </a:rPr>
                  <a:t> operating in the </a:t>
                </a:r>
                <a:r>
                  <a:rPr lang="fr-FR" sz="1800" dirty="0" err="1" smtClean="0">
                    <a:cs typeface="Times New Roman" pitchFamily="18" charset="0"/>
                  </a:rPr>
                  <a:t>sector</a:t>
                </a:r>
                <a:endParaRPr lang="fr-FR" sz="1800" dirty="0">
                  <a:cs typeface="Times New Roman" pitchFamily="18" charset="0"/>
                </a:endParaRPr>
              </a:p>
              <a:p>
                <a:pPr marL="800100" lvl="1" indent="-342900">
                  <a:buFont typeface="Arial" charset="0"/>
                  <a:buChar char="■"/>
                </a:pPr>
                <a:endParaRPr lang="en-US" sz="2000" dirty="0" smtClean="0">
                  <a:cs typeface="Times New Roman" pitchFamily="18" charset="0"/>
                </a:endParaRPr>
              </a:p>
              <a:p>
                <a:pPr marL="0" lvl="1" indent="0">
                  <a:buClr>
                    <a:schemeClr val="tx2"/>
                  </a:buClr>
                  <a:buNone/>
                </a:pPr>
                <a:r>
                  <a:rPr lang="fr-FR" sz="2000" dirty="0" smtClean="0">
                    <a:cs typeface="Times New Roman" pitchFamily="18" charset="0"/>
                  </a:rPr>
                  <a:t> </a:t>
                </a:r>
                <a:endParaRPr lang="en-US" sz="2400" dirty="0" smtClean="0"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12776"/>
                <a:ext cx="8229600" cy="4525963"/>
              </a:xfrm>
              <a:blipFill rotWithShape="0">
                <a:blip r:embed="rId3"/>
                <a:stretch>
                  <a:fillRect l="-667" t="-80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8162" y="620688"/>
            <a:ext cx="8229600" cy="640080"/>
          </a:xfrm>
        </p:spPr>
        <p:txBody>
          <a:bodyPr/>
          <a:lstStyle/>
          <a:p>
            <a:r>
              <a:rPr lang="en-US" dirty="0"/>
              <a:t>Productivity Decomposition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395536" y="2381147"/>
                <a:ext cx="8280920" cy="9758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𝑃𝑟𝑜𝑑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𝑖𝑘𝑡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limLow>
                        <m:limLow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f>
                                <m:f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𝑖𝑘𝑡</m:t>
                                      </m:r>
                                    </m:sub>
                                  </m:sSub>
                                </m:den>
                              </m:f>
                              <m:nary>
                                <m:naryPr>
                                  <m:chr m:val="∑"/>
                                  <m:limLoc m:val="subSup"/>
                                  <m:supHide m:val="on"/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𝑓</m:t>
                                  </m:r>
                                </m:sub>
                                <m:sup/>
                                <m:e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𝑃𝑟𝑜𝑑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𝑓𝑖𝑘𝑡</m:t>
                                      </m:r>
                                    </m:sub>
                                  </m:sSub>
                                </m:e>
                              </m:nary>
                            </m:e>
                          </m:groupChr>
                        </m:e>
                        <m:lim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𝐴𝑣𝑔𝑃𝑟𝑜𝑑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𝑖𝑘𝑡</m:t>
                              </m:r>
                            </m:sub>
                          </m:sSub>
                        </m:lim>
                      </m:limLow>
                      <m:r>
                        <a:rPr lang="en-US" i="1">
                          <a:latin typeface="Cambria Math"/>
                        </a:rPr>
                        <m:t>+</m:t>
                      </m:r>
                      <m:limLow>
                        <m:limLow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nary>
                                <m:naryPr>
                                  <m:chr m:val="∑"/>
                                  <m:limLoc m:val="subSup"/>
                                  <m:supHide m:val="on"/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𝑓</m:t>
                                  </m:r>
                                </m:sub>
                                <m:sup/>
                                <m:e>
                                  <m:d>
                                    <m:d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b="0" i="1" smtClean="0">
                                              <a:latin typeface="Cambria Math"/>
                                            </a:rPr>
                                            <m:t>𝑙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𝑓𝑖𝑘𝑡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acc>
                                            <m:accPr>
                                              <m:chr m:val="̅"/>
                                              <m:ctrlPr>
                                                <a:rPr lang="fr-FR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fr-FR" b="0" i="1" smtClean="0">
                                                  <a:latin typeface="Cambria Math"/>
                                                </a:rPr>
                                                <m:t>𝑙</m:t>
                                              </m:r>
                                            </m:e>
                                          </m:acc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𝑖𝑘𝑡</m:t>
                                          </m:r>
                                        </m:sub>
                                      </m:sSub>
                                    </m:e>
                                  </m:d>
                                  <m:d>
                                    <m:d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𝑃𝑟𝑜𝑑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𝑓𝑖𝑘𝑡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acc>
                                            <m:accPr>
                                              <m:chr m:val="̅"/>
                                              <m:ctrlPr>
                                                <a:rPr lang="fr-FR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𝑃𝑟𝑜𝑑</m:t>
                                              </m:r>
                                            </m:e>
                                          </m:acc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𝑖𝑘𝑡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nary>
                            </m:e>
                          </m:groupChr>
                        </m:e>
                        <m:lim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𝐶𝑜𝑣𝑃𝑟𝑜𝑑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𝑖𝑘𝑡</m:t>
                              </m:r>
                            </m:sub>
                          </m:sSub>
                        </m:lim>
                      </m:limLow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2381147"/>
                <a:ext cx="8280920" cy="975845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399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640080"/>
          </a:xfrm>
        </p:spPr>
        <p:txBody>
          <a:bodyPr/>
          <a:lstStyle/>
          <a:p>
            <a:r>
              <a:rPr lang="en-US" dirty="0" smtClean="0"/>
              <a:t>Productivity indicators </a:t>
            </a:r>
            <a:br>
              <a:rPr lang="en-US" dirty="0" smtClean="0"/>
            </a:br>
            <a:r>
              <a:rPr lang="en-US" sz="2400" dirty="0" smtClean="0"/>
              <a:t>(</a:t>
            </a:r>
            <a:r>
              <a:rPr lang="en-US" sz="2400" dirty="0"/>
              <a:t>delta logs over 3 years, sample average)</a:t>
            </a:r>
            <a:endParaRPr lang="fr-FR" sz="2400" dirty="0"/>
          </a:p>
        </p:txBody>
      </p:sp>
      <p:graphicFrame>
        <p:nvGraphicFramePr>
          <p:cNvPr id="14" name="Tableau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207170"/>
              </p:ext>
            </p:extLst>
          </p:nvPr>
        </p:nvGraphicFramePr>
        <p:xfrm>
          <a:off x="971600" y="1988839"/>
          <a:ext cx="7600844" cy="488402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3725843"/>
                <a:gridCol w="3875001"/>
              </a:tblGrid>
              <a:tr h="48840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Figure 1A : period 2003-2007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Figure 1B : period 2008-2011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  <p:graphicFrame>
        <p:nvGraphicFramePr>
          <p:cNvPr id="16" name="Graphique 15"/>
          <p:cNvGraphicFramePr/>
          <p:nvPr>
            <p:extLst>
              <p:ext uri="{D42A27DB-BD31-4B8C-83A1-F6EECF244321}">
                <p14:modId xmlns:p14="http://schemas.microsoft.com/office/powerpoint/2010/main" val="241545507"/>
              </p:ext>
            </p:extLst>
          </p:nvPr>
        </p:nvGraphicFramePr>
        <p:xfrm>
          <a:off x="539552" y="2492896"/>
          <a:ext cx="4104456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Graphique 16"/>
          <p:cNvGraphicFramePr/>
          <p:nvPr>
            <p:extLst>
              <p:ext uri="{D42A27DB-BD31-4B8C-83A1-F6EECF244321}">
                <p14:modId xmlns:p14="http://schemas.microsoft.com/office/powerpoint/2010/main" val="1293493976"/>
              </p:ext>
            </p:extLst>
          </p:nvPr>
        </p:nvGraphicFramePr>
        <p:xfrm>
          <a:off x="4716016" y="2492896"/>
          <a:ext cx="4275565" cy="3851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7854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1268760"/>
                <a:ext cx="8424936" cy="5616624"/>
              </a:xfrm>
            </p:spPr>
            <p:txBody>
              <a:bodyPr/>
              <a:lstStyle/>
              <a:p>
                <a:r>
                  <a:rPr lang="en-US" sz="2000" dirty="0" smtClean="0"/>
                  <a:t>World Input Output Database (NACE-2 sectors)</a:t>
                </a:r>
              </a:p>
              <a:p>
                <a:pPr marL="800100" lvl="1" indent="-342900">
                  <a:buFont typeface="Arial" charset="0"/>
                  <a:buChar char="■"/>
                </a:pPr>
                <a:r>
                  <a:rPr lang="en-US" dirty="0" smtClean="0">
                    <a:cs typeface="Times New Roman" pitchFamily="18" charset="0"/>
                  </a:rPr>
                  <a:t>Bilateral trade data combined with input output tables (up to 2011)</a:t>
                </a:r>
                <a:endParaRPr lang="en-US" dirty="0">
                  <a:cs typeface="Times New Roman" pitchFamily="18" charset="0"/>
                </a:endParaRPr>
              </a:p>
              <a:p>
                <a:pPr marL="800100" lvl="1" indent="-342900">
                  <a:buFont typeface="Arial" charset="0"/>
                  <a:buChar char="■"/>
                </a:pPr>
                <a:r>
                  <a:rPr lang="en-US" u="sng" dirty="0" smtClean="0">
                    <a:cs typeface="Times New Roman" pitchFamily="18" charset="0"/>
                  </a:rPr>
                  <a:t>Exports</a:t>
                </a:r>
                <a:r>
                  <a:rPr lang="en-US" dirty="0" smtClean="0">
                    <a:cs typeface="Times New Roman" pitchFamily="18" charset="0"/>
                  </a:rPr>
                  <a:t>: total exports in sector k</a:t>
                </a:r>
              </a:p>
              <a:p>
                <a:pPr marL="800100" lvl="1" indent="-342900">
                  <a:buFont typeface="Arial" charset="0"/>
                  <a:buChar char="■"/>
                </a:pPr>
                <a:r>
                  <a:rPr lang="en-US" u="sng" dirty="0" smtClean="0">
                    <a:cs typeface="Times New Roman" pitchFamily="18" charset="0"/>
                  </a:rPr>
                  <a:t>Import </a:t>
                </a:r>
                <a:r>
                  <a:rPr lang="en-US" u="sng" dirty="0">
                    <a:cs typeface="Times New Roman" pitchFamily="18" charset="0"/>
                  </a:rPr>
                  <a:t>competition</a:t>
                </a:r>
                <a:r>
                  <a:rPr lang="en-US" dirty="0">
                    <a:cs typeface="Times New Roman" pitchFamily="18" charset="0"/>
                  </a:rPr>
                  <a:t>: </a:t>
                </a:r>
                <a:r>
                  <a:rPr lang="en-US" dirty="0" smtClean="0">
                    <a:cs typeface="Times New Roman" pitchFamily="18" charset="0"/>
                  </a:rPr>
                  <a:t>total imports in </a:t>
                </a:r>
                <a:r>
                  <a:rPr lang="en-US" dirty="0">
                    <a:cs typeface="Times New Roman" pitchFamily="18" charset="0"/>
                  </a:rPr>
                  <a:t>sector k less </a:t>
                </a:r>
                <a:r>
                  <a:rPr lang="en-US" dirty="0" smtClean="0">
                    <a:cs typeface="Times New Roman" pitchFamily="18" charset="0"/>
                  </a:rPr>
                  <a:t>sector k’s imports of inputs from itself</a:t>
                </a:r>
              </a:p>
              <a:p>
                <a:pPr marL="800100" lvl="1" indent="-342900">
                  <a:buFont typeface="Arial" charset="0"/>
                  <a:buChar char="■"/>
                </a:pPr>
                <a:r>
                  <a:rPr lang="en-US" u="sng" dirty="0" smtClean="0">
                    <a:cs typeface="Times New Roman" pitchFamily="18" charset="0"/>
                  </a:rPr>
                  <a:t>Imports of inputs</a:t>
                </a:r>
                <a:r>
                  <a:rPr lang="en-US" dirty="0" smtClean="0">
                    <a:cs typeface="Times New Roman" pitchFamily="18" charset="0"/>
                  </a:rPr>
                  <a:t>: total imports of intermediate inputs (i.e. not for final use) in sector k.</a:t>
                </a:r>
              </a:p>
              <a:p>
                <a:pPr marL="800100" lvl="1" indent="-342900">
                  <a:buFont typeface="Arial" charset="0"/>
                  <a:buChar char="■"/>
                </a:pPr>
                <a:endParaRPr lang="en-US" dirty="0" smtClean="0">
                  <a:cs typeface="Times New Roman" pitchFamily="18" charset="0"/>
                </a:endParaRPr>
              </a:p>
              <a:p>
                <a:pPr marL="800100" lvl="1" indent="-342900">
                  <a:buFont typeface="Arial" charset="0"/>
                  <a:buChar char="■"/>
                </a:pPr>
                <a:endParaRPr lang="en-US" sz="1000" b="1" dirty="0"/>
              </a:p>
              <a:p>
                <a:r>
                  <a:rPr lang="en-US" sz="2000" dirty="0" smtClean="0"/>
                  <a:t>Intensity of import competition relative to domestic production:</a:t>
                </a:r>
              </a:p>
              <a:p>
                <a:pPr marL="0" indent="0">
                  <a:buNone/>
                </a:pPr>
                <a:r>
                  <a:rPr lang="en-US" sz="1800" dirty="0"/>
                  <a:t>	</a:t>
                </a:r>
                <a:r>
                  <a:rPr lang="en-US" sz="1800" dirty="0" smtClean="0"/>
                  <a:t>	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sz="1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i="1">
                            <a:latin typeface="Cambria Math"/>
                          </a:rPr>
                          <m:t>𝐼𝑚𝑝𝐶𝑜𝑚𝑝</m:t>
                        </m:r>
                      </m:e>
                      <m:sub>
                        <m:r>
                          <a:rPr lang="fr-FR" sz="1800" b="1" i="1" smtClean="0">
                            <a:latin typeface="Cambria Math"/>
                          </a:rPr>
                          <m:t>𝒊</m:t>
                        </m:r>
                        <m:r>
                          <a:rPr lang="en-US" sz="1800" i="1">
                            <a:latin typeface="Cambria Math"/>
                          </a:rPr>
                          <m:t>𝑘𝑡</m:t>
                        </m:r>
                      </m:sub>
                      <m:sup>
                        <m:r>
                          <a:rPr lang="en-US" sz="1800" i="1">
                            <a:latin typeface="Cambria Math"/>
                          </a:rPr>
                          <m:t>𝑟𝑎𝑡𝑖𝑜</m:t>
                        </m:r>
                      </m:sup>
                    </m:sSubSup>
                    <m:r>
                      <a:rPr lang="en-US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𝐼𝑚𝑝𝐶𝑜𝑚𝑝</m:t>
                            </m:r>
                          </m:e>
                          <m:sub>
                            <m:r>
                              <a:rPr lang="fr-FR" sz="1800" b="1" i="1" smtClean="0">
                                <a:latin typeface="Cambria Math"/>
                              </a:rPr>
                              <m:t>𝒊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𝑘𝑡</m:t>
                            </m:r>
                          </m:sub>
                        </m:sSub>
                      </m:num>
                      <m:den>
                        <m:acc>
                          <m:accPr>
                            <m:chr m:val="̅"/>
                            <m:ctrlPr>
                              <a:rPr lang="fr-FR" sz="1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1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𝑇𝑢𝑟𝑛𝑜𝑣𝑒𝑟</m:t>
                                </m:r>
                              </m:e>
                              <m:sub>
                                <m:r>
                                  <a:rPr lang="fr-FR" sz="1800" b="1" i="1" smtClean="0">
                                    <a:latin typeface="Cambria Math"/>
                                  </a:rPr>
                                  <m:t>𝒊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𝑘</m:t>
                                </m:r>
                              </m:sub>
                            </m:sSub>
                          </m:e>
                        </m:acc>
                      </m:den>
                    </m:f>
                  </m:oMath>
                </a14:m>
                <a:endParaRPr lang="en-US" sz="1800" dirty="0" smtClean="0"/>
              </a:p>
              <a:p>
                <a:pPr marL="0" indent="0">
                  <a:buNone/>
                </a:pPr>
                <a:endParaRPr lang="en-US" sz="1100" dirty="0"/>
              </a:p>
              <a:p>
                <a:pPr marL="457200" lvl="1" indent="0">
                  <a:buNone/>
                </a:pPr>
                <a:endParaRPr lang="en-US" sz="2000" dirty="0" smtClean="0"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268760"/>
                <a:ext cx="8424936" cy="5616624"/>
              </a:xfrm>
              <a:blipFill rotWithShape="1">
                <a:blip r:embed="rId3"/>
                <a:stretch>
                  <a:fillRect l="-651" t="-5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0080"/>
          </a:xfrm>
        </p:spPr>
        <p:txBody>
          <a:bodyPr/>
          <a:lstStyle/>
          <a:p>
            <a:r>
              <a:rPr lang="en-US" dirty="0" smtClean="0"/>
              <a:t>Trade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86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</a:t>
            </a:r>
            <a:r>
              <a:rPr lang="fr-FR" dirty="0" smtClean="0"/>
              <a:t> of </a:t>
            </a:r>
            <a:r>
              <a:rPr lang="fr-FR" dirty="0" err="1" smtClean="0"/>
              <a:t>trade</a:t>
            </a:r>
            <a:r>
              <a:rPr lang="fr-FR" dirty="0" smtClean="0"/>
              <a:t> </a:t>
            </a:r>
            <a:r>
              <a:rPr lang="fr-FR" dirty="0" err="1" smtClean="0"/>
              <a:t>indicators</a:t>
            </a:r>
            <a:endParaRPr lang="fr-FR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5359860"/>
              </p:ext>
            </p:extLst>
          </p:nvPr>
        </p:nvGraphicFramePr>
        <p:xfrm>
          <a:off x="683568" y="1628800"/>
          <a:ext cx="8064896" cy="5435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75100"/>
                <a:gridCol w="4389796"/>
              </a:tblGrid>
              <a:tr h="543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Figure 2A : EU15 countries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Figure 2B : New Member States</a:t>
                      </a:r>
                      <a:r>
                        <a:rPr lang="fr-FR" sz="20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Graphique 6"/>
          <p:cNvGraphicFramePr/>
          <p:nvPr>
            <p:extLst>
              <p:ext uri="{D42A27DB-BD31-4B8C-83A1-F6EECF244321}">
                <p14:modId xmlns:p14="http://schemas.microsoft.com/office/powerpoint/2010/main" val="4230377991"/>
              </p:ext>
            </p:extLst>
          </p:nvPr>
        </p:nvGraphicFramePr>
        <p:xfrm>
          <a:off x="467544" y="2204864"/>
          <a:ext cx="4177750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phique 7"/>
          <p:cNvGraphicFramePr/>
          <p:nvPr>
            <p:extLst>
              <p:ext uri="{D42A27DB-BD31-4B8C-83A1-F6EECF244321}">
                <p14:modId xmlns:p14="http://schemas.microsoft.com/office/powerpoint/2010/main" val="439438397"/>
              </p:ext>
            </p:extLst>
          </p:nvPr>
        </p:nvGraphicFramePr>
        <p:xfrm>
          <a:off x="4716016" y="2204864"/>
          <a:ext cx="4104456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7430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Empirical </a:t>
            </a:r>
            <a:r>
              <a:rPr lang="en-US" dirty="0" smtClean="0"/>
              <a:t>Strategy: </a:t>
            </a:r>
            <a:r>
              <a:rPr lang="en-US" dirty="0"/>
              <a:t>OLS estimations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buFontTx/>
              <a:buNone/>
            </a:pPr>
            <a:endParaRPr lang="en-US" sz="2000" dirty="0" smtClean="0">
              <a:cs typeface="Times New Roman" pitchFamily="18" charset="0"/>
            </a:endParaRPr>
          </a:p>
          <a:p>
            <a:pPr eaLnBrk="1" hangingPunct="1"/>
            <a:r>
              <a:rPr lang="en-US" sz="2000" dirty="0" smtClean="0"/>
              <a:t>Estimate with OLS the long-run relationship of trade activity with aggregate productivity</a:t>
            </a:r>
          </a:p>
          <a:p>
            <a:pPr eaLnBrk="1" hangingPunct="1"/>
            <a:endParaRPr lang="en-US" sz="1800" dirty="0" smtClean="0"/>
          </a:p>
          <a:p>
            <a:pPr eaLnBrk="1" hangingPunct="1"/>
            <a:endParaRPr lang="en-US" sz="1000" dirty="0" smtClean="0"/>
          </a:p>
          <a:p>
            <a:pPr eaLnBrk="1" hangingPunct="1">
              <a:buNone/>
            </a:pPr>
            <a:endParaRPr lang="en-US" sz="1800" dirty="0" smtClean="0"/>
          </a:p>
          <a:p>
            <a:pPr eaLnBrk="1" hangingPunct="1">
              <a:buNone/>
            </a:pPr>
            <a:endParaRPr lang="en-US" sz="1800" dirty="0" smtClean="0"/>
          </a:p>
          <a:p>
            <a:pPr eaLnBrk="1" hangingPunct="1">
              <a:buNone/>
            </a:pPr>
            <a:endParaRPr lang="en-US" sz="1800" dirty="0" smtClean="0"/>
          </a:p>
          <a:p>
            <a:pPr lvl="1">
              <a:defRPr/>
            </a:pPr>
            <a:r>
              <a:rPr lang="en-US" sz="1800" i="1" dirty="0" err="1" smtClean="0"/>
              <a:t>Y</a:t>
            </a:r>
            <a:r>
              <a:rPr lang="en-US" sz="1800" i="1" baseline="-25000" dirty="0" err="1" smtClean="0"/>
              <a:t>ikt</a:t>
            </a:r>
            <a:r>
              <a:rPr lang="en-US" sz="1800" dirty="0" smtClean="0"/>
              <a:t> : aggregate productivity (</a:t>
            </a:r>
            <a:r>
              <a:rPr lang="en-US" dirty="0" smtClean="0"/>
              <a:t>or other </a:t>
            </a:r>
            <a:r>
              <a:rPr lang="en-US" dirty="0"/>
              <a:t>firms outcomes </a:t>
            </a:r>
            <a:r>
              <a:rPr lang="en-US" dirty="0" smtClean="0"/>
              <a:t>as employment</a:t>
            </a:r>
            <a:r>
              <a:rPr lang="en-US" dirty="0"/>
              <a:t>, turnover, real </a:t>
            </a:r>
            <a:r>
              <a:rPr lang="en-US" dirty="0" smtClean="0"/>
              <a:t>value-added)</a:t>
            </a:r>
            <a:r>
              <a:rPr lang="en-US" sz="1800" dirty="0" smtClean="0"/>
              <a:t> in country </a:t>
            </a:r>
            <a:r>
              <a:rPr lang="en-US" sz="1800" i="1" dirty="0" err="1" smtClean="0"/>
              <a:t>i</a:t>
            </a:r>
            <a:r>
              <a:rPr lang="en-US" sz="1800" dirty="0" smtClean="0"/>
              <a:t>, sector </a:t>
            </a:r>
            <a:r>
              <a:rPr lang="en-US" sz="1800" i="1" dirty="0" smtClean="0"/>
              <a:t>k</a:t>
            </a:r>
            <a:r>
              <a:rPr lang="en-US" sz="1800" dirty="0" smtClean="0"/>
              <a:t>, year </a:t>
            </a:r>
            <a:r>
              <a:rPr lang="en-US" sz="1800" i="1" dirty="0" smtClean="0"/>
              <a:t>t</a:t>
            </a:r>
          </a:p>
          <a:p>
            <a:pPr lvl="1" eaLnBrk="1" hangingPunct="1">
              <a:defRPr/>
            </a:pPr>
            <a:r>
              <a:rPr lang="el-GR" sz="1800" i="1" dirty="0" smtClean="0"/>
              <a:t>φ</a:t>
            </a:r>
            <a:r>
              <a:rPr lang="en-US" i="1" baseline="-25000" dirty="0" smtClean="0"/>
              <a:t>it</a:t>
            </a:r>
            <a:r>
              <a:rPr lang="en-US" sz="1800" dirty="0" smtClean="0"/>
              <a:t> : 15 country* 13 year FE</a:t>
            </a:r>
          </a:p>
          <a:p>
            <a:pPr lvl="1">
              <a:defRPr/>
            </a:pPr>
            <a:r>
              <a:rPr lang="en-US" i="1" dirty="0" err="1" smtClean="0"/>
              <a:t>Controls</a:t>
            </a:r>
            <a:r>
              <a:rPr lang="en-US" sz="1800" i="1" baseline="-25000" dirty="0" err="1" smtClean="0"/>
              <a:t>ikt</a:t>
            </a:r>
            <a:r>
              <a:rPr lang="en-US" sz="1800" i="1" dirty="0" smtClean="0"/>
              <a:t> </a:t>
            </a:r>
            <a:r>
              <a:rPr lang="en-US" sz="1800" dirty="0" smtClean="0"/>
              <a:t>: # firms (ln </a:t>
            </a:r>
            <a:r>
              <a:rPr lang="en-US" sz="1800" i="1" dirty="0" err="1" smtClean="0"/>
              <a:t>N</a:t>
            </a:r>
            <a:r>
              <a:rPr lang="en-US" sz="1800" i="1" baseline="-25000" dirty="0" err="1" smtClean="0"/>
              <a:t>ikt</a:t>
            </a:r>
            <a:r>
              <a:rPr lang="en-US" sz="1800" dirty="0" smtClean="0"/>
              <a:t>), sector trends (ln </a:t>
            </a:r>
            <a:r>
              <a:rPr lang="en-US" sz="1800" i="1" dirty="0" err="1" smtClean="0"/>
              <a:t>N</a:t>
            </a:r>
            <a:r>
              <a:rPr lang="en-US" sz="1800" i="1" baseline="-25000" dirty="0" err="1" smtClean="0"/>
              <a:t>kt</a:t>
            </a:r>
            <a:r>
              <a:rPr lang="en-US" sz="1800" i="1" dirty="0"/>
              <a:t>, </a:t>
            </a:r>
            <a:r>
              <a:rPr lang="en-US" sz="1800" dirty="0"/>
              <a:t>ln </a:t>
            </a:r>
            <a:r>
              <a:rPr lang="en-US" sz="1800" i="1" dirty="0" err="1" smtClean="0"/>
              <a:t>L</a:t>
            </a:r>
            <a:r>
              <a:rPr lang="en-US" sz="1800" i="1" baseline="-25000" dirty="0" err="1" smtClean="0"/>
              <a:t>kt</a:t>
            </a:r>
            <a:r>
              <a:rPr lang="en-US" sz="1800" dirty="0" smtClean="0"/>
              <a:t>) unreported</a:t>
            </a:r>
          </a:p>
          <a:p>
            <a:pPr lvl="1" eaLnBrk="1" hangingPunct="1">
              <a:defRPr/>
            </a:pPr>
            <a:r>
              <a:rPr lang="en-US" sz="1800" i="1" dirty="0" err="1" smtClean="0"/>
              <a:t>ε</a:t>
            </a:r>
            <a:r>
              <a:rPr lang="en-US" sz="1800" i="1" baseline="-25000" dirty="0" err="1" smtClean="0"/>
              <a:t>ikt</a:t>
            </a:r>
            <a:r>
              <a:rPr lang="en-US" sz="1800" i="1" dirty="0" smtClean="0"/>
              <a:t> </a:t>
            </a:r>
            <a:r>
              <a:rPr lang="en-US" sz="1800" dirty="0" smtClean="0"/>
              <a:t>: robust standard errors</a:t>
            </a:r>
          </a:p>
          <a:p>
            <a:pPr eaLnBrk="1" hangingPunct="1"/>
            <a:endParaRPr lang="en-US" sz="1800" dirty="0" smtClean="0">
              <a:cs typeface="Times New Roman" pitchFamily="18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9308020"/>
              </p:ext>
            </p:extLst>
          </p:nvPr>
        </p:nvGraphicFramePr>
        <p:xfrm>
          <a:off x="1819275" y="3068638"/>
          <a:ext cx="5676900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50" name="Équation" r:id="rId4" imgW="2933640" imgH="457200" progId="Equation.3">
                  <p:embed/>
                </p:oleObj>
              </mc:Choice>
              <mc:Fallback>
                <p:oleObj name="Équation" r:id="rId4" imgW="29336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9275" y="3068638"/>
                        <a:ext cx="5676900" cy="8826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9296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1259855"/>
              </p:ext>
            </p:extLst>
          </p:nvPr>
        </p:nvGraphicFramePr>
        <p:xfrm>
          <a:off x="1403648" y="2861461"/>
          <a:ext cx="6120680" cy="3303843"/>
        </p:xfrm>
        <a:graphic>
          <a:graphicData uri="http://schemas.openxmlformats.org/drawingml/2006/table">
            <a:tbl>
              <a:tblPr/>
              <a:tblGrid>
                <a:gridCol w="2088232"/>
                <a:gridCol w="1224136"/>
                <a:gridCol w="1512168"/>
                <a:gridCol w="1296144"/>
              </a:tblGrid>
              <a:tr h="228044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(3)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8044"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OLS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OLS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OLS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44"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wlprod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lprod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CovProd</a:t>
                      </a:r>
                      <a:endParaRPr lang="fr-FR" sz="15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44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80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Ln Exp. Dem (</a:t>
                      </a:r>
                      <a:r>
                        <a:rPr lang="en-US" sz="1500" b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ikt</a:t>
                      </a:r>
                      <a:r>
                        <a:rPr lang="en-US" sz="15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fr-FR" sz="15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0.154***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0.110***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0.044***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44"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(0.012)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(0.011)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(0.004)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63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Ln Imp. Comp ratio (</a:t>
                      </a:r>
                      <a:r>
                        <a:rPr lang="en-US" sz="1500" b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ikt</a:t>
                      </a:r>
                      <a:r>
                        <a:rPr lang="en-US" sz="15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fr-FR" sz="15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0.076***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0.107***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-0.031***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44"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(0.007)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(0.007)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(0.002)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44"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44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Obs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2,610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2,610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2,610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44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R-</a:t>
                      </a:r>
                      <a:r>
                        <a:rPr lang="fr-FR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squared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0.845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0.868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44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Country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 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year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44">
                <a:tc gridSpan="4"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Other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controls</a:t>
                      </a:r>
                      <a:r>
                        <a:rPr lang="fr-F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are </a:t>
                      </a:r>
                      <a:r>
                        <a:rPr lang="fr-FR" sz="15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introduced</a:t>
                      </a:r>
                      <a:r>
                        <a:rPr lang="fr-F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but not </a:t>
                      </a:r>
                      <a:r>
                        <a:rPr lang="fr-FR" sz="15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reported</a:t>
                      </a:r>
                      <a:r>
                        <a:rPr lang="fr-F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3.1 Empirical evidence: </a:t>
            </a:r>
            <a:r>
              <a:rPr lang="en-US" dirty="0" smtClean="0"/>
              <a:t>OLS estimations</a:t>
            </a:r>
            <a:endParaRPr lang="fr-FR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513856" y="1772816"/>
            <a:ext cx="8229600" cy="885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tx2">
                  <a:lumMod val="40000"/>
                  <a:lumOff val="60000"/>
                </a:schemeClr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kern="0" dirty="0" smtClean="0">
                <a:cs typeface="Times New Roman" pitchFamily="18" charset="0"/>
              </a:rPr>
              <a:t>One-standard-deviation rise in exports (1.77) and import competition (1.61) associated with 0.27 % and 0.12 % higher aggregate productivity.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59983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z="2000" dirty="0" smtClean="0"/>
          </a:p>
          <a:p>
            <a:r>
              <a:rPr lang="fr-FR" sz="2000" dirty="0" smtClean="0"/>
              <a:t>In </a:t>
            </a:r>
            <a:r>
              <a:rPr lang="fr-FR" sz="2000" dirty="0" err="1" smtClean="0"/>
              <a:t>previous</a:t>
            </a:r>
            <a:r>
              <a:rPr lang="fr-FR" sz="2000" dirty="0" smtClean="0"/>
              <a:t> </a:t>
            </a:r>
            <a:r>
              <a:rPr lang="fr-FR" sz="2000" dirty="0" err="1" smtClean="0"/>
              <a:t>regressions</a:t>
            </a:r>
            <a:r>
              <a:rPr lang="fr-FR" sz="2000" dirty="0" smtClean="0"/>
              <a:t> in OLS, </a:t>
            </a:r>
            <a:r>
              <a:rPr lang="fr-FR" sz="2000" dirty="0" err="1" smtClean="0"/>
              <a:t>we</a:t>
            </a:r>
            <a:r>
              <a:rPr lang="fr-FR" sz="2000" dirty="0" smtClean="0"/>
              <a:t> </a:t>
            </a:r>
            <a:r>
              <a:rPr lang="fr-FR" sz="2000" dirty="0" err="1" smtClean="0"/>
              <a:t>provide</a:t>
            </a:r>
            <a:r>
              <a:rPr lang="fr-FR" sz="2000" dirty="0" smtClean="0"/>
              <a:t> an estimation of the </a:t>
            </a:r>
            <a:r>
              <a:rPr lang="fr-FR" sz="2000" dirty="0" err="1" smtClean="0"/>
              <a:t>correlation</a:t>
            </a:r>
            <a:r>
              <a:rPr lang="fr-FR" sz="2000" dirty="0" smtClean="0"/>
              <a:t> </a:t>
            </a:r>
            <a:r>
              <a:rPr lang="fr-FR" sz="2000" dirty="0" err="1" smtClean="0"/>
              <a:t>between</a:t>
            </a:r>
            <a:r>
              <a:rPr lang="fr-FR" sz="2000" dirty="0" smtClean="0"/>
              <a:t> </a:t>
            </a:r>
            <a:r>
              <a:rPr lang="fr-FR" sz="2000" dirty="0" err="1" smtClean="0"/>
              <a:t>productivity</a:t>
            </a:r>
            <a:r>
              <a:rPr lang="fr-FR" sz="2000" dirty="0" smtClean="0"/>
              <a:t> and </a:t>
            </a:r>
            <a:r>
              <a:rPr lang="fr-FR" sz="2000" dirty="0" err="1" smtClean="0"/>
              <a:t>trade</a:t>
            </a:r>
            <a:r>
              <a:rPr lang="fr-FR" sz="2000" dirty="0" smtClean="0"/>
              <a:t> </a:t>
            </a:r>
            <a:r>
              <a:rPr lang="fr-FR" sz="2000" dirty="0" err="1" smtClean="0"/>
              <a:t>indicators</a:t>
            </a:r>
            <a:r>
              <a:rPr lang="fr-FR" sz="2000" dirty="0" smtClean="0"/>
              <a:t>. </a:t>
            </a:r>
          </a:p>
          <a:p>
            <a:pPr lvl="1"/>
            <a:r>
              <a:rPr lang="fr-FR" sz="2000" dirty="0" smtClean="0"/>
              <a:t>No </a:t>
            </a:r>
            <a:r>
              <a:rPr lang="fr-FR" sz="2000" dirty="0" err="1" smtClean="0"/>
              <a:t>way</a:t>
            </a:r>
            <a:r>
              <a:rPr lang="fr-FR" sz="2000" dirty="0" smtClean="0"/>
              <a:t> to </a:t>
            </a:r>
            <a:r>
              <a:rPr lang="fr-FR" sz="2000" dirty="0" err="1" smtClean="0"/>
              <a:t>conclude</a:t>
            </a:r>
            <a:r>
              <a:rPr lang="fr-FR" sz="2000" dirty="0" smtClean="0"/>
              <a:t> in </a:t>
            </a:r>
            <a:r>
              <a:rPr lang="fr-FR" sz="2000" dirty="0" err="1" smtClean="0"/>
              <a:t>terms</a:t>
            </a:r>
            <a:r>
              <a:rPr lang="fr-FR" sz="2000" dirty="0" smtClean="0"/>
              <a:t> of </a:t>
            </a:r>
            <a:r>
              <a:rPr lang="fr-FR" sz="2000" dirty="0" err="1" smtClean="0"/>
              <a:t>causality</a:t>
            </a:r>
            <a:r>
              <a:rPr lang="fr-FR" sz="2000" dirty="0" smtClean="0"/>
              <a:t> (reverse </a:t>
            </a:r>
            <a:r>
              <a:rPr lang="fr-FR" sz="2000" dirty="0" err="1" smtClean="0"/>
              <a:t>causality</a:t>
            </a:r>
            <a:r>
              <a:rPr lang="fr-FR" sz="2000" dirty="0" smtClean="0"/>
              <a:t> and </a:t>
            </a:r>
            <a:r>
              <a:rPr lang="fr-FR" sz="2000" dirty="0" err="1" smtClean="0"/>
              <a:t>simultaneity</a:t>
            </a:r>
            <a:r>
              <a:rPr lang="fr-FR" sz="2000" dirty="0" smtClean="0"/>
              <a:t> </a:t>
            </a:r>
            <a:r>
              <a:rPr lang="fr-FR" sz="2000" dirty="0" err="1" smtClean="0"/>
              <a:t>bias</a:t>
            </a:r>
            <a:r>
              <a:rPr lang="fr-FR" sz="2000" dirty="0" smtClean="0"/>
              <a:t>)</a:t>
            </a:r>
          </a:p>
          <a:p>
            <a:pPr lvl="1"/>
            <a:endParaRPr lang="fr-FR" sz="2000" dirty="0" smtClean="0"/>
          </a:p>
          <a:p>
            <a:r>
              <a:rPr lang="fr-FR" sz="2000" dirty="0" err="1" smtClean="0"/>
              <a:t>Endogeneity</a:t>
            </a:r>
            <a:r>
              <a:rPr lang="fr-FR" sz="2000" dirty="0" smtClean="0"/>
              <a:t> </a:t>
            </a:r>
            <a:r>
              <a:rPr lang="fr-FR" sz="2000" dirty="0" err="1" smtClean="0"/>
              <a:t>is</a:t>
            </a:r>
            <a:r>
              <a:rPr lang="fr-FR" sz="2000" dirty="0" smtClean="0"/>
              <a:t> an important </a:t>
            </a:r>
            <a:r>
              <a:rPr lang="fr-FR" sz="2000" dirty="0" err="1" smtClean="0"/>
              <a:t>concern</a:t>
            </a:r>
            <a:r>
              <a:rPr lang="fr-FR" sz="2000" dirty="0" smtClean="0"/>
              <a:t> for the </a:t>
            </a:r>
            <a:r>
              <a:rPr lang="fr-FR" sz="2000" dirty="0" err="1" smtClean="0"/>
              <a:t>analysis</a:t>
            </a:r>
            <a:r>
              <a:rPr lang="fr-FR" sz="2000" dirty="0" smtClean="0"/>
              <a:t> </a:t>
            </a:r>
            <a:r>
              <a:rPr lang="fr-FR" sz="2000" dirty="0" err="1" smtClean="0"/>
              <a:t>since</a:t>
            </a:r>
            <a:r>
              <a:rPr lang="fr-FR" sz="2000" dirty="0" smtClean="0"/>
              <a:t> changes in </a:t>
            </a:r>
            <a:r>
              <a:rPr lang="fr-FR" sz="2000" dirty="0" err="1" smtClean="0"/>
              <a:t>aggregate</a:t>
            </a:r>
            <a:r>
              <a:rPr lang="fr-FR" sz="2000" dirty="0" smtClean="0"/>
              <a:t> </a:t>
            </a:r>
            <a:r>
              <a:rPr lang="fr-FR" sz="2000" dirty="0" err="1" smtClean="0"/>
              <a:t>productivity</a:t>
            </a:r>
            <a:r>
              <a:rPr lang="fr-FR" sz="2000" dirty="0" smtClean="0"/>
              <a:t> </a:t>
            </a:r>
            <a:r>
              <a:rPr lang="fr-FR" sz="2000" dirty="0" err="1" smtClean="0"/>
              <a:t>can</a:t>
            </a:r>
            <a:r>
              <a:rPr lang="fr-FR" sz="2000" dirty="0" smtClean="0"/>
              <a:t> </a:t>
            </a:r>
            <a:r>
              <a:rPr lang="fr-FR" sz="2000" dirty="0" err="1" smtClean="0"/>
              <a:t>endogenously</a:t>
            </a:r>
            <a:r>
              <a:rPr lang="fr-FR" sz="2000" dirty="0" smtClean="0"/>
              <a:t> affect </a:t>
            </a:r>
            <a:r>
              <a:rPr lang="fr-FR" sz="2000" dirty="0" err="1" smtClean="0"/>
              <a:t>trade</a:t>
            </a:r>
            <a:r>
              <a:rPr lang="fr-FR" sz="2000" dirty="0" smtClean="0"/>
              <a:t> </a:t>
            </a:r>
            <a:r>
              <a:rPr lang="fr-FR" sz="2000" dirty="0" err="1" smtClean="0"/>
              <a:t>activity</a:t>
            </a:r>
            <a:r>
              <a:rPr lang="fr-FR" sz="2000" dirty="0" smtClean="0"/>
              <a:t>. </a:t>
            </a:r>
          </a:p>
          <a:p>
            <a:pPr lvl="1"/>
            <a:r>
              <a:rPr lang="fr-FR" dirty="0" smtClean="0"/>
              <a:t>A more productive country-</a:t>
            </a:r>
            <a:r>
              <a:rPr lang="fr-FR" dirty="0" err="1" smtClean="0"/>
              <a:t>sector</a:t>
            </a:r>
            <a:r>
              <a:rPr lang="fr-FR" dirty="0" smtClean="0"/>
              <a:t> </a:t>
            </a:r>
            <a:r>
              <a:rPr lang="fr-FR" dirty="0" err="1" smtClean="0"/>
              <a:t>might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more </a:t>
            </a:r>
            <a:r>
              <a:rPr lang="fr-FR" dirty="0" err="1" smtClean="0"/>
              <a:t>competitive</a:t>
            </a:r>
            <a:r>
              <a:rPr lang="fr-FR" dirty="0" smtClean="0"/>
              <a:t> on world </a:t>
            </a:r>
            <a:r>
              <a:rPr lang="fr-FR" dirty="0" err="1" smtClean="0"/>
              <a:t>market</a:t>
            </a:r>
            <a:r>
              <a:rPr lang="fr-FR" dirty="0" smtClean="0"/>
              <a:t> and </a:t>
            </a:r>
            <a:r>
              <a:rPr lang="fr-FR" dirty="0" err="1" smtClean="0"/>
              <a:t>therefore</a:t>
            </a:r>
            <a:r>
              <a:rPr lang="fr-FR" dirty="0" smtClean="0"/>
              <a:t> </a:t>
            </a:r>
            <a:r>
              <a:rPr lang="fr-FR" dirty="0" err="1" smtClean="0"/>
              <a:t>initiate</a:t>
            </a:r>
            <a:r>
              <a:rPr lang="fr-FR" dirty="0" smtClean="0"/>
              <a:t> more exports</a:t>
            </a:r>
          </a:p>
          <a:p>
            <a:pPr lvl="1"/>
            <a:r>
              <a:rPr lang="fr-FR" dirty="0" err="1" smtClean="0"/>
              <a:t>Given</a:t>
            </a:r>
            <a:r>
              <a:rPr lang="fr-FR" dirty="0" smtClean="0"/>
              <a:t> local </a:t>
            </a:r>
            <a:r>
              <a:rPr lang="fr-FR" dirty="0" err="1" smtClean="0"/>
              <a:t>demand</a:t>
            </a:r>
            <a:r>
              <a:rPr lang="fr-FR" dirty="0" smtClean="0"/>
              <a:t> for </a:t>
            </a:r>
            <a:r>
              <a:rPr lang="fr-FR" dirty="0" err="1" smtClean="0"/>
              <a:t>sector</a:t>
            </a:r>
            <a:r>
              <a:rPr lang="fr-FR" dirty="0" smtClean="0"/>
              <a:t>-k </a:t>
            </a:r>
            <a:r>
              <a:rPr lang="fr-FR" dirty="0" err="1" smtClean="0"/>
              <a:t>products</a:t>
            </a:r>
            <a:r>
              <a:rPr lang="fr-FR" dirty="0" smtClean="0"/>
              <a:t>, a </a:t>
            </a:r>
            <a:r>
              <a:rPr lang="fr-FR" dirty="0" err="1" smtClean="0"/>
              <a:t>less</a:t>
            </a:r>
            <a:r>
              <a:rPr lang="fr-FR" dirty="0" smtClean="0"/>
              <a:t> productive country-</a:t>
            </a:r>
            <a:r>
              <a:rPr lang="fr-FR" dirty="0" err="1" smtClean="0"/>
              <a:t>sector</a:t>
            </a:r>
            <a:r>
              <a:rPr lang="fr-FR" dirty="0" smtClean="0"/>
              <a:t>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likely</a:t>
            </a:r>
            <a:r>
              <a:rPr lang="fr-FR" dirty="0" smtClean="0"/>
              <a:t> </a:t>
            </a:r>
            <a:r>
              <a:rPr lang="fr-FR" dirty="0" err="1" smtClean="0"/>
              <a:t>induce</a:t>
            </a:r>
            <a:r>
              <a:rPr lang="fr-FR" dirty="0" smtClean="0"/>
              <a:t> more entry by </a:t>
            </a:r>
            <a:r>
              <a:rPr lang="fr-FR" dirty="0" err="1" smtClean="0"/>
              <a:t>foreign</a:t>
            </a:r>
            <a:r>
              <a:rPr lang="fr-FR" dirty="0" smtClean="0"/>
              <a:t> </a:t>
            </a:r>
            <a:r>
              <a:rPr lang="fr-FR" dirty="0" err="1" smtClean="0"/>
              <a:t>competitors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Empirical</a:t>
            </a:r>
            <a:r>
              <a:rPr lang="fr-FR" dirty="0" smtClean="0"/>
              <a:t> </a:t>
            </a:r>
            <a:r>
              <a:rPr lang="fr-FR" dirty="0" err="1" smtClean="0"/>
              <a:t>biases</a:t>
            </a:r>
            <a:r>
              <a:rPr lang="fr-FR" dirty="0"/>
              <a:t> </a:t>
            </a:r>
            <a:r>
              <a:rPr lang="fr-FR" dirty="0" smtClean="0"/>
              <a:t>: </a:t>
            </a:r>
            <a:r>
              <a:rPr lang="fr-FR" dirty="0" err="1" smtClean="0"/>
              <a:t>endogeneity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240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Espace réservé du contenu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000" dirty="0" smtClean="0"/>
                  <a:t>Exports and import competition are explained in a first stage estimation by instrumental variables (2SLS)</a:t>
                </a:r>
              </a:p>
              <a:p>
                <a:endParaRPr lang="en-US" sz="1200" dirty="0" smtClean="0"/>
              </a:p>
              <a:p>
                <a:pPr lvl="1"/>
                <a:r>
                  <a:rPr lang="en-US" sz="2000" dirty="0">
                    <a:cs typeface="Times New Roman" pitchFamily="18" charset="0"/>
                  </a:rPr>
                  <a:t>Foreign demand addressed to exporting country:</a:t>
                </a:r>
                <a:r>
                  <a:rPr lang="en-US" sz="2000" dirty="0" smtClean="0">
                    <a:cs typeface="Times New Roman" pitchFamily="18" charset="0"/>
                  </a:rPr>
                  <a:t> </a:t>
                </a:r>
              </a:p>
              <a:p>
                <a:pPr marL="457200" lvl="1" indent="0" algn="ctr">
                  <a:buNone/>
                </a:pPr>
                <a14:m>
                  <m:oMath xmlns:m="http://schemas.openxmlformats.org/officeDocument/2006/math">
                    <m:r>
                      <a:rPr lang="en-US" sz="1600" i="1" smtClean="0">
                        <a:latin typeface="Cambria Math"/>
                        <a:ea typeface="Times New Roman"/>
                        <a:cs typeface="Times New Roman"/>
                      </a:rPr>
                      <m:t>𝐹</m:t>
                    </m:r>
                    <m:r>
                      <a:rPr lang="en-US" sz="1600" i="1">
                        <a:latin typeface="Cambria Math"/>
                        <a:ea typeface="Times New Roman"/>
                        <a:cs typeface="Times New Roman"/>
                      </a:rPr>
                      <m:t>𝑑𝑒𝑚𝑎𝑛</m:t>
                    </m:r>
                    <m:sSub>
                      <m:sSubPr>
                        <m:ctrlPr>
                          <a:rPr lang="en-US" sz="16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𝑑</m:t>
                        </m:r>
                      </m:e>
                      <m:sub>
                        <m:r>
                          <a:rPr lang="en-US" sz="16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𝑖𝑘𝑡</m:t>
                        </m:r>
                      </m:sub>
                    </m:sSub>
                    <m:r>
                      <a:rPr lang="en-US" sz="16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supHide m:val="on"/>
                        <m:ctrlPr>
                          <a:rPr lang="en-US" sz="1600" i="1">
                            <a:effectLst/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16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𝑗</m:t>
                        </m:r>
                        <m:r>
                          <a:rPr lang="en-US" sz="16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≠</m:t>
                        </m:r>
                        <m:r>
                          <a:rPr lang="en-US" sz="16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𝑖</m:t>
                        </m:r>
                      </m:sub>
                      <m:sup/>
                      <m:e>
                        <m:f>
                          <m:fPr>
                            <m:ctrlPr>
                              <a:rPr lang="en-US" sz="16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sz="16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𝑖𝑗𝑘𝑡</m:t>
                                </m:r>
                                <m:r>
                                  <a:rPr lang="en-US" sz="16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sz="16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𝑖𝑘𝑡</m:t>
                                </m:r>
                                <m:r>
                                  <a:rPr lang="en-US" sz="16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r>
                          <a:rPr lang="en-US" sz="16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 </m:t>
                        </m:r>
                        <m:sSub>
                          <m:sSubPr>
                            <m:ctrlPr>
                              <a:rPr lang="en-US" sz="16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smtClean="0">
                                <a:effectLst/>
                                <a:latin typeface="Cambria Math"/>
                              </a:rPr>
                              <m:t>𝑀</m:t>
                            </m:r>
                          </m:e>
                          <m:sub>
                            <m:r>
                              <a:rPr lang="en-US" sz="16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𝑗𝑘𝑡</m:t>
                            </m:r>
                          </m:sub>
                        </m:sSub>
                      </m:e>
                    </m:nary>
                  </m:oMath>
                </a14:m>
                <a:r>
                  <a:rPr lang="fr-FR" sz="1600" b="0" i="1" dirty="0" smtClean="0">
                    <a:effectLst/>
                    <a:latin typeface="Cambria Math"/>
                    <a:ea typeface="Times New Roman"/>
                    <a:cs typeface="Times New Roman"/>
                  </a:rPr>
                  <a:t>,</a:t>
                </a:r>
              </a:p>
              <a:p>
                <a:pPr marL="457200" lvl="1" indent="0">
                  <a:buNone/>
                </a:pPr>
                <a:r>
                  <a:rPr lang="en-US" sz="1600" dirty="0" smtClean="0"/>
                  <a:t>	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sz="1600" i="1">
                            <a:latin typeface="Cambria Math"/>
                            <a:ea typeface="Times New Roman"/>
                            <a:cs typeface="Times New Roman"/>
                          </a:rPr>
                          <m:t>𝑗𝑘𝑡</m:t>
                        </m:r>
                      </m:sub>
                    </m:sSub>
                  </m:oMath>
                </a14:m>
                <a:r>
                  <a:rPr lang="en-US" sz="1600" dirty="0" smtClean="0">
                    <a:cs typeface="Times New Roman" pitchFamily="18" charset="0"/>
                  </a:rPr>
                  <a:t> is importations in j (from WIOD database)</a:t>
                </a:r>
              </a:p>
              <a:p>
                <a:pPr marL="457200" lvl="1" indent="0" algn="ctr">
                  <a:buNone/>
                </a:pPr>
                <a:endParaRPr lang="en-US" sz="1600" dirty="0">
                  <a:cs typeface="Times New Roman" pitchFamily="18" charset="0"/>
                </a:endParaRPr>
              </a:p>
              <a:p>
                <a:pPr lvl="1"/>
                <a:r>
                  <a:rPr lang="en-US" sz="2000" dirty="0">
                    <a:cs typeface="Times New Roman" pitchFamily="18" charset="0"/>
                  </a:rPr>
                  <a:t>Foreign supply capacity of the trade partners of importing country i:</a:t>
                </a:r>
              </a:p>
              <a:p>
                <a:pPr marL="457200" lvl="1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𝐹𝑠𝑢𝑝𝑝𝑙𝑦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𝑖𝑘𝑡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supHide m:val="on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1600" i="1">
                            <a:latin typeface="Cambria Math"/>
                          </a:rPr>
                          <m:t>𝑗</m:t>
                        </m:r>
                        <m:r>
                          <a:rPr lang="en-US" sz="1600" i="1">
                            <a:latin typeface="Cambria Math"/>
                          </a:rPr>
                          <m:t>≠</m:t>
                        </m:r>
                        <m:r>
                          <a:rPr lang="en-US" sz="1600" i="1">
                            <a:latin typeface="Cambria Math"/>
                          </a:rPr>
                          <m:t>𝑖</m:t>
                        </m:r>
                      </m:sub>
                      <m:sup/>
                      <m:e>
                        <m:f>
                          <m:f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/>
                                  </a:rPr>
                                  <m:t>𝑖𝑗𝑘𝑡</m:t>
                                </m:r>
                                <m:r>
                                  <a:rPr lang="en-US" sz="16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/>
                                  </a:rPr>
                                  <m:t>𝑖𝑘𝑡</m:t>
                                </m:r>
                                <m:r>
                                  <a:rPr lang="en-US" sz="16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r>
                          <a:rPr lang="en-US" sz="1600" i="1">
                            <a:latin typeface="Cambria Math"/>
                          </a:rPr>
                          <m:t> </m:t>
                        </m:r>
                        <m:sSubSup>
                          <m:sSub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𝐸𝑥𝑝𝑉𝐴</m:t>
                            </m:r>
                          </m:e>
                          <m:sub>
                            <m:r>
                              <a:rPr lang="en-US" sz="1600" i="1">
                                <a:latin typeface="Cambria Math"/>
                              </a:rPr>
                              <m:t>𝑗𝑘𝑡</m:t>
                            </m:r>
                          </m:sub>
                          <m:sup>
                            <m:r>
                              <a:rPr lang="en-US" sz="1600" i="1">
                                <a:latin typeface="Cambria Math"/>
                              </a:rPr>
                              <m:t>𝑓𝑖𝑛𝑎𝑙</m:t>
                            </m:r>
                          </m:sup>
                        </m:sSubSup>
                      </m:e>
                    </m:nary>
                  </m:oMath>
                </a14:m>
                <a:r>
                  <a:rPr lang="en-US" sz="1600" dirty="0" smtClean="0">
                    <a:cs typeface="Times New Roman" pitchFamily="18" charset="0"/>
                  </a:rPr>
                  <a:t>,</a:t>
                </a:r>
              </a:p>
              <a:p>
                <a:pPr marL="457200" lvl="1" indent="0">
                  <a:buNone/>
                </a:pPr>
                <a:r>
                  <a:rPr lang="en-US" sz="1600" dirty="0" smtClean="0">
                    <a:cs typeface="Times New Roman" pitchFamily="18" charset="0"/>
                  </a:rPr>
                  <a:t>	where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i="1">
                            <a:latin typeface="Cambria Math"/>
                          </a:rPr>
                          <m:t>𝐸𝑥𝑝𝑉𝐴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𝑗𝑘𝑡</m:t>
                        </m:r>
                      </m:sub>
                      <m:sup>
                        <m:r>
                          <a:rPr lang="en-US" sz="1600" i="1">
                            <a:latin typeface="Cambria Math"/>
                          </a:rPr>
                          <m:t>𝑓𝑖𝑛𝑎𝑙</m:t>
                        </m:r>
                      </m:sup>
                    </m:sSubSup>
                  </m:oMath>
                </a14:m>
                <a:r>
                  <a:rPr lang="en-US" sz="1600" dirty="0" smtClean="0">
                    <a:cs typeface="Times New Roman" pitchFamily="18" charset="0"/>
                  </a:rPr>
                  <a:t> is the exported value-added of country j in sector k at time </a:t>
                </a:r>
                <a:r>
                  <a:rPr lang="en-US" sz="1600" dirty="0">
                    <a:cs typeface="Times New Roman" pitchFamily="18" charset="0"/>
                  </a:rPr>
                  <a:t>t (from </a:t>
                </a:r>
                <a:r>
                  <a:rPr lang="en-US" sz="1600" dirty="0" smtClean="0">
                    <a:cs typeface="Times New Roman" pitchFamily="18" charset="0"/>
                  </a:rPr>
                  <a:t>	WIOD </a:t>
                </a:r>
                <a:r>
                  <a:rPr lang="en-US" sz="1600" dirty="0">
                    <a:cs typeface="Times New Roman" pitchFamily="18" charset="0"/>
                  </a:rPr>
                  <a:t>database</a:t>
                </a:r>
                <a:r>
                  <a:rPr lang="en-US" sz="1600" dirty="0" smtClean="0">
                    <a:cs typeface="Times New Roman" pitchFamily="18" charset="0"/>
                  </a:rPr>
                  <a:t>). </a:t>
                </a:r>
              </a:p>
              <a:p>
                <a:pPr marL="457200" lvl="1" indent="0">
                  <a:buNone/>
                </a:pPr>
                <a:endParaRPr lang="en-US" sz="1600" dirty="0">
                  <a:cs typeface="Times New Roman" pitchFamily="18" charset="0"/>
                </a:endParaRPr>
              </a:p>
              <a:p>
                <a:pPr lvl="1"/>
                <a:r>
                  <a:rPr lang="en-US" sz="2000" dirty="0" err="1" smtClean="0">
                    <a:cs typeface="Times New Roman" pitchFamily="18" charset="0"/>
                  </a:rPr>
                  <a:t>Tariffs</a:t>
                </a:r>
                <a:r>
                  <a:rPr lang="en-US" sz="2000" baseline="-25000" dirty="0" err="1" smtClean="0">
                    <a:cs typeface="Times New Roman" pitchFamily="18" charset="0"/>
                  </a:rPr>
                  <a:t>ikt</a:t>
                </a:r>
                <a:r>
                  <a:rPr lang="en-US" sz="2000" baseline="-25000" dirty="0" smtClean="0">
                    <a:cs typeface="Times New Roman" pitchFamily="18" charset="0"/>
                  </a:rPr>
                  <a:t> </a:t>
                </a:r>
                <a:r>
                  <a:rPr lang="en-US" sz="2000" dirty="0" smtClean="0">
                    <a:cs typeface="Times New Roman" pitchFamily="18" charset="0"/>
                  </a:rPr>
                  <a:t>: applied tariffs from WITS database provided by World Bank </a:t>
                </a:r>
                <a:r>
                  <a:rPr lang="en-US" sz="2000" smtClean="0">
                    <a:cs typeface="Times New Roman" pitchFamily="18" charset="0"/>
                  </a:rPr>
                  <a:t>(simple average </a:t>
                </a:r>
                <a:r>
                  <a:rPr lang="en-US" sz="2000" dirty="0" smtClean="0">
                    <a:cs typeface="Times New Roman" pitchFamily="18" charset="0"/>
                  </a:rPr>
                  <a:t>by sector, country and year) </a:t>
                </a:r>
                <a:endParaRPr lang="en-US" sz="2000" baseline="-25000" dirty="0" smtClean="0"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Espace réservé du contenu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593" t="-674" r="-148" b="-8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0080"/>
          </a:xfrm>
        </p:spPr>
        <p:txBody>
          <a:bodyPr/>
          <a:lstStyle/>
          <a:p>
            <a:r>
              <a:rPr lang="fr-FR" dirty="0" err="1" smtClean="0"/>
              <a:t>Treatment</a:t>
            </a:r>
            <a:r>
              <a:rPr lang="fr-FR" dirty="0" smtClean="0"/>
              <a:t> of </a:t>
            </a:r>
            <a:r>
              <a:rPr lang="fr-FR" dirty="0" err="1" smtClean="0"/>
              <a:t>endogeneity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6965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3.2 </a:t>
            </a:r>
            <a:r>
              <a:rPr lang="en-US" sz="3200" dirty="0"/>
              <a:t>Empirical evidence: </a:t>
            </a:r>
            <a:r>
              <a:rPr lang="en-US" sz="3200" dirty="0" smtClean="0"/>
              <a:t>IV estimations</a:t>
            </a:r>
            <a:endParaRPr lang="fr-FR" sz="3200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2438875"/>
              </p:ext>
            </p:extLst>
          </p:nvPr>
        </p:nvGraphicFramePr>
        <p:xfrm>
          <a:off x="395536" y="2060848"/>
          <a:ext cx="8280922" cy="3099750"/>
        </p:xfrm>
        <a:graphic>
          <a:graphicData uri="http://schemas.openxmlformats.org/drawingml/2006/table">
            <a:tbl>
              <a:tblPr/>
              <a:tblGrid>
                <a:gridCol w="1944216"/>
                <a:gridCol w="1080120"/>
                <a:gridCol w="1080120"/>
                <a:gridCol w="1080120"/>
                <a:gridCol w="1008112"/>
                <a:gridCol w="1080120"/>
                <a:gridCol w="1008114"/>
              </a:tblGrid>
              <a:tr h="217658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(1)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(2)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(3)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(4)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(5)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(6)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7658"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wlprod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lprod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CovProd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wlprod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lprod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CovProd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658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76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Ln Exp. Dem (</a:t>
                      </a:r>
                      <a:r>
                        <a:rPr lang="en-US" sz="1500" b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ikt</a:t>
                      </a:r>
                      <a:r>
                        <a:rPr lang="en-US" sz="15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fr-FR" sz="15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0.232***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0.213***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0.019***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0.255***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0.167**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0.088***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7658"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(0.018)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(0.017)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(0.006)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(0.078)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(0.075)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(0.025)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2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Ln Imp. Comp ratio (</a:t>
                      </a:r>
                      <a:r>
                        <a:rPr lang="en-US" sz="1500" b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ikt</a:t>
                      </a:r>
                      <a:r>
                        <a:rPr lang="en-US" sz="15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fr-FR" sz="15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0.092***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0.106***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-0.013***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0.361**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0.453***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-0.093*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7658"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(0.008)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(0.007)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(0.003)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(0.142)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(0.132)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(0.049)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7658"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7658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Obs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2,610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2,610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2,610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2,576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7658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R-</a:t>
                      </a:r>
                      <a:r>
                        <a:rPr lang="fr-FR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squared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0.842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0.854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658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Country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 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year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7658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Sector</a:t>
                      </a:r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56">
                <a:tc gridSpan="3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Other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controls</a:t>
                      </a:r>
                      <a:r>
                        <a:rPr lang="fr-F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are </a:t>
                      </a:r>
                      <a:r>
                        <a:rPr lang="fr-FR" sz="15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introduced</a:t>
                      </a:r>
                      <a:r>
                        <a:rPr lang="fr-F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but not </a:t>
                      </a:r>
                      <a:r>
                        <a:rPr lang="fr-FR" sz="15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reported</a:t>
                      </a:r>
                      <a:r>
                        <a:rPr lang="fr-F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461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Add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controls</a:t>
            </a:r>
            <a:r>
              <a:rPr lang="fr-FR" dirty="0" smtClean="0"/>
              <a:t> </a:t>
            </a:r>
            <a:r>
              <a:rPr lang="fr-FR" b="0" dirty="0" smtClean="0"/>
              <a:t>: R&amp;D </a:t>
            </a:r>
            <a:r>
              <a:rPr lang="fr-FR" b="0" dirty="0" err="1" smtClean="0"/>
              <a:t>expenditures</a:t>
            </a:r>
            <a:r>
              <a:rPr lang="fr-FR" b="0" dirty="0" smtClean="0"/>
              <a:t>…</a:t>
            </a:r>
          </a:p>
          <a:p>
            <a:endParaRPr lang="en-US" dirty="0" smtClean="0"/>
          </a:p>
          <a:p>
            <a:r>
              <a:rPr lang="en-US" dirty="0" smtClean="0"/>
              <a:t>Other </a:t>
            </a:r>
            <a:r>
              <a:rPr lang="en-US" dirty="0"/>
              <a:t>measures of </a:t>
            </a:r>
            <a:r>
              <a:rPr lang="en-US" dirty="0" smtClean="0"/>
              <a:t>misallocation : </a:t>
            </a:r>
            <a:r>
              <a:rPr lang="en-US" b="0" dirty="0" err="1" smtClean="0"/>
              <a:t>sd</a:t>
            </a:r>
            <a:r>
              <a:rPr lang="en-US" b="0" dirty="0" smtClean="0"/>
              <a:t> (MRPK), </a:t>
            </a:r>
            <a:r>
              <a:rPr lang="en-US" b="0" dirty="0" err="1" smtClean="0"/>
              <a:t>sd</a:t>
            </a:r>
            <a:r>
              <a:rPr lang="en-US" b="0" dirty="0" smtClean="0"/>
              <a:t>(MRPL), </a:t>
            </a:r>
            <a:r>
              <a:rPr lang="en-US" b="0" dirty="0" err="1" smtClean="0"/>
              <a:t>lprod</a:t>
            </a:r>
            <a:r>
              <a:rPr lang="en-US" b="0" dirty="0" smtClean="0"/>
              <a:t>(p90/10), TFP(p90/p10)… </a:t>
            </a:r>
          </a:p>
          <a:p>
            <a:endParaRPr lang="en-US" dirty="0" smtClean="0"/>
          </a:p>
          <a:p>
            <a:r>
              <a:rPr lang="en-US" dirty="0" smtClean="0"/>
              <a:t>Chinese competition </a:t>
            </a:r>
            <a:r>
              <a:rPr lang="en-US" b="0" dirty="0" smtClean="0"/>
              <a:t>: </a:t>
            </a:r>
            <a:r>
              <a:rPr lang="en-US" b="0" dirty="0"/>
              <a:t>Large and well identified trade shock in term of competition from low wage countries for European </a:t>
            </a:r>
            <a:r>
              <a:rPr lang="en-US" b="0" dirty="0" smtClean="0"/>
              <a:t>economies since 2001.</a:t>
            </a:r>
          </a:p>
          <a:p>
            <a:endParaRPr lang="fr-FR" dirty="0" smtClean="0"/>
          </a:p>
          <a:p>
            <a:r>
              <a:rPr lang="fr-FR" dirty="0" smtClean="0"/>
              <a:t>Net </a:t>
            </a:r>
            <a:r>
              <a:rPr lang="fr-FR" dirty="0"/>
              <a:t>exports</a:t>
            </a:r>
            <a:endParaRPr lang="en-US" b="0" dirty="0" smtClean="0"/>
          </a:p>
          <a:p>
            <a:endParaRPr lang="en-US" b="0" dirty="0"/>
          </a:p>
          <a:p>
            <a:endParaRPr lang="en-US" b="0" dirty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4.1 </a:t>
            </a:r>
            <a:r>
              <a:rPr lang="fr-FR" dirty="0" err="1" smtClean="0"/>
              <a:t>Robustness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78551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45625" y="1658073"/>
            <a:ext cx="8229600" cy="4525963"/>
          </a:xfrm>
        </p:spPr>
        <p:txBody>
          <a:bodyPr/>
          <a:lstStyle/>
          <a:p>
            <a:r>
              <a:rPr lang="en-US" sz="2000" b="0" dirty="0" smtClean="0">
                <a:cs typeface="Times New Roman" pitchFamily="18" charset="0"/>
              </a:rPr>
              <a:t>Decline in trade, transportation and communication costs over past 20 years has triggered rapid expansion in international trade</a:t>
            </a:r>
          </a:p>
          <a:p>
            <a:endParaRPr lang="en-US" sz="2000" b="0" dirty="0" smtClean="0">
              <a:cs typeface="Times New Roman" pitchFamily="18" charset="0"/>
            </a:endParaRPr>
          </a:p>
          <a:p>
            <a:r>
              <a:rPr lang="en-US" sz="2000" b="0" dirty="0" smtClean="0"/>
              <a:t>How does globalization affect aggregate productivity and welfare ? </a:t>
            </a:r>
          </a:p>
          <a:p>
            <a:endParaRPr lang="en-US" sz="2000" b="0" dirty="0" smtClean="0"/>
          </a:p>
          <a:p>
            <a:r>
              <a:rPr lang="en-US" sz="2000" b="0" dirty="0" smtClean="0"/>
              <a:t>Heterogeneous firms trade models emphasize the role played by within-sector firm-level adjustments</a:t>
            </a:r>
          </a:p>
          <a:p>
            <a:pPr lvl="1"/>
            <a:r>
              <a:rPr lang="en-US" dirty="0" smtClean="0"/>
              <a:t>Exit of the least productive firms  (firm selection)</a:t>
            </a:r>
          </a:p>
          <a:p>
            <a:pPr lvl="1"/>
            <a:r>
              <a:rPr lang="en-US" dirty="0" smtClean="0"/>
              <a:t>Shift of market shares towards  the most productive firms </a:t>
            </a:r>
          </a:p>
          <a:p>
            <a:pPr lvl="1"/>
            <a:r>
              <a:rPr lang="en-US" dirty="0" smtClean="0"/>
              <a:t>Firm productivity upgrading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fr-FR" sz="2000" b="0" dirty="0" smtClean="0"/>
          </a:p>
          <a:p>
            <a:pPr marL="342900" lvl="1" indent="-342900">
              <a:buClr>
                <a:schemeClr val="tx2"/>
              </a:buClr>
              <a:buFont typeface="Symbol"/>
              <a:buChar char="Þ"/>
            </a:pPr>
            <a:endParaRPr lang="en-US" sz="2000" dirty="0"/>
          </a:p>
          <a:p>
            <a:endParaRPr lang="fr-FR" sz="2000" b="0" dirty="0" smtClean="0"/>
          </a:p>
          <a:p>
            <a:endParaRPr lang="fr-FR" sz="2000" b="0" dirty="0" smtClean="0"/>
          </a:p>
          <a:p>
            <a:pPr marL="914400" lvl="2" indent="0">
              <a:buNone/>
            </a:pPr>
            <a:endParaRPr lang="fr-FR" b="0" dirty="0" smtClean="0"/>
          </a:p>
          <a:p>
            <a:pPr lvl="2"/>
            <a:endParaRPr lang="fr-FR" b="0" dirty="0" smtClean="0"/>
          </a:p>
          <a:p>
            <a:endParaRPr lang="fr-FR" dirty="0" smtClean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147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/>
          <a:lstStyle/>
          <a:p>
            <a:r>
              <a:rPr lang="en-US" sz="2000" b="0" dirty="0" smtClean="0"/>
              <a:t>Export and import shocks are often </a:t>
            </a:r>
            <a:r>
              <a:rPr lang="en-US" sz="2000" b="0" dirty="0" err="1" smtClean="0"/>
              <a:t>symetrics</a:t>
            </a:r>
            <a:r>
              <a:rPr lang="en-US" sz="2000" b="0" dirty="0" smtClean="0"/>
              <a:t> (</a:t>
            </a:r>
            <a:r>
              <a:rPr lang="en-US" sz="2000" b="0" dirty="0" err="1" smtClean="0"/>
              <a:t>Autor</a:t>
            </a:r>
            <a:r>
              <a:rPr lang="en-US" sz="2000" b="0" dirty="0" smtClean="0"/>
              <a:t>, Dorn and Hanson, 2015): </a:t>
            </a:r>
          </a:p>
          <a:p>
            <a:pPr lvl="1"/>
            <a:r>
              <a:rPr lang="en-US" dirty="0" smtClean="0"/>
              <a:t>Productivity growth or falling trade costs in country j may: </a:t>
            </a:r>
          </a:p>
          <a:p>
            <a:pPr lvl="2"/>
            <a:r>
              <a:rPr lang="en-US" sz="1800" dirty="0" smtClean="0"/>
              <a:t>Increase import competition in country </a:t>
            </a:r>
            <a:r>
              <a:rPr lang="en-US" sz="1800" dirty="0" err="1" smtClean="0"/>
              <a:t>i</a:t>
            </a:r>
            <a:endParaRPr lang="en-US" sz="1800" dirty="0" smtClean="0"/>
          </a:p>
          <a:p>
            <a:pPr lvl="2"/>
            <a:r>
              <a:rPr lang="en-US" sz="1800" dirty="0" smtClean="0"/>
              <a:t>Increase demand for good in country j </a:t>
            </a:r>
          </a:p>
          <a:p>
            <a:pPr lvl="2">
              <a:buFont typeface="Symbol"/>
              <a:buChar char="Þ"/>
            </a:pPr>
            <a:r>
              <a:rPr lang="en-US" sz="1800" dirty="0" smtClean="0"/>
              <a:t> increase export opportunities in country </a:t>
            </a:r>
            <a:r>
              <a:rPr lang="en-US" sz="1800" dirty="0" err="1" smtClean="0"/>
              <a:t>i</a:t>
            </a:r>
            <a:endParaRPr lang="en-US" sz="1800" dirty="0" smtClean="0"/>
          </a:p>
          <a:p>
            <a:pPr marL="914400" lvl="2" indent="0">
              <a:buNone/>
            </a:pPr>
            <a:endParaRPr lang="en-US" sz="1400" dirty="0" smtClean="0"/>
          </a:p>
          <a:p>
            <a:pPr>
              <a:buFont typeface="Symbol"/>
              <a:buChar char="Þ"/>
            </a:pPr>
            <a:r>
              <a:rPr lang="en-US" sz="2000" b="0" dirty="0" smtClean="0"/>
              <a:t>Measure net impact of export-supply and import-demand shocks on aggregate productivity in country </a:t>
            </a:r>
            <a:r>
              <a:rPr lang="en-US" sz="2000" b="0" dirty="0" err="1" smtClean="0"/>
              <a:t>i</a:t>
            </a:r>
            <a:r>
              <a:rPr lang="en-US" sz="2000" b="0" dirty="0" smtClean="0"/>
              <a:t>.</a:t>
            </a:r>
          </a:p>
          <a:p>
            <a:pPr marL="0" indent="0">
              <a:buNone/>
            </a:pPr>
            <a:endParaRPr lang="en-US" sz="2000" dirty="0" smtClean="0"/>
          </a:p>
          <a:p>
            <a:pPr marL="914400" lvl="2" indent="0">
              <a:buNone/>
            </a:pPr>
            <a:endParaRPr lang="en-US" dirty="0" smtClean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4.2</a:t>
            </a:r>
            <a:r>
              <a:rPr lang="en-US" dirty="0" smtClean="0"/>
              <a:t> </a:t>
            </a:r>
            <a:r>
              <a:rPr lang="en-US" dirty="0" smtClean="0"/>
              <a:t>Robustness:</a:t>
            </a:r>
            <a:r>
              <a:rPr lang="fr-FR" dirty="0" smtClean="0"/>
              <a:t> Net exports (IV)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130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/>
          </p:nvPr>
        </p:nvGraphicFramePr>
        <p:xfrm>
          <a:off x="683568" y="1988840"/>
          <a:ext cx="8126615" cy="3118356"/>
        </p:xfrm>
        <a:graphic>
          <a:graphicData uri="http://schemas.openxmlformats.org/drawingml/2006/table">
            <a:tbl>
              <a:tblPr/>
              <a:tblGrid>
                <a:gridCol w="1499790"/>
                <a:gridCol w="1034335"/>
                <a:gridCol w="905046"/>
                <a:gridCol w="1343172"/>
                <a:gridCol w="1129109"/>
                <a:gridCol w="1086054"/>
                <a:gridCol w="34925"/>
                <a:gridCol w="1094184"/>
              </a:tblGrid>
              <a:tr h="192437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(4)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(6)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(7)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(8)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(9)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2437"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IV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IV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IV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IV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IV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IV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2437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VARIABLES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wlprod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lprod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CovProd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wlprod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lprod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CovProd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2437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60856">
                <a:tc>
                  <a:txBody>
                    <a:bodyPr/>
                    <a:lstStyle/>
                    <a:p>
                      <a:pPr algn="l" rtl="0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 net 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Exp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ikt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0.153***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0.096*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0.057***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0.230***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0.168***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0.063***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2437"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(0.056)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(0.051)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(0.021)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(0.060)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(0.057)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(0.023)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2437"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2437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Observations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2,174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2,174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2437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R-</a:t>
                      </a:r>
                      <a:r>
                        <a:rPr lang="fr-FR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squared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0.889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0.885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0.678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2437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Country * </a:t>
                      </a:r>
                      <a:r>
                        <a:rPr lang="fr-FR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Year</a:t>
                      </a:r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Fe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2437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Sector</a:t>
                      </a:r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FE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2437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Sector</a:t>
                      </a:r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* </a:t>
                      </a:r>
                      <a:r>
                        <a:rPr lang="fr-FR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YearFe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2437">
                <a:tc gridSpan="4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Other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controls</a:t>
                      </a:r>
                      <a:r>
                        <a:rPr lang="fr-F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are </a:t>
                      </a:r>
                      <a:r>
                        <a:rPr lang="fr-FR" sz="15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introduced</a:t>
                      </a:r>
                      <a:r>
                        <a:rPr lang="fr-F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but not </a:t>
                      </a:r>
                      <a:r>
                        <a:rPr lang="fr-FR" sz="15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reported</a:t>
                      </a:r>
                      <a:r>
                        <a:rPr lang="fr-F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3.5 </a:t>
            </a:r>
            <a:r>
              <a:rPr lang="en-US" dirty="0"/>
              <a:t>Robustness:</a:t>
            </a:r>
            <a:r>
              <a:rPr lang="fr-FR" dirty="0"/>
              <a:t> Net exports (IV)</a:t>
            </a:r>
          </a:p>
        </p:txBody>
      </p:sp>
    </p:spTree>
    <p:extLst>
      <p:ext uri="{BB962C8B-B14F-4D97-AF65-F5344CB8AC3E}">
        <p14:creationId xmlns:p14="http://schemas.microsoft.com/office/powerpoint/2010/main" val="385490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-457200">
              <a:buClr>
                <a:schemeClr val="tx2"/>
              </a:buClr>
              <a:buSzPct val="85000"/>
              <a:buFont typeface="Wingdings" panose="05000000000000000000" pitchFamily="2" charset="2"/>
              <a:buChar char="q"/>
            </a:pPr>
            <a:endParaRPr lang="en-US" sz="2400" b="1" kern="0" dirty="0" smtClean="0">
              <a:cs typeface="Times New Roman" pitchFamily="18" charset="0"/>
            </a:endParaRPr>
          </a:p>
          <a:p>
            <a:pPr marL="342900" lvl="1" indent="-342900">
              <a:buClr>
                <a:schemeClr val="tx2"/>
              </a:buClr>
              <a:buSzPct val="85000"/>
            </a:pPr>
            <a:r>
              <a:rPr lang="en-US" sz="2000" b="1" kern="0" dirty="0" smtClean="0">
                <a:cs typeface="Times New Roman" pitchFamily="18" charset="0"/>
              </a:rPr>
              <a:t>We examine the impact of international trade on aggregate productivity.</a:t>
            </a:r>
          </a:p>
          <a:p>
            <a:pPr marL="0" lvl="1" indent="0">
              <a:buClr>
                <a:schemeClr val="tx2"/>
              </a:buClr>
              <a:buSzPct val="85000"/>
              <a:buNone/>
            </a:pPr>
            <a:endParaRPr lang="en-US" sz="2000" b="1" kern="0" dirty="0" smtClean="0">
              <a:cs typeface="Times New Roman" pitchFamily="18" charset="0"/>
            </a:endParaRPr>
          </a:p>
          <a:p>
            <a:pPr marL="342900" lvl="1" indent="-342900">
              <a:buClr>
                <a:schemeClr val="tx2"/>
              </a:buClr>
              <a:buSzPct val="85000"/>
            </a:pPr>
            <a:r>
              <a:rPr lang="en-US" sz="2000" b="1" kern="0" dirty="0" smtClean="0">
                <a:cs typeface="Times New Roman" pitchFamily="18" charset="0"/>
              </a:rPr>
              <a:t>Evidence that export demand and import competition significantly increase aggregate productivity</a:t>
            </a:r>
          </a:p>
          <a:p>
            <a:pPr marL="342900" lvl="1" indent="-342900">
              <a:buClr>
                <a:schemeClr val="tx2"/>
              </a:buClr>
              <a:buSzPct val="85000"/>
            </a:pPr>
            <a:endParaRPr lang="en-US" sz="2000" b="1" kern="0" dirty="0" smtClean="0">
              <a:cs typeface="Times New Roman" pitchFamily="18" charset="0"/>
            </a:endParaRPr>
          </a:p>
          <a:p>
            <a:pPr marL="742950" lvl="2" indent="-342900">
              <a:buSzPct val="85000"/>
            </a:pPr>
            <a:r>
              <a:rPr lang="en-US" sz="1800" dirty="0" smtClean="0">
                <a:cs typeface="Times New Roman" pitchFamily="18" charset="0"/>
              </a:rPr>
              <a:t>Export demand operates by improving the average productivity of firms and allocative efficiency, </a:t>
            </a:r>
          </a:p>
          <a:p>
            <a:pPr marL="742950" lvl="2" indent="-342900">
              <a:buSzPct val="85000"/>
            </a:pPr>
            <a:r>
              <a:rPr lang="en-US" sz="1800" dirty="0" smtClean="0">
                <a:cs typeface="Times New Roman" pitchFamily="18" charset="0"/>
              </a:rPr>
              <a:t>But the benefits from import penetration are mostly mediated </a:t>
            </a:r>
            <a:r>
              <a:rPr lang="en-US" sz="1800" u="sng" dirty="0" smtClean="0">
                <a:cs typeface="Times New Roman" pitchFamily="18" charset="0"/>
              </a:rPr>
              <a:t>only</a:t>
            </a:r>
            <a:r>
              <a:rPr lang="en-US" sz="1800" dirty="0" smtClean="0">
                <a:cs typeface="Times New Roman" pitchFamily="18" charset="0"/>
              </a:rPr>
              <a:t> by within-firm productivity upgrading.</a:t>
            </a:r>
          </a:p>
          <a:p>
            <a:pPr marL="342900" lvl="1" indent="-342900">
              <a:buClr>
                <a:schemeClr val="tx2"/>
              </a:buClr>
              <a:buSzPct val="85000"/>
            </a:pPr>
            <a:endParaRPr lang="en-US" sz="1800" dirty="0" smtClean="0"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dirty="0" smtClean="0"/>
              <a:t>. 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52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-457200">
              <a:buClr>
                <a:schemeClr val="tx2"/>
              </a:buClr>
              <a:buSzPct val="85000"/>
              <a:buFont typeface="Wingdings" panose="05000000000000000000" pitchFamily="2" charset="2"/>
              <a:buChar char="q"/>
            </a:pPr>
            <a:endParaRPr lang="en-US" sz="2400" b="1" kern="0" dirty="0" smtClean="0">
              <a:cs typeface="Times New Roman" pitchFamily="18" charset="0"/>
            </a:endParaRPr>
          </a:p>
          <a:p>
            <a:pPr marL="457200" lvl="1" indent="-457200">
              <a:buClr>
                <a:schemeClr val="tx2"/>
              </a:buClr>
              <a:buSzPct val="85000"/>
              <a:buFont typeface="Wingdings" panose="05000000000000000000" pitchFamily="2" charset="2"/>
              <a:buChar char="q"/>
            </a:pPr>
            <a:endParaRPr lang="en-US" sz="2000" b="1" kern="0" dirty="0" smtClean="0">
              <a:cs typeface="Times New Roman" pitchFamily="18" charset="0"/>
            </a:endParaRPr>
          </a:p>
          <a:p>
            <a:pPr marL="457200" lvl="1" indent="-457200">
              <a:buClr>
                <a:schemeClr val="tx2"/>
              </a:buClr>
              <a:buSzPct val="85000"/>
              <a:buFont typeface="Wingdings" panose="05000000000000000000" pitchFamily="2" charset="2"/>
              <a:buChar char="q"/>
            </a:pPr>
            <a:endParaRPr lang="en-US" sz="2000" b="1" kern="0" dirty="0" smtClean="0">
              <a:cs typeface="Times New Roman" pitchFamily="18" charset="0"/>
            </a:endParaRPr>
          </a:p>
          <a:p>
            <a:pPr marL="1200150" lvl="2" indent="-342900">
              <a:buSzPct val="85000"/>
              <a:buFont typeface="Arial" charset="0"/>
              <a:buChar char="■"/>
            </a:pPr>
            <a:endParaRPr lang="en-US" sz="1800" dirty="0" smtClean="0"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dirty="0" smtClean="0"/>
              <a:t>. Conclusions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11560" y="2132856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buClr>
                <a:schemeClr val="tx2"/>
              </a:buClr>
              <a:buSzPct val="85000"/>
              <a:buFont typeface="Arial" panose="020B0604020202020204" pitchFamily="34" charset="0"/>
              <a:buChar char="•"/>
            </a:pPr>
            <a:r>
              <a:rPr lang="en-US" sz="2000" kern="0" dirty="0">
                <a:cs typeface="Times New Roman" pitchFamily="18" charset="0"/>
              </a:rPr>
              <a:t>Allocative efficiency is deteriorated by increasing import competition, which implies that the </a:t>
            </a:r>
            <a:r>
              <a:rPr lang="en-US" sz="2000" b="1" kern="0" dirty="0">
                <a:cs typeface="Times New Roman" pitchFamily="18" charset="0"/>
              </a:rPr>
              <a:t>allocation </a:t>
            </a:r>
            <a:r>
              <a:rPr lang="en-US" sz="2000" b="1" kern="0" dirty="0" smtClean="0">
                <a:cs typeface="Times New Roman" pitchFamily="18" charset="0"/>
              </a:rPr>
              <a:t>tends to be less </a:t>
            </a:r>
            <a:r>
              <a:rPr lang="en-US" sz="2000" b="1" kern="0" dirty="0">
                <a:cs typeface="Times New Roman" pitchFamily="18" charset="0"/>
              </a:rPr>
              <a:t>efficient in more competitive environment. </a:t>
            </a:r>
            <a:endParaRPr lang="en-US" sz="2000" b="1" kern="0" dirty="0" smtClean="0">
              <a:cs typeface="Times New Roman" pitchFamily="18" charset="0"/>
            </a:endParaRPr>
          </a:p>
          <a:p>
            <a:pPr marL="342900" lvl="1" indent="-342900">
              <a:buClr>
                <a:schemeClr val="tx2"/>
              </a:buClr>
              <a:buSzPct val="85000"/>
              <a:buFont typeface="Arial" panose="020B0604020202020204" pitchFamily="34" charset="0"/>
              <a:buChar char="•"/>
            </a:pPr>
            <a:endParaRPr lang="en-US" sz="2000" kern="0" dirty="0">
              <a:cs typeface="Times New Roman" pitchFamily="18" charset="0"/>
            </a:endParaRPr>
          </a:p>
          <a:p>
            <a:pPr marL="342900" lvl="1" indent="-342900">
              <a:buClr>
                <a:schemeClr val="tx2"/>
              </a:buClr>
              <a:buSzPct val="85000"/>
              <a:buFont typeface="Arial" panose="020B0604020202020204" pitchFamily="34" charset="0"/>
              <a:buChar char="•"/>
            </a:pPr>
            <a:r>
              <a:rPr lang="en-US" sz="2000" kern="0" dirty="0">
                <a:cs typeface="Times New Roman" pitchFamily="18" charset="0"/>
              </a:rPr>
              <a:t>However the</a:t>
            </a:r>
            <a:r>
              <a:rPr lang="en-US" sz="2000" u="sng" kern="0" dirty="0">
                <a:cs typeface="Times New Roman" pitchFamily="18" charset="0"/>
              </a:rPr>
              <a:t> net effect </a:t>
            </a:r>
            <a:r>
              <a:rPr lang="en-US" sz="2000" kern="0" dirty="0">
                <a:cs typeface="Times New Roman" pitchFamily="18" charset="0"/>
              </a:rPr>
              <a:t>of trade openness </a:t>
            </a:r>
            <a:r>
              <a:rPr lang="en-US" sz="2000" b="1" kern="0" dirty="0">
                <a:cs typeface="Times New Roman" pitchFamily="18" charset="0"/>
              </a:rPr>
              <a:t>remains positive on aggregate productivity and </a:t>
            </a:r>
            <a:r>
              <a:rPr lang="en-US" sz="2000" b="1" kern="0" dirty="0" err="1">
                <a:cs typeface="Times New Roman" pitchFamily="18" charset="0"/>
              </a:rPr>
              <a:t>allocative</a:t>
            </a:r>
            <a:r>
              <a:rPr lang="en-US" sz="2000" b="1" kern="0" dirty="0">
                <a:cs typeface="Times New Roman" pitchFamily="18" charset="0"/>
              </a:rPr>
              <a:t> efficiency</a:t>
            </a:r>
            <a:r>
              <a:rPr lang="en-US" sz="2000" kern="0" dirty="0"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9409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525963"/>
          </a:xfrm>
        </p:spPr>
        <p:txBody>
          <a:bodyPr/>
          <a:lstStyle/>
          <a:p>
            <a:pPr marL="342900" lvl="1" indent="-342900">
              <a:buClr>
                <a:schemeClr val="tx2"/>
              </a:buClr>
              <a:buSzPct val="85000"/>
            </a:pPr>
            <a:r>
              <a:rPr lang="en-US" sz="2000" b="1" kern="0" dirty="0" smtClean="0">
                <a:cs typeface="Times New Roman" pitchFamily="18" charset="0"/>
              </a:rPr>
              <a:t>Explore the role played by market frictions</a:t>
            </a:r>
          </a:p>
          <a:p>
            <a:pPr marL="342900" lvl="1" indent="-342900">
              <a:buClr>
                <a:schemeClr val="tx2"/>
              </a:buClr>
              <a:buSzPct val="85000"/>
            </a:pPr>
            <a:endParaRPr lang="en-US" sz="2000" b="1" kern="0" dirty="0" smtClean="0">
              <a:cs typeface="Times New Roman" pitchFamily="18" charset="0"/>
            </a:endParaRPr>
          </a:p>
          <a:p>
            <a:pPr marL="342900" lvl="1" indent="-342900">
              <a:buClr>
                <a:schemeClr val="tx2"/>
              </a:buClr>
              <a:buSzPct val="85000"/>
              <a:buFont typeface="Symbol"/>
              <a:buChar char="Þ"/>
            </a:pPr>
            <a:r>
              <a:rPr lang="en-US" sz="2000" kern="0" dirty="0" smtClean="0">
                <a:cs typeface="Times New Roman" pitchFamily="18" charset="0"/>
              </a:rPr>
              <a:t>Do market frictions explain misallocation induced by import competition ?</a:t>
            </a:r>
          </a:p>
          <a:p>
            <a:pPr marL="742950" lvl="2" indent="-342900">
              <a:buSzPct val="85000"/>
            </a:pPr>
            <a:r>
              <a:rPr lang="en-US" sz="1800" kern="0" dirty="0" smtClean="0">
                <a:cs typeface="Times New Roman" pitchFamily="18" charset="0"/>
              </a:rPr>
              <a:t>Rigidity on </a:t>
            </a:r>
            <a:r>
              <a:rPr lang="en-US" sz="1800" kern="0" dirty="0" err="1" smtClean="0">
                <a:cs typeface="Times New Roman" pitchFamily="18" charset="0"/>
              </a:rPr>
              <a:t>labour</a:t>
            </a:r>
            <a:r>
              <a:rPr lang="en-US" sz="1800" kern="0" dirty="0" smtClean="0">
                <a:cs typeface="Times New Roman" pitchFamily="18" charset="0"/>
              </a:rPr>
              <a:t> and capital market could avoid the expansion of the « right firms » or the exit of the least productive firms which generate within-sector misallocation.</a:t>
            </a:r>
          </a:p>
          <a:p>
            <a:pPr marL="742950" lvl="2" indent="-342900">
              <a:buSzPct val="85000"/>
            </a:pPr>
            <a:endParaRPr lang="en-US" sz="2000" kern="0" dirty="0" smtClean="0">
              <a:cs typeface="Times New Roman" pitchFamily="18" charset="0"/>
            </a:endParaRPr>
          </a:p>
          <a:p>
            <a:pPr marL="342900" lvl="1" indent="-342900">
              <a:buClr>
                <a:schemeClr val="tx2"/>
              </a:buClr>
              <a:buSzPct val="85000"/>
              <a:buFont typeface="Symbol"/>
              <a:buChar char="Þ"/>
            </a:pPr>
            <a:r>
              <a:rPr lang="en-US" sz="2000" kern="0" dirty="0" smtClean="0">
                <a:cs typeface="Times New Roman" pitchFamily="18" charset="0"/>
              </a:rPr>
              <a:t>Does trade correct misallocation induced by market frictions ? </a:t>
            </a:r>
          </a:p>
          <a:p>
            <a:pPr marL="742950" lvl="2" indent="-342900">
              <a:buSzPct val="85000"/>
            </a:pPr>
            <a:r>
              <a:rPr lang="en-US" sz="1800" kern="0" dirty="0" smtClean="0">
                <a:cs typeface="Times New Roman" pitchFamily="18" charset="0"/>
              </a:rPr>
              <a:t>Interaction between trade variables and market frictions could help us to understand if open up to trade help to improved allocation of resources within-sector and promote productivity gains (Edmond, </a:t>
            </a:r>
            <a:r>
              <a:rPr lang="en-US" sz="1800" kern="0" dirty="0" err="1" smtClean="0">
                <a:cs typeface="Times New Roman" pitchFamily="18" charset="0"/>
              </a:rPr>
              <a:t>Midrigan</a:t>
            </a:r>
            <a:r>
              <a:rPr lang="en-US" sz="1800" kern="0" dirty="0" smtClean="0">
                <a:cs typeface="Times New Roman" pitchFamily="18" charset="0"/>
              </a:rPr>
              <a:t> and </a:t>
            </a:r>
            <a:r>
              <a:rPr lang="en-US" sz="1800" kern="0" dirty="0" err="1" smtClean="0">
                <a:cs typeface="Times New Roman" pitchFamily="18" charset="0"/>
              </a:rPr>
              <a:t>Xu</a:t>
            </a:r>
            <a:r>
              <a:rPr lang="en-US" sz="1800" kern="0" dirty="0" smtClean="0">
                <a:cs typeface="Times New Roman" pitchFamily="18" charset="0"/>
              </a:rPr>
              <a:t>, 2015 AER).</a:t>
            </a:r>
            <a:endParaRPr lang="en-US" sz="1800" b="1" kern="0" dirty="0" smtClean="0">
              <a:cs typeface="Times New Roman" pitchFamily="18" charset="0"/>
            </a:endParaRPr>
          </a:p>
          <a:p>
            <a:pPr marL="400050" lvl="2" indent="0">
              <a:buSzPct val="85000"/>
              <a:buNone/>
            </a:pPr>
            <a:endParaRPr lang="en-US" sz="2000" b="1" kern="0" dirty="0" smtClean="0">
              <a:cs typeface="Times New Roman" pitchFamily="18" charset="0"/>
            </a:endParaRPr>
          </a:p>
          <a:p>
            <a:pPr marL="400050" lvl="2" indent="0">
              <a:buSzPct val="85000"/>
              <a:buNone/>
            </a:pPr>
            <a:endParaRPr lang="en-US" sz="2200" kern="0" dirty="0" smtClean="0">
              <a:cs typeface="Times New Roman" pitchFamily="18" charset="0"/>
            </a:endParaRPr>
          </a:p>
          <a:p>
            <a:pPr marL="857250" lvl="2" indent="-457200">
              <a:buSzPct val="85000"/>
              <a:buFont typeface="Wingdings" panose="05000000000000000000" pitchFamily="2" charset="2"/>
              <a:buChar char="q"/>
            </a:pPr>
            <a:endParaRPr lang="en-US" sz="2200" kern="0" dirty="0" smtClean="0">
              <a:cs typeface="Times New Roman" pitchFamily="18" charset="0"/>
            </a:endParaRPr>
          </a:p>
          <a:p>
            <a:pPr marL="400050" lvl="2" indent="0">
              <a:buSzPct val="85000"/>
              <a:buNone/>
            </a:pPr>
            <a:endParaRPr lang="en-US" sz="2200" b="1" kern="0" dirty="0" smtClean="0">
              <a:cs typeface="Times New Roman" pitchFamily="18" charset="0"/>
            </a:endParaRPr>
          </a:p>
          <a:p>
            <a:pPr marL="857250" lvl="2" indent="-457200">
              <a:buSzPct val="85000"/>
              <a:buFont typeface="Wingdings" panose="05000000000000000000" pitchFamily="2" charset="2"/>
              <a:buChar char="q"/>
            </a:pPr>
            <a:endParaRPr lang="en-US" sz="2200" b="1" kern="0" dirty="0">
              <a:cs typeface="Times New Roman" pitchFamily="18" charset="0"/>
            </a:endParaRPr>
          </a:p>
          <a:p>
            <a:pPr marL="457200" lvl="1" indent="-457200">
              <a:buClr>
                <a:schemeClr val="tx2"/>
              </a:buClr>
              <a:buSzPct val="85000"/>
              <a:buFont typeface="Wingdings" panose="05000000000000000000" pitchFamily="2" charset="2"/>
              <a:buChar char="q"/>
            </a:pPr>
            <a:endParaRPr lang="en-US" sz="1800" dirty="0"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dirty="0" smtClean="0"/>
              <a:t>. 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39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342900" lvl="1" indent="-342900">
              <a:buClr>
                <a:schemeClr val="tx2"/>
              </a:buClr>
              <a:buSzPct val="85000"/>
            </a:pPr>
            <a:r>
              <a:rPr lang="en-US" sz="2000" b="1" kern="0" dirty="0" smtClean="0">
                <a:cs typeface="Times New Roman" pitchFamily="18" charset="0"/>
              </a:rPr>
              <a:t>At country level : what is the total effect of trade openness on aggregate productivity ? </a:t>
            </a:r>
          </a:p>
          <a:p>
            <a:pPr marL="742950" lvl="2" indent="-342900">
              <a:buSzPct val="85000"/>
            </a:pPr>
            <a:r>
              <a:rPr lang="en-US" sz="2000" kern="0" dirty="0" smtClean="0">
                <a:cs typeface="Times New Roman" pitchFamily="18" charset="0"/>
              </a:rPr>
              <a:t>Weight each sector by its share in total employment in the economy</a:t>
            </a:r>
          </a:p>
          <a:p>
            <a:pPr marL="742950" lvl="2" indent="-342900">
              <a:buSzPct val="85000"/>
            </a:pPr>
            <a:r>
              <a:rPr lang="en-US" sz="2000" kern="0" dirty="0" smtClean="0">
                <a:cs typeface="Times New Roman" pitchFamily="18" charset="0"/>
              </a:rPr>
              <a:t>Compute the decomposition at country-level for France, for instance. </a:t>
            </a:r>
          </a:p>
          <a:p>
            <a:pPr marL="400050" lvl="2" indent="0">
              <a:buSzPct val="85000"/>
              <a:buNone/>
            </a:pPr>
            <a:endParaRPr lang="en-US" sz="2000" b="1" kern="0" dirty="0" smtClean="0">
              <a:cs typeface="Times New Roman" pitchFamily="18" charset="0"/>
            </a:endParaRPr>
          </a:p>
          <a:p>
            <a:pPr marL="400050" lvl="2" indent="0">
              <a:buSzPct val="85000"/>
              <a:buNone/>
            </a:pPr>
            <a:endParaRPr lang="en-US" sz="2200" kern="0" dirty="0" smtClean="0">
              <a:cs typeface="Times New Roman" pitchFamily="18" charset="0"/>
            </a:endParaRPr>
          </a:p>
          <a:p>
            <a:pPr marL="857250" lvl="2" indent="-457200">
              <a:buSzPct val="85000"/>
              <a:buFont typeface="Wingdings" panose="05000000000000000000" pitchFamily="2" charset="2"/>
              <a:buChar char="q"/>
            </a:pPr>
            <a:endParaRPr lang="en-US" sz="2200" kern="0" dirty="0" smtClean="0">
              <a:cs typeface="Times New Roman" pitchFamily="18" charset="0"/>
            </a:endParaRPr>
          </a:p>
          <a:p>
            <a:pPr marL="400050" lvl="2" indent="0">
              <a:buSzPct val="85000"/>
              <a:buNone/>
            </a:pPr>
            <a:endParaRPr lang="en-US" sz="2200" b="1" kern="0" dirty="0" smtClean="0">
              <a:cs typeface="Times New Roman" pitchFamily="18" charset="0"/>
            </a:endParaRPr>
          </a:p>
          <a:p>
            <a:pPr marL="857250" lvl="2" indent="-457200">
              <a:buSzPct val="85000"/>
              <a:buFont typeface="Wingdings" panose="05000000000000000000" pitchFamily="2" charset="2"/>
              <a:buChar char="q"/>
            </a:pPr>
            <a:endParaRPr lang="en-US" sz="2200" b="1" kern="0" dirty="0">
              <a:cs typeface="Times New Roman" pitchFamily="18" charset="0"/>
            </a:endParaRPr>
          </a:p>
          <a:p>
            <a:pPr marL="457200" lvl="1" indent="-457200">
              <a:buClr>
                <a:schemeClr val="tx2"/>
              </a:buClr>
              <a:buSzPct val="85000"/>
              <a:buFont typeface="Wingdings" panose="05000000000000000000" pitchFamily="2" charset="2"/>
              <a:buChar char="q"/>
            </a:pPr>
            <a:endParaRPr lang="en-US" sz="1800" dirty="0"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dirty="0" smtClean="0"/>
              <a:t>. 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70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pPr marL="0" indent="0" algn="ctr">
              <a:buNone/>
            </a:pPr>
            <a:r>
              <a:rPr lang="fr-FR" sz="3600" dirty="0" err="1" smtClean="0"/>
              <a:t>Thank</a:t>
            </a:r>
            <a:r>
              <a:rPr lang="fr-FR" sz="3600" dirty="0" smtClean="0"/>
              <a:t> </a:t>
            </a:r>
            <a:r>
              <a:rPr lang="fr-FR" sz="3600" dirty="0" err="1" smtClean="0"/>
              <a:t>you</a:t>
            </a:r>
            <a:r>
              <a:rPr lang="fr-FR" sz="3600" dirty="0" smtClean="0"/>
              <a:t> </a:t>
            </a:r>
            <a:r>
              <a:rPr lang="fr-FR" sz="3600" dirty="0" err="1" smtClean="0"/>
              <a:t>very</a:t>
            </a:r>
            <a:r>
              <a:rPr lang="fr-FR" sz="3600" dirty="0" smtClean="0"/>
              <a:t> </a:t>
            </a:r>
            <a:r>
              <a:rPr lang="fr-FR" sz="3600" dirty="0" err="1" smtClean="0"/>
              <a:t>much</a:t>
            </a:r>
            <a:r>
              <a:rPr lang="fr-FR" sz="3600" dirty="0" smtClean="0"/>
              <a:t> </a:t>
            </a:r>
          </a:p>
          <a:p>
            <a:pPr marL="0" indent="0" algn="ctr">
              <a:buNone/>
            </a:pPr>
            <a:r>
              <a:rPr lang="fr-FR" sz="3600" dirty="0" smtClean="0"/>
              <a:t>for </a:t>
            </a:r>
            <a:r>
              <a:rPr lang="fr-FR" sz="3600" dirty="0" err="1" smtClean="0"/>
              <a:t>your</a:t>
            </a:r>
            <a:r>
              <a:rPr lang="fr-FR" sz="3600" dirty="0" smtClean="0"/>
              <a:t> attention </a:t>
            </a:r>
            <a:endParaRPr lang="fr-FR" sz="360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182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484664"/>
            <a:ext cx="8229600" cy="640080"/>
          </a:xfrm>
        </p:spPr>
        <p:txBody>
          <a:bodyPr/>
          <a:lstStyle/>
          <a:p>
            <a:r>
              <a:rPr lang="en-US" dirty="0"/>
              <a:t>3.1 </a:t>
            </a:r>
            <a:r>
              <a:rPr lang="en-US" dirty="0" smtClean="0"/>
              <a:t>Empirical evidence: OLS estimations</a:t>
            </a:r>
            <a:endParaRPr lang="en-US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4317253"/>
              </p:ext>
            </p:extLst>
          </p:nvPr>
        </p:nvGraphicFramePr>
        <p:xfrm>
          <a:off x="467544" y="1268760"/>
          <a:ext cx="8580877" cy="5069145"/>
        </p:xfrm>
        <a:graphic>
          <a:graphicData uri="http://schemas.openxmlformats.org/drawingml/2006/table">
            <a:tbl>
              <a:tblPr/>
              <a:tblGrid>
                <a:gridCol w="1840929"/>
                <a:gridCol w="1684987"/>
                <a:gridCol w="1684987"/>
                <a:gridCol w="1684987"/>
                <a:gridCol w="1684987"/>
              </a:tblGrid>
              <a:tr h="238136"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Productivity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Other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firms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outcomes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8136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(1)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(2)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(3)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(4)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680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VARIABLES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Ln Av.</a:t>
                      </a:r>
                      <a:r>
                        <a:rPr lang="fr-FR" sz="15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15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prod</a:t>
                      </a:r>
                      <a:r>
                        <a:rPr lang="fr-FR" sz="15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</a:t>
                      </a: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Ln </a:t>
                      </a:r>
                      <a:r>
                        <a:rPr lang="fr-FR" sz="15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Employment</a:t>
                      </a: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Ln RVA</a:t>
                      </a: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Ln Turnover</a:t>
                      </a:r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80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68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Ln </a:t>
                      </a:r>
                      <a:r>
                        <a:rPr lang="en-US" sz="1500" b="1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ExpDem</a:t>
                      </a:r>
                      <a:r>
                        <a:rPr lang="en-US" sz="15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 (</a:t>
                      </a:r>
                      <a:r>
                        <a:rPr lang="en-US" sz="1500" b="1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ikt</a:t>
                      </a:r>
                      <a:r>
                        <a:rPr lang="en-US" sz="15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)</a:t>
                      </a:r>
                      <a:endParaRPr lang="fr-FR" sz="1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0.154***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0.217***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0.385***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0.373***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802">
                <a:tc>
                  <a:txBody>
                    <a:bodyPr/>
                    <a:lstStyle/>
                    <a:p>
                      <a:pPr algn="l" fontAlgn="b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(0.012)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(0.009)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(0.016)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(0.013)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43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Ln </a:t>
                      </a:r>
                      <a:r>
                        <a:rPr lang="en-US" sz="1500" b="1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ImpComp</a:t>
                      </a:r>
                      <a:r>
                        <a:rPr lang="en-US" sz="15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 ratio (</a:t>
                      </a:r>
                      <a:r>
                        <a:rPr lang="en-US" sz="1500" b="1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ikt</a:t>
                      </a:r>
                      <a:r>
                        <a:rPr lang="en-US" sz="15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)</a:t>
                      </a:r>
                      <a:endParaRPr lang="fr-FR" sz="1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0.076***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-0.084***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-0.011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-0.231***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802"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(0.007)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(0.005)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(0.009)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(0.007)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80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lnNb.firms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ikt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-0.128***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0.693***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0.561***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0.376***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6802"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(0.021)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(0.017)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(0.027)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(0.021)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431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lnNBfirms</a:t>
                      </a:r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kt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-0.049*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-0.632***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-0.686***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-0.772***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802"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(0.027)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(0.021)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(0.037)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(0.028)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431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lnEmployment</a:t>
                      </a:r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kt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-0.077***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0.754***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0.653***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1.090***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802"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(0.027)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(0.022)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(0.037)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(0.032)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802"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7431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Observations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2,610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2,610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2,610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2,610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80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R-</a:t>
                      </a:r>
                      <a:r>
                        <a:rPr lang="fr-FR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squared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0.845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0.955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0.932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0.948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802"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80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Country*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year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FE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484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927373"/>
            <a:ext cx="8229600" cy="4525963"/>
          </a:xfrm>
        </p:spPr>
        <p:txBody>
          <a:bodyPr/>
          <a:lstStyle/>
          <a:p>
            <a:r>
              <a:rPr lang="en-US" sz="2000" dirty="0" smtClean="0"/>
              <a:t>Drop sectors if number of firms &lt; 20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Drop extreme percentile </a:t>
            </a:r>
            <a:r>
              <a:rPr lang="en-US" sz="2000" dirty="0"/>
              <a:t>(p1 and </a:t>
            </a:r>
            <a:r>
              <a:rPr lang="en-US" sz="2000" dirty="0" smtClean="0"/>
              <a:t>p99) of variables in delta logs: </a:t>
            </a:r>
          </a:p>
          <a:p>
            <a:pPr lvl="1"/>
            <a:r>
              <a:rPr lang="en-US" dirty="0" err="1" smtClean="0"/>
              <a:t>Wlprod</a:t>
            </a:r>
            <a:endParaRPr lang="en-US" dirty="0" smtClean="0"/>
          </a:p>
          <a:p>
            <a:pPr lvl="1"/>
            <a:r>
              <a:rPr lang="en-US" dirty="0" err="1" smtClean="0"/>
              <a:t>CovProd</a:t>
            </a:r>
            <a:endParaRPr lang="en-US" dirty="0" smtClean="0"/>
          </a:p>
          <a:p>
            <a:pPr lvl="1"/>
            <a:r>
              <a:rPr lang="en-US" dirty="0" smtClean="0"/>
              <a:t>Foreign demand</a:t>
            </a:r>
          </a:p>
          <a:p>
            <a:pPr lvl="1"/>
            <a:r>
              <a:rPr lang="en-US" dirty="0" smtClean="0"/>
              <a:t>Foreign supply for final goods</a:t>
            </a:r>
          </a:p>
          <a:p>
            <a:pPr lvl="1"/>
            <a:r>
              <a:rPr lang="en-US" dirty="0" smtClean="0"/>
              <a:t>Export demand</a:t>
            </a:r>
          </a:p>
          <a:p>
            <a:pPr lvl="1"/>
            <a:r>
              <a:rPr lang="en-US" dirty="0" smtClean="0"/>
              <a:t>Import competition </a:t>
            </a:r>
          </a:p>
          <a:p>
            <a:pPr lvl="1"/>
            <a:endParaRPr lang="en-US" dirty="0" smtClean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Treatment</a:t>
            </a:r>
            <a:r>
              <a:rPr lang="fr-FR" dirty="0" smtClean="0"/>
              <a:t> of </a:t>
            </a:r>
            <a:r>
              <a:rPr lang="fr-FR" dirty="0" err="1" smtClean="0"/>
              <a:t>outliers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27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First stage estimations</a:t>
            </a:r>
            <a:endParaRPr lang="fr-FR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543289"/>
              </p:ext>
            </p:extLst>
          </p:nvPr>
        </p:nvGraphicFramePr>
        <p:xfrm>
          <a:off x="1187624" y="1772816"/>
          <a:ext cx="6408712" cy="3590106"/>
        </p:xfrm>
        <a:graphic>
          <a:graphicData uri="http://schemas.openxmlformats.org/drawingml/2006/table">
            <a:tbl>
              <a:tblPr/>
              <a:tblGrid>
                <a:gridCol w="1376363"/>
                <a:gridCol w="1362710"/>
                <a:gridCol w="1221367"/>
                <a:gridCol w="1276985"/>
                <a:gridCol w="1171287"/>
              </a:tblGrid>
              <a:tr h="17894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(1)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(2)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(3)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(4)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156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VARIABLES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Ln 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ExpDem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fr-FR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ikt</a:t>
                      </a:r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Ln 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Imp. 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 </a:t>
                      </a:r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ratio (</a:t>
                      </a:r>
                      <a:r>
                        <a:rPr lang="fr-FR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ikt</a:t>
                      </a:r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Ln </a:t>
                      </a:r>
                      <a:r>
                        <a:rPr lang="fr-FR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ExpDem</a:t>
                      </a:r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</a:t>
                      </a:r>
                      <a:r>
                        <a:rPr lang="fr-FR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ikt</a:t>
                      </a:r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Ln 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Imp. 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 </a:t>
                      </a:r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ratio (</a:t>
                      </a:r>
                      <a:r>
                        <a:rPr lang="fr-FR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ikt</a:t>
                      </a:r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94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894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Fdemand</a:t>
                      </a:r>
                      <a:r>
                        <a:rPr lang="fr-F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ikt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0.805***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0.848***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942"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(0.016)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(0.066)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94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Fsupply</a:t>
                      </a:r>
                      <a:r>
                        <a:rPr lang="fr-F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ikt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0.957***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0.191***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942"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(0.009)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(0.055)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94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Tariffs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ikt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-2.549***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942"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(0.785)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942"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94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Observations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2,610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2,610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94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R-</a:t>
                      </a:r>
                      <a:r>
                        <a:rPr lang="fr-FR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squared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0.917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0.930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881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Country*</a:t>
                      </a:r>
                      <a:r>
                        <a:rPr lang="fr-FR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year</a:t>
                      </a:r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FE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894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Sector</a:t>
                      </a:r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FE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381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000" b="0" dirty="0" smtClean="0"/>
          </a:p>
          <a:p>
            <a:pPr marL="342900" lvl="1" indent="-342900">
              <a:buClr>
                <a:schemeClr val="tx2"/>
              </a:buClr>
              <a:buFont typeface="Symbol"/>
              <a:buChar char="Þ"/>
            </a:pPr>
            <a:r>
              <a:rPr lang="en-US" sz="2000" dirty="0"/>
              <a:t>Aggregate productivity gains expected in response to greater export </a:t>
            </a:r>
          </a:p>
          <a:p>
            <a:pPr marL="0" lvl="1" indent="0">
              <a:buClr>
                <a:schemeClr val="tx2"/>
              </a:buClr>
              <a:buNone/>
            </a:pPr>
            <a:r>
              <a:rPr lang="en-US" sz="2000" dirty="0"/>
              <a:t>      demand, import competition, and imports of inputs</a:t>
            </a:r>
          </a:p>
          <a:p>
            <a:pPr marL="0" indent="0">
              <a:buNone/>
            </a:pPr>
            <a:endParaRPr lang="en-US" sz="2000" b="0" dirty="0" smtClean="0"/>
          </a:p>
          <a:p>
            <a:r>
              <a:rPr lang="en-US" sz="2000" b="0" dirty="0" smtClean="0"/>
              <a:t>However, these adjustments require </a:t>
            </a:r>
            <a:r>
              <a:rPr lang="en-US" sz="2000" b="0" dirty="0"/>
              <a:t>that resources can be efficiently and expediently re-allocated across </a:t>
            </a:r>
            <a:r>
              <a:rPr lang="en-US" sz="2000" b="0" dirty="0" smtClean="0"/>
              <a:t>firms</a:t>
            </a:r>
          </a:p>
          <a:p>
            <a:pPr marL="0" indent="0">
              <a:buNone/>
            </a:pPr>
            <a:endParaRPr lang="en-US" sz="2000" dirty="0"/>
          </a:p>
          <a:p>
            <a:pPr marL="342900" lvl="1" indent="-342900">
              <a:buClr>
                <a:schemeClr val="tx2"/>
              </a:buClr>
              <a:buFont typeface="Symbol"/>
              <a:buChar char="Þ"/>
            </a:pPr>
            <a:r>
              <a:rPr lang="en-US" sz="2000" dirty="0"/>
              <a:t>Sharp contrast </a:t>
            </a:r>
            <a:r>
              <a:rPr lang="en-US" sz="2000" dirty="0" smtClean="0"/>
              <a:t>with most of </a:t>
            </a:r>
            <a:r>
              <a:rPr lang="en-US" sz="2000" dirty="0"/>
              <a:t>the </a:t>
            </a:r>
            <a:r>
              <a:rPr lang="en-US" sz="2000" dirty="0" smtClean="0"/>
              <a:t>macroeconomics and finance evidences where </a:t>
            </a:r>
            <a:r>
              <a:rPr lang="en-US" sz="2000" dirty="0"/>
              <a:t>capital and labor market frictions generate substantial resource misallocation. </a:t>
            </a:r>
          </a:p>
          <a:p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3982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7256316"/>
              </p:ext>
            </p:extLst>
          </p:nvPr>
        </p:nvGraphicFramePr>
        <p:xfrm>
          <a:off x="611560" y="1772816"/>
          <a:ext cx="7920881" cy="3233364"/>
        </p:xfrm>
        <a:graphic>
          <a:graphicData uri="http://schemas.openxmlformats.org/drawingml/2006/table">
            <a:tbl>
              <a:tblPr/>
              <a:tblGrid>
                <a:gridCol w="1982055"/>
                <a:gridCol w="980744"/>
                <a:gridCol w="872024"/>
                <a:gridCol w="1116645"/>
                <a:gridCol w="980744"/>
                <a:gridCol w="1116645"/>
                <a:gridCol w="872024"/>
              </a:tblGrid>
              <a:tr h="269447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(1)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(2)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(3)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(4)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(5)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(6)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9447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VARIABLES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wlprod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lprod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CovProd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wlprod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lprod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CovProd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47"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94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Ln Exp. Dem (</a:t>
                      </a:r>
                      <a:r>
                        <a:rPr lang="en-US" sz="1500" b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ikt</a:t>
                      </a:r>
                      <a:r>
                        <a:rPr lang="en-US" sz="15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fr-FR" sz="15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0.114**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0.114***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447"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(0.053)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(0.048)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(0.021)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4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Ln Imp. Comp ratio (</a:t>
                      </a:r>
                      <a:r>
                        <a:rPr lang="en-US" sz="1500" b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ikt</a:t>
                      </a:r>
                      <a:r>
                        <a:rPr lang="en-US" sz="15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fr-FR" sz="15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0.364**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0.459***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-0.094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447"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(0.175)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(0.163)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(0.060)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9447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47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Observations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9447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R-squared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47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Country*year FE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9447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Sector FE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14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3108483"/>
              </p:ext>
            </p:extLst>
          </p:nvPr>
        </p:nvGraphicFramePr>
        <p:xfrm>
          <a:off x="467544" y="1628800"/>
          <a:ext cx="7992889" cy="4442332"/>
        </p:xfrm>
        <a:graphic>
          <a:graphicData uri="http://schemas.openxmlformats.org/drawingml/2006/table">
            <a:tbl>
              <a:tblPr/>
              <a:tblGrid>
                <a:gridCol w="1964340"/>
                <a:gridCol w="1060656"/>
                <a:gridCol w="1060656"/>
                <a:gridCol w="1060656"/>
                <a:gridCol w="804783"/>
                <a:gridCol w="981142"/>
                <a:gridCol w="1060656"/>
              </a:tblGrid>
              <a:tr h="193005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(1)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(2)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(3)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(4)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(5)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(6)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3005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VARIABLES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wlprod</a:t>
                      </a:r>
                      <a:endParaRPr lang="en-US" sz="1400" b="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lprod</a:t>
                      </a:r>
                      <a:endParaRPr lang="en-US" sz="1400" b="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lopgap</a:t>
                      </a:r>
                      <a:endParaRPr lang="en-US" sz="1400" b="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wlprod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lprod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lopgap</a:t>
                      </a:r>
                      <a:endParaRPr lang="en-US" sz="1400" b="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05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37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Ln Exp. Dem (</a:t>
                      </a:r>
                      <a:r>
                        <a:rPr lang="en-US" sz="1400" b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ikt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fr-FR" sz="1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0.224***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0.198***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0.026***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0.299***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0.206**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0.093***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791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(0.019)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(0.018)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(0.005)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(0.106)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(0.104)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(0.026)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7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Ln Imp. Comp ratio (</a:t>
                      </a:r>
                      <a:r>
                        <a:rPr lang="en-US" sz="1400" b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ikt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fr-FR" sz="1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0.092***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0.115***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-0.024***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0.590***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0.645***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-0.055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005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Aft>
                          <a:spcPts val="0"/>
                        </a:spcAft>
                      </a:pPr>
                      <a:endParaRPr lang="en-US" sz="1400" b="0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(0.008)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(0.008)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(0.002)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(0.227)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(0.221)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(0.059)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005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1" kern="12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lnR&amp;Dexpenditures</a:t>
                      </a:r>
                      <a:r>
                        <a:rPr lang="en-US" sz="14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b="1" kern="12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ikt</a:t>
                      </a:r>
                      <a:r>
                        <a:rPr lang="en-US" sz="14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b="1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-0.011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1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-0.031***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1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0.020***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0.086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0.081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0.005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005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Aft>
                          <a:spcPts val="0"/>
                        </a:spcAft>
                      </a:pPr>
                      <a:endParaRPr lang="en-US" sz="1400" b="1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(0.009)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(0.008)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(0.002)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(0.069)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(0.066)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(0.019)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00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lnNb.firms</a:t>
                      </a:r>
                      <a:r>
                        <a:rPr lang="en-US" sz="14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400" b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ikt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b="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-0.138***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-0.084***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-0.055***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0.147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0.253**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-0.106***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005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Aft>
                          <a:spcPts val="0"/>
                        </a:spcAft>
                      </a:pPr>
                      <a:endParaRPr lang="en-US" sz="1400" b="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(0.027)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(0.025)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(0.007)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(0.129)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(0.125)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(0.034)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005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lnNBfirms</a:t>
                      </a:r>
                      <a:r>
                        <a:rPr lang="en-US" sz="1400" b="0" kern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b="0" kern="1200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kt</a:t>
                      </a:r>
                      <a:r>
                        <a:rPr lang="en-US" sz="1400" b="0" kern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b="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-0.008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0.022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-0.030***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-0.150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-0.165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0.016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005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Aft>
                          <a:spcPts val="0"/>
                        </a:spcAft>
                      </a:pPr>
                      <a:endParaRPr lang="en-US" sz="1400" b="0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(0.036)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(0.035)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(0.009)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(0.226)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(0.222)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(0.055)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005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lnEmployment</a:t>
                      </a:r>
                      <a:r>
                        <a:rPr lang="en-US" sz="14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400" b="0" kern="12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kt</a:t>
                      </a:r>
                      <a:r>
                        <a:rPr lang="en-US" sz="14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b="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-0.108**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-0.134***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0.026**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0.201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0.150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0.051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005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Aft>
                          <a:spcPts val="0"/>
                        </a:spcAft>
                      </a:pPr>
                      <a:endParaRPr lang="en-US" sz="1400" b="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(0.042)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(0.041)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(0.012)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(0.178)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(0.175)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(0.043)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005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Aft>
                          <a:spcPts val="0"/>
                        </a:spcAft>
                      </a:pPr>
                      <a:endParaRPr lang="en-US" sz="1400" b="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n-US" sz="1400" b="0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n-US" sz="1400" b="0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n-US" sz="1400" b="0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n-US" sz="1400" b="0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n-US" sz="1400" b="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endParaRPr lang="en-US" sz="1400" b="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005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Observations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2,150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2,150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2,150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2,150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2,150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2,150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005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R-squared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0.826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0.848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0.618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0.799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0.822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0.634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05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Country* year FE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3005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Sector FE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3.3 Robustness </a:t>
            </a:r>
            <a:r>
              <a:rPr lang="en-US" dirty="0" smtClean="0"/>
              <a:t>: Add other controls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94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/>
          <a:lstStyle/>
          <a:p>
            <a:r>
              <a:rPr lang="en-US" sz="2000" b="0" dirty="0" smtClean="0"/>
              <a:t>The productivity effects may depend on the country composition of trade flows (technology levels, quality standard, preferences…)</a:t>
            </a:r>
          </a:p>
          <a:p>
            <a:pPr marL="0" indent="0">
              <a:buNone/>
            </a:pPr>
            <a:endParaRPr lang="en-US" sz="2000" b="0" dirty="0" smtClean="0"/>
          </a:p>
          <a:p>
            <a:r>
              <a:rPr lang="en-US" sz="2000" b="0" dirty="0" smtClean="0"/>
              <a:t>Chinese import competition : huge rise from 2001 (accession to the WTO) up to now </a:t>
            </a:r>
          </a:p>
          <a:p>
            <a:pPr>
              <a:buFont typeface="Symbol"/>
              <a:buChar char="Þ"/>
            </a:pPr>
            <a:r>
              <a:rPr lang="en-US" sz="2000" b="0" dirty="0" smtClean="0"/>
              <a:t>Large and well identified trade shock in term of competition from low wage countries for European economies</a:t>
            </a:r>
          </a:p>
          <a:p>
            <a:pPr marL="0" indent="0">
              <a:buNone/>
            </a:pPr>
            <a:endParaRPr lang="en-US" sz="2000" b="0" dirty="0" smtClean="0"/>
          </a:p>
          <a:p>
            <a:r>
              <a:rPr lang="en-US" sz="2000" b="0" dirty="0" smtClean="0"/>
              <a:t>How would such shocks affect aggregate productivity in Europe ? </a:t>
            </a:r>
          </a:p>
          <a:p>
            <a:endParaRPr lang="en-US" b="0" dirty="0" smtClean="0"/>
          </a:p>
          <a:p>
            <a:pPr marL="0" indent="0">
              <a:buNone/>
            </a:pPr>
            <a:endParaRPr lang="en-US" dirty="0" smtClean="0"/>
          </a:p>
          <a:p>
            <a:endParaRPr lang="fr-FR" dirty="0" smtClean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57200" y="923544"/>
            <a:ext cx="8435280" cy="640080"/>
          </a:xfrm>
        </p:spPr>
        <p:txBody>
          <a:bodyPr/>
          <a:lstStyle/>
          <a:p>
            <a:r>
              <a:rPr lang="en-US" dirty="0" smtClean="0"/>
              <a:t>3.3 Robustness : Chinese competition (IV)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594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Espace réservé du contenu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435280" cy="4525963"/>
              </a:xfrm>
            </p:spPr>
            <p:txBody>
              <a:bodyPr/>
              <a:lstStyle/>
              <a:p>
                <a:r>
                  <a:rPr lang="en-US" sz="2000" b="0" dirty="0" smtClean="0"/>
                  <a:t>Instruments for Chinese competition in European countries:</a:t>
                </a:r>
              </a:p>
              <a:p>
                <a:endParaRPr lang="en-US" sz="2000" b="0" dirty="0" smtClean="0"/>
              </a:p>
              <a:p>
                <a:pPr marL="0" indent="0">
                  <a:buNone/>
                </a:pPr>
                <a:r>
                  <a:rPr lang="en-US" sz="2000" b="0" dirty="0" smtClean="0"/>
                  <a:t>Foreign supply capacity, tariffs and US </a:t>
                </a:r>
                <a:r>
                  <a:rPr lang="en-US" sz="2000" b="0" dirty="0"/>
                  <a:t>i</a:t>
                </a:r>
                <a:r>
                  <a:rPr lang="en-US" sz="2000" b="0" dirty="0" smtClean="0"/>
                  <a:t>mport penetration ratio:	 </a:t>
                </a:r>
              </a:p>
              <a:p>
                <a:pPr marL="0" indent="0">
                  <a:buNone/>
                </a:pPr>
                <a:endParaRPr lang="en-US" sz="2000" b="0" dirty="0" smtClean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𝐼</m:t>
                    </m:r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𝑖𝑘𝑡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∈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b>
                      <m:sup/>
                      <m:e>
                        <m:f>
                          <m:f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𝑖𝑝</m:t>
                                </m:r>
                                <m:sSub>
                                  <m:sSubPr>
                                    <m:ctrlP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sz="2000" b="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fr-FR" sz="2000" b="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sSub>
                                  <m:sSubPr>
                                    <m:ctrlP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 b="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fr-FR" sz="2000" b="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sub>
                            </m:sSub>
                          </m:den>
                        </m:f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f>
                          <m:f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𝑈𝑆</m:t>
                                </m:r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𝐶𝑁</m:t>
                                </m:r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𝑝𝑡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̅"/>
                                    <m:ctrlP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𝑙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𝑖𝑘</m:t>
                                </m:r>
                              </m:sub>
                            </m:sSub>
                          </m:den>
                        </m:f>
                      </m:e>
                    </m:nary>
                  </m:oMath>
                </a14:m>
                <a:r>
                  <a:rPr lang="fr-FR" sz="2000" b="0" dirty="0" smtClean="0"/>
                  <a:t> </a:t>
                </a:r>
              </a:p>
              <a:p>
                <a:pPr marL="0" indent="0">
                  <a:buNone/>
                </a:pPr>
                <a:r>
                  <a:rPr lang="fr-FR" sz="2000" b="0" dirty="0"/>
                  <a:t>	</a:t>
                </a:r>
                <a:endParaRPr lang="fr-FR" sz="2000" b="0" dirty="0" smtClean="0"/>
              </a:p>
              <a:p>
                <a:pPr marL="0" indent="0">
                  <a:buNone/>
                </a:pPr>
                <a:r>
                  <a:rPr lang="fr-FR" sz="1800" b="0" dirty="0" err="1" smtClean="0"/>
                  <a:t>Where</a:t>
                </a:r>
                <a:r>
                  <a:rPr lang="fr-FR" sz="1800" b="0" dirty="0" smtClean="0"/>
                  <a:t> :	 p </a:t>
                </a:r>
                <a:r>
                  <a:rPr lang="fr-FR" sz="1800" b="0" dirty="0" err="1" smtClean="0"/>
                  <a:t>is</a:t>
                </a:r>
                <a:r>
                  <a:rPr lang="fr-FR" sz="1800" b="0" dirty="0" smtClean="0"/>
                  <a:t> NACE 4-digit </a:t>
                </a:r>
                <a:r>
                  <a:rPr lang="fr-FR" sz="1800" b="0" dirty="0" err="1" smtClean="0"/>
                  <a:t>sector</a:t>
                </a:r>
                <a:r>
                  <a:rPr lang="fr-FR" sz="1800" b="0" dirty="0" smtClean="0"/>
                  <a:t> ; k </a:t>
                </a:r>
                <a:r>
                  <a:rPr lang="fr-FR" sz="1800" b="0" dirty="0" err="1" smtClean="0"/>
                  <a:t>is</a:t>
                </a:r>
                <a:r>
                  <a:rPr lang="fr-FR" sz="1800" b="0" dirty="0" smtClean="0"/>
                  <a:t> NACE 2-digit </a:t>
                </a:r>
                <a:r>
                  <a:rPr lang="fr-FR" sz="1800" b="0" dirty="0" err="1" smtClean="0"/>
                  <a:t>sector</a:t>
                </a:r>
                <a:r>
                  <a:rPr lang="fr-FR" sz="1800" b="0" dirty="0" smtClean="0"/>
                  <a:t> </a:t>
                </a:r>
              </a:p>
              <a:p>
                <a:pPr marL="0" indent="0">
                  <a:buNone/>
                </a:pPr>
                <a:r>
                  <a:rPr lang="fr-FR" sz="1800" b="0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b="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fr-FR" sz="1800" b="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fr-FR" sz="18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fr-FR" sz="1800" b="0" i="1">
                            <a:latin typeface="Cambria Math" panose="02040503050406030204" pitchFamily="18" charset="0"/>
                          </a:rPr>
                          <m:t>𝑝</m:t>
                        </m:r>
                        <m:sSub>
                          <m:sSubPr>
                            <m:ctrlPr>
                              <a:rPr lang="fr-FR" sz="1800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800" b="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fr-FR" sz="1800" b="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sub>
                    </m:sSub>
                  </m:oMath>
                </a14:m>
                <a:r>
                  <a:rPr lang="fr-FR" sz="1800" b="0" dirty="0" smtClean="0"/>
                  <a:t> </a:t>
                </a:r>
                <a:r>
                  <a:rPr lang="fr-FR" sz="1800" b="0" dirty="0" err="1" smtClean="0"/>
                  <a:t>is</a:t>
                </a:r>
                <a:r>
                  <a:rPr lang="fr-FR" sz="1800" b="0" dirty="0" smtClean="0"/>
                  <a:t> imports of country i </a:t>
                </a:r>
                <a:r>
                  <a:rPr lang="fr-FR" sz="1800" b="0" dirty="0" err="1" smtClean="0"/>
                  <a:t>from</a:t>
                </a:r>
                <a:r>
                  <a:rPr lang="fr-FR" sz="1800" b="0" dirty="0" smtClean="0"/>
                  <a:t> j in </a:t>
                </a:r>
                <a:r>
                  <a:rPr lang="fr-FR" sz="1800" b="0" dirty="0" err="1" smtClean="0"/>
                  <a:t>sector</a:t>
                </a:r>
                <a:r>
                  <a:rPr lang="fr-FR" sz="1800" b="0" dirty="0" smtClean="0"/>
                  <a:t> p at t0 </a:t>
                </a:r>
                <a:r>
                  <a:rPr lang="fr-FR" sz="1800" b="0" dirty="0"/>
                  <a:t>(</a:t>
                </a:r>
                <a:r>
                  <a:rPr lang="fr-FR" sz="1800" b="0" dirty="0" err="1"/>
                  <a:t>from</a:t>
                </a:r>
                <a:r>
                  <a:rPr lang="fr-FR" sz="1800" b="0" dirty="0"/>
                  <a:t> BACI</a:t>
                </a:r>
                <a:r>
                  <a:rPr lang="fr-FR" sz="1800" b="0" dirty="0" smtClean="0"/>
                  <a:t>)</a:t>
                </a:r>
              </a:p>
              <a:p>
                <a:pPr marL="0" indent="0">
                  <a:buNone/>
                </a:pPr>
                <a:r>
                  <a:rPr lang="fr-FR" sz="1800" b="0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fr-FR" sz="18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𝑈𝑆</m:t>
                        </m:r>
                        <m:r>
                          <a:rPr lang="fr-FR" sz="18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sz="18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𝐶𝑁</m:t>
                        </m:r>
                        <m:r>
                          <a:rPr lang="fr-FR" sz="18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fr-FR" sz="18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𝑝𝑡</m:t>
                        </m:r>
                      </m:sub>
                    </m:sSub>
                  </m:oMath>
                </a14:m>
                <a:r>
                  <a:rPr lang="fr-FR" sz="1800" b="0" dirty="0" smtClean="0"/>
                  <a:t> </a:t>
                </a:r>
                <a:r>
                  <a:rPr lang="fr-FR" sz="1800" b="0" dirty="0" err="1" smtClean="0"/>
                  <a:t>is</a:t>
                </a:r>
                <a:r>
                  <a:rPr lang="fr-FR" sz="1800" b="0" dirty="0" smtClean="0"/>
                  <a:t> imports in US </a:t>
                </a:r>
                <a:r>
                  <a:rPr lang="fr-FR" sz="1800" b="0" dirty="0" err="1" smtClean="0"/>
                  <a:t>from</a:t>
                </a:r>
                <a:r>
                  <a:rPr lang="fr-FR" sz="1800" b="0" dirty="0" smtClean="0"/>
                  <a:t> China in </a:t>
                </a:r>
                <a:r>
                  <a:rPr lang="fr-FR" sz="1800" b="0" dirty="0" err="1" smtClean="0"/>
                  <a:t>sector</a:t>
                </a:r>
                <a:r>
                  <a:rPr lang="fr-FR" sz="1800" b="0" dirty="0" smtClean="0"/>
                  <a:t> p at time t </a:t>
                </a:r>
                <a:r>
                  <a:rPr lang="fr-FR" sz="1800" b="0" dirty="0"/>
                  <a:t>(</a:t>
                </a:r>
                <a:r>
                  <a:rPr lang="fr-FR" sz="1800" b="0" dirty="0" err="1"/>
                  <a:t>from</a:t>
                </a:r>
                <a:r>
                  <a:rPr lang="fr-FR" sz="1800" b="0" dirty="0"/>
                  <a:t> BACI</a:t>
                </a:r>
                <a:r>
                  <a:rPr lang="fr-FR" sz="1800" b="0" dirty="0" smtClean="0"/>
                  <a:t>)</a:t>
                </a:r>
              </a:p>
              <a:p>
                <a:pPr marL="0" indent="0">
                  <a:buNone/>
                </a:pPr>
                <a:r>
                  <a:rPr lang="fr-FR" sz="1800" b="0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fr-FR" sz="18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18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</m:t>
                            </m:r>
                          </m:e>
                        </m:acc>
                      </m:e>
                      <m:sub>
                        <m:r>
                          <a:rPr lang="fr-FR" sz="18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𝑖𝑘</m:t>
                        </m:r>
                      </m:sub>
                    </m:sSub>
                  </m:oMath>
                </a14:m>
                <a:r>
                  <a:rPr lang="fr-FR" sz="1800" b="0" dirty="0" smtClean="0"/>
                  <a:t> </a:t>
                </a:r>
                <a:r>
                  <a:rPr lang="fr-FR" sz="1800" b="0" dirty="0" err="1" smtClean="0"/>
                  <a:t>is</a:t>
                </a:r>
                <a:r>
                  <a:rPr lang="fr-FR" sz="1800" b="0" dirty="0" smtClean="0"/>
                  <a:t> the </a:t>
                </a:r>
                <a:r>
                  <a:rPr lang="fr-FR" sz="1800" b="0" dirty="0" err="1" smtClean="0"/>
                  <a:t>average</a:t>
                </a:r>
                <a:r>
                  <a:rPr lang="fr-FR" sz="1800" b="0" dirty="0"/>
                  <a:t> </a:t>
                </a:r>
                <a:r>
                  <a:rPr lang="fr-FR" sz="1800" b="0" dirty="0" err="1" smtClean="0"/>
                  <a:t>level</a:t>
                </a:r>
                <a:r>
                  <a:rPr lang="fr-FR" sz="1800" b="0" dirty="0" smtClean="0"/>
                  <a:t> of </a:t>
                </a:r>
                <a:r>
                  <a:rPr lang="fr-FR" sz="1800" b="0" dirty="0" err="1" smtClean="0"/>
                  <a:t>employment</a:t>
                </a:r>
                <a:r>
                  <a:rPr lang="fr-FR" sz="1800" b="0" dirty="0" smtClean="0"/>
                  <a:t> in country i in </a:t>
                </a:r>
                <a:r>
                  <a:rPr lang="fr-FR" sz="1800" b="0" dirty="0" err="1" smtClean="0"/>
                  <a:t>sector</a:t>
                </a:r>
                <a:r>
                  <a:rPr lang="fr-FR" sz="1800" b="0" dirty="0" smtClean="0"/>
                  <a:t> (</a:t>
                </a:r>
                <a:r>
                  <a:rPr lang="fr-FR" sz="1800" b="0" dirty="0" err="1" smtClean="0"/>
                  <a:t>from</a:t>
                </a:r>
                <a:r>
                  <a:rPr lang="fr-FR" sz="1800" b="0" dirty="0" smtClean="0"/>
                  <a:t> </a:t>
                </a:r>
                <a:r>
                  <a:rPr lang="fr-FR" sz="1800" b="0" dirty="0" err="1" smtClean="0"/>
                  <a:t>CompNet</a:t>
                </a:r>
                <a:r>
                  <a:rPr lang="fr-FR" sz="1800" b="0" dirty="0" smtClean="0"/>
                  <a:t>)</a:t>
                </a:r>
              </a:p>
              <a:p>
                <a:pPr marL="0" indent="0">
                  <a:buNone/>
                </a:pPr>
                <a:r>
                  <a:rPr lang="fr-FR" sz="2000" b="1" dirty="0"/>
                  <a:t>	</a:t>
                </a:r>
                <a:endParaRPr lang="fr-FR" sz="2000" b="1" dirty="0" smtClean="0"/>
              </a:p>
              <a:p>
                <a:pPr marL="0" indent="0">
                  <a:buNone/>
                </a:pPr>
                <a:endParaRPr lang="en-US" sz="2000" dirty="0" smtClean="0"/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2" name="Espace réservé du contenu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435280" cy="4525963"/>
              </a:xfrm>
              <a:blipFill rotWithShape="0">
                <a:blip r:embed="rId3"/>
                <a:stretch>
                  <a:fillRect l="-723" t="-80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23528" y="923544"/>
            <a:ext cx="8363272" cy="640080"/>
          </a:xfrm>
        </p:spPr>
        <p:txBody>
          <a:bodyPr/>
          <a:lstStyle/>
          <a:p>
            <a:r>
              <a:rPr lang="en-US" dirty="0" smtClean="0"/>
              <a:t>4.1 </a:t>
            </a:r>
            <a:r>
              <a:rPr lang="en-US" dirty="0"/>
              <a:t>Robustness : Chinese competition (IV)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04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95536" y="923544"/>
            <a:ext cx="8496944" cy="640080"/>
          </a:xfrm>
        </p:spPr>
        <p:txBody>
          <a:bodyPr/>
          <a:lstStyle/>
          <a:p>
            <a:r>
              <a:rPr lang="en-US" dirty="0" smtClean="0"/>
              <a:t>4.1</a:t>
            </a:r>
            <a:r>
              <a:rPr lang="en-US" dirty="0" smtClean="0"/>
              <a:t> </a:t>
            </a:r>
            <a:r>
              <a:rPr lang="en-US" dirty="0"/>
              <a:t>Robustness : Chinese competition (IV)</a:t>
            </a:r>
            <a:endParaRPr lang="fr-FR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/>
          </p:nvPr>
        </p:nvGraphicFramePr>
        <p:xfrm>
          <a:off x="1331640" y="1700808"/>
          <a:ext cx="6372210" cy="3324225"/>
        </p:xfrm>
        <a:graphic>
          <a:graphicData uri="http://schemas.openxmlformats.org/drawingml/2006/table">
            <a:tbl>
              <a:tblPr/>
              <a:tblGrid>
                <a:gridCol w="2290368"/>
                <a:gridCol w="1360614"/>
                <a:gridCol w="1360614"/>
                <a:gridCol w="1360614"/>
              </a:tblGrid>
              <a:tr h="21384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(3)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384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VARIABLES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wlprod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lprod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CovProd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4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38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Ln Exp. Dem (</a:t>
                      </a:r>
                      <a:r>
                        <a:rPr lang="en-US" sz="1500" b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ikt</a:t>
                      </a:r>
                      <a:r>
                        <a:rPr lang="en-US" sz="1500" b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)</a:t>
                      </a:r>
                      <a:endParaRPr lang="fr-FR" sz="15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0.263***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0.153**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0.109***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3842"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(0.076)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(0.070)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(0.024)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38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Ln CN Imp. Comp ratio (</a:t>
                      </a:r>
                      <a:r>
                        <a:rPr lang="en-US" sz="1500" b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ikt</a:t>
                      </a:r>
                      <a:r>
                        <a:rPr lang="en-US" sz="1500" b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)</a:t>
                      </a:r>
                      <a:endParaRPr lang="fr-FR" sz="15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0.234***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0.260***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3842">
                <a:tc>
                  <a:txBody>
                    <a:bodyPr/>
                    <a:lstStyle/>
                    <a:p>
                      <a:pPr algn="l" fontAlgn="b"/>
                      <a:endParaRPr lang="fr-FR" sz="15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(0.055)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(0.051)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(0.016)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3842"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384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Observations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384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R-squared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0.894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4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Country*</a:t>
                      </a:r>
                      <a:r>
                        <a:rPr lang="fr-FR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Year</a:t>
                      </a:r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3842">
                <a:tc>
                  <a:txBody>
                    <a:bodyPr/>
                    <a:lstStyle/>
                    <a:p>
                      <a:pPr algn="l" fontAlgn="b"/>
                      <a:r>
                        <a:rPr lang="fr-FR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Sector</a:t>
                      </a:r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42">
                <a:tc gridSpan="2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Other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controls</a:t>
                      </a:r>
                      <a:r>
                        <a:rPr lang="fr-F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are </a:t>
                      </a:r>
                      <a:r>
                        <a:rPr lang="fr-FR" sz="15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introduced</a:t>
                      </a:r>
                      <a:r>
                        <a:rPr lang="fr-F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but not </a:t>
                      </a:r>
                      <a:r>
                        <a:rPr lang="fr-FR" sz="15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reported</a:t>
                      </a:r>
                      <a:r>
                        <a:rPr lang="fr-F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endParaRPr lang="fr-FR" sz="15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683568" y="5373216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Instruments : Foreign </a:t>
            </a:r>
            <a:r>
              <a:rPr lang="en-US" dirty="0"/>
              <a:t>demand and supply, tariffs, US Import penetration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9276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New instruments : </a:t>
            </a:r>
          </a:p>
          <a:p>
            <a:pPr lvl="1"/>
            <a:r>
              <a:rPr lang="en-US" sz="2000" dirty="0" smtClean="0"/>
              <a:t>Measure the change in China’s export-supply capability  by using a standard gravity model of trade</a:t>
            </a:r>
            <a:r>
              <a:rPr lang="en-US" sz="2000" dirty="0"/>
              <a:t> </a:t>
            </a:r>
            <a:r>
              <a:rPr lang="en-US" sz="2000" dirty="0" smtClean="0"/>
              <a:t>(</a:t>
            </a:r>
            <a:r>
              <a:rPr lang="en-US" sz="2000" dirty="0" err="1" smtClean="0"/>
              <a:t>Autor</a:t>
            </a:r>
            <a:r>
              <a:rPr lang="en-US" sz="2000" dirty="0" smtClean="0"/>
              <a:t>, Dorn and Hanson, 2015 AER): (3 steps)</a:t>
            </a:r>
          </a:p>
          <a:p>
            <a:pPr lvl="1"/>
            <a:endParaRPr lang="en-US" sz="2000" dirty="0"/>
          </a:p>
          <a:p>
            <a:pPr marL="0" indent="0">
              <a:buNone/>
            </a:pPr>
            <a:endParaRPr lang="fr-FR" sz="2000" b="0" dirty="0" smtClean="0"/>
          </a:p>
          <a:p>
            <a:pPr marL="0" indent="0">
              <a:buNone/>
            </a:pPr>
            <a:endParaRPr lang="fr-FR" sz="2000" b="0" i="1" dirty="0" smtClean="0">
              <a:latin typeface="Cambria Math"/>
            </a:endParaRPr>
          </a:p>
          <a:p>
            <a:pPr marL="0" indent="0">
              <a:buNone/>
            </a:pPr>
            <a:r>
              <a:rPr lang="fr-FR" sz="2000" b="0" dirty="0" smtClean="0">
                <a:latin typeface="Cambria Math"/>
              </a:rPr>
              <a:t>	</a:t>
            </a:r>
          </a:p>
          <a:p>
            <a:pPr marL="0" indent="0">
              <a:buNone/>
            </a:pPr>
            <a:endParaRPr lang="fr-FR" sz="2000" dirty="0" smtClean="0">
              <a:latin typeface="Cambria Math" panose="02040503050406030204" pitchFamily="18" charset="0"/>
            </a:endParaRPr>
          </a:p>
          <a:p>
            <a:pPr marL="0" indent="0">
              <a:buNone/>
            </a:pPr>
            <a:r>
              <a:rPr lang="fr-FR" b="0" dirty="0" smtClean="0"/>
              <a:t>	</a:t>
            </a:r>
            <a:endParaRPr lang="fr-FR" sz="200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57200" y="923544"/>
            <a:ext cx="8507288" cy="640080"/>
          </a:xfrm>
        </p:spPr>
        <p:txBody>
          <a:bodyPr/>
          <a:lstStyle/>
          <a:p>
            <a:r>
              <a:rPr lang="en-US" dirty="0" smtClean="0"/>
              <a:t>3.4 </a:t>
            </a:r>
            <a:r>
              <a:rPr lang="en-US" dirty="0"/>
              <a:t>Robustness : Chinese competition (IV)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au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47762728"/>
                  </p:ext>
                </p:extLst>
              </p:nvPr>
            </p:nvGraphicFramePr>
            <p:xfrm>
              <a:off x="899592" y="3284984"/>
              <a:ext cx="7632848" cy="2817785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3816424"/>
                    <a:gridCol w="3816424"/>
                  </a:tblGrid>
                  <a:tr h="476661">
                    <a:tc gridSpan="2">
                      <a:txBody>
                        <a:bodyPr/>
                        <a:lstStyle/>
                        <a:p>
                          <a:pPr marL="0" marR="0" lvl="1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b="0" dirty="0" smtClean="0"/>
                            <a:t>	1)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000" b="0" i="1" smtClean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2000" b="0" i="1">
                                      <a:latin typeface="Cambria Math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/>
                                    </a:rPr>
                                    <m:t>𝑖𝑗𝑝𝑡</m:t>
                                  </m:r>
                                </m:sub>
                              </m:sSub>
                              <m:r>
                                <a:rPr lang="en-US" sz="2000" b="0" i="1">
                                  <a:latin typeface="Cambria Math"/>
                                </a:rPr>
                                <m:t>=</m:t>
                              </m:r>
                              <m:sSubSup>
                                <m:sSubSup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>
                                      <a:latin typeface="Cambria Math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/>
                                    </a:rPr>
                                    <m:t>𝑖𝑝𝑡</m:t>
                                  </m:r>
                                </m:sub>
                                <m:sup>
                                  <m:r>
                                    <a:rPr lang="en-US" sz="2000" b="0" i="1">
                                      <a:latin typeface="Cambria Math"/>
                                    </a:rPr>
                                    <m:t>𝑜</m:t>
                                  </m:r>
                                </m:sup>
                              </m:sSubSup>
                              <m:r>
                                <a:rPr lang="en-US" sz="2000" b="0" i="1">
                                  <a:latin typeface="Cambria Math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>
                                      <a:latin typeface="Cambria Math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/>
                                    </a:rPr>
                                    <m:t>𝑗𝑝𝑡</m:t>
                                  </m:r>
                                </m:sub>
                                <m:sup>
                                  <m:r>
                                    <a:rPr lang="en-US" sz="2000" b="0" i="1">
                                      <a:latin typeface="Cambria Math"/>
                                    </a:rPr>
                                    <m:t>𝑑</m:t>
                                  </m:r>
                                </m:sup>
                              </m:sSubSup>
                              <m:r>
                                <a:rPr lang="en-US" sz="2000" b="0" i="1" smtClean="0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/>
                                      <a:ea typeface="Cambria Math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fr-FR" sz="2000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𝑖𝑗𝑝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fr-FR" sz="2000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𝑖𝑗𝑝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𝑡</m:t>
                                  </m:r>
                                </m:sub>
                              </m:sSub>
                            </m:oMath>
                          </a14:m>
                          <a:endParaRPr lang="fr-FR" sz="2000" b="0" dirty="0" smtClean="0"/>
                        </a:p>
                        <a:p>
                          <a:pPr algn="l"/>
                          <a:endParaRPr lang="en-US" sz="1800" u="sng" dirty="0">
                            <a:latin typeface="+mj-lt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l"/>
                          <a:endParaRPr lang="en-US" sz="1800" u="sng" dirty="0">
                            <a:latin typeface="+mj-lt"/>
                          </a:endParaRPr>
                        </a:p>
                      </a:txBody>
                      <a:tcPr/>
                    </a:tc>
                  </a:tr>
                  <a:tr h="476661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sz="1800" u="sng" dirty="0" err="1" smtClean="0">
                              <a:latin typeface="+mj-lt"/>
                            </a:rPr>
                            <a:t>Foreign</a:t>
                          </a:r>
                          <a:r>
                            <a:rPr lang="fr-FR" sz="1800" u="sng" dirty="0" smtClean="0">
                              <a:latin typeface="+mj-lt"/>
                            </a:rPr>
                            <a:t> </a:t>
                          </a:r>
                          <a:r>
                            <a:rPr lang="fr-FR" sz="1800" u="sng" dirty="0" err="1" smtClean="0">
                              <a:latin typeface="+mj-lt"/>
                            </a:rPr>
                            <a:t>demand</a:t>
                          </a:r>
                          <a:r>
                            <a:rPr lang="fr-FR" sz="1800" u="sng" dirty="0" smtClean="0">
                              <a:latin typeface="+mj-lt"/>
                            </a:rPr>
                            <a:t> : </a:t>
                          </a:r>
                          <a:endParaRPr lang="en-US" sz="1800" u="sng" dirty="0"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sz="1800" u="sng" dirty="0" smtClean="0">
                              <a:latin typeface="+mj-lt"/>
                            </a:rPr>
                            <a:t> Import</a:t>
                          </a:r>
                          <a:r>
                            <a:rPr lang="fr-FR" sz="1800" u="sng" baseline="0" dirty="0" smtClean="0">
                              <a:latin typeface="+mj-lt"/>
                            </a:rPr>
                            <a:t> </a:t>
                          </a:r>
                          <a:r>
                            <a:rPr lang="fr-FR" sz="1800" u="sng" baseline="0" dirty="0" err="1" smtClean="0">
                              <a:latin typeface="+mj-lt"/>
                            </a:rPr>
                            <a:t>competition</a:t>
                          </a:r>
                          <a:r>
                            <a:rPr lang="fr-FR" sz="1800" u="sng" baseline="0" dirty="0" smtClean="0">
                              <a:latin typeface="+mj-lt"/>
                            </a:rPr>
                            <a:t>: </a:t>
                          </a:r>
                          <a:endParaRPr lang="en-US" sz="1800" u="sng" dirty="0">
                            <a:latin typeface="+mj-lt"/>
                          </a:endParaRPr>
                        </a:p>
                      </a:txBody>
                      <a:tcPr/>
                    </a:tc>
                  </a:tr>
                  <a:tr h="805786">
                    <a:tc>
                      <a:txBody>
                        <a:bodyPr/>
                        <a:lstStyle/>
                        <a:p>
                          <a:r>
                            <a:rPr lang="fr-FR" sz="1800" dirty="0" smtClean="0">
                              <a:latin typeface="+mj-lt"/>
                            </a:rPr>
                            <a:t>2a)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800" b="1" i="1" smtClean="0">
                                      <a:latin typeface="Cambria Math"/>
                                    </a:rPr>
                                    <m:t>𝑫</m:t>
                                  </m:r>
                                </m:e>
                                <m:sub>
                                  <m:r>
                                    <a:rPr lang="fr-FR" sz="1800" b="1" i="1" smtClean="0">
                                      <a:latin typeface="Cambria Math"/>
                                    </a:rPr>
                                    <m:t>𝒊𝒌𝒕</m:t>
                                  </m:r>
                                </m:sub>
                              </m:sSub>
                              <m:r>
                                <a:rPr lang="fr-FR" sz="1800" b="1" i="1" smtClean="0">
                                  <a:latin typeface="Cambria Math"/>
                                </a:rPr>
                                <m:t>=</m:t>
                              </m:r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fr-FR" sz="1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7"/>
                                    </m:rPr>
                                    <a:rPr lang="fr-FR" sz="1800" b="1" i="1" smtClean="0">
                                      <a:latin typeface="Cambria Math"/>
                                    </a:rPr>
                                    <m:t>𝒋</m:t>
                                  </m:r>
                                  <m:r>
                                    <a:rPr lang="fr-FR" sz="1800" b="1" i="1" smtClean="0">
                                      <a:latin typeface="Cambria Math"/>
                                    </a:rPr>
                                    <m:t>,  </m:t>
                                  </m:r>
                                  <m:r>
                                    <a:rPr lang="fr-FR" sz="1800" b="1" i="1" smtClean="0">
                                      <a:latin typeface="Cambria Math"/>
                                    </a:rPr>
                                    <m:t>𝒑</m:t>
                                  </m:r>
                                  <m:r>
                                    <a:rPr lang="fr-FR" sz="1800" b="1" i="1" smtClean="0">
                                      <a:latin typeface="Cambria Math"/>
                                      <a:ea typeface="Cambria Math"/>
                                    </a:rPr>
                                    <m:t>∈</m:t>
                                  </m:r>
                                  <m:r>
                                    <a:rPr lang="fr-FR" sz="1800" b="1" i="1" smtClean="0">
                                      <a:latin typeface="Cambria Math"/>
                                      <a:ea typeface="Cambria Math"/>
                                    </a:rPr>
                                    <m:t>𝒌</m:t>
                                  </m:r>
                                </m:sub>
                                <m:sup/>
                                <m:e>
                                  <m:f>
                                    <m:fPr>
                                      <m:ctrlPr>
                                        <a:rPr lang="fr-FR" sz="1800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fr-FR" sz="1800" b="1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800" b="1" i="1" smtClean="0">
                                              <a:latin typeface="Cambria Math"/>
                                            </a:rPr>
                                            <m:t>𝑴</m:t>
                                          </m:r>
                                        </m:e>
                                        <m:sub>
                                          <m:r>
                                            <a:rPr lang="fr-FR" sz="1800" b="1" i="1" smtClean="0">
                                              <a:latin typeface="Cambria Math"/>
                                            </a:rPr>
                                            <m:t>𝒊𝒋𝒑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fr-FR" sz="1800" b="1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r-FR" sz="1800" b="1" i="1" smtClean="0">
                                                  <a:latin typeface="Cambria Math"/>
                                                </a:rPr>
                                                <m:t>𝒕</m:t>
                                              </m:r>
                                            </m:e>
                                            <m:sub>
                                              <m:r>
                                                <a:rPr lang="fr-FR" sz="1800" b="1" i="1" smtClean="0">
                                                  <a:latin typeface="Cambria Math"/>
                                                </a:rPr>
                                                <m:t>𝟎</m:t>
                                              </m:r>
                                            </m:sub>
                                          </m:sSub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fr-FR" sz="1800" b="1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800" b="1" i="1">
                                              <a:latin typeface="Cambria Math"/>
                                            </a:rPr>
                                            <m:t>𝑴</m:t>
                                          </m:r>
                                        </m:e>
                                        <m:sub>
                                          <m:r>
                                            <a:rPr lang="fr-FR" sz="1800" b="1" i="1">
                                              <a:latin typeface="Cambria Math"/>
                                            </a:rPr>
                                            <m:t>𝒊</m:t>
                                          </m:r>
                                          <m:r>
                                            <a:rPr lang="fr-FR" sz="1800" b="1" i="1" smtClean="0">
                                              <a:latin typeface="Cambria Math"/>
                                            </a:rPr>
                                            <m:t>𝒌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fr-FR" sz="1800" b="1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r-FR" sz="1800" b="1" i="1">
                                                  <a:latin typeface="Cambria Math"/>
                                                </a:rPr>
                                                <m:t>𝒕</m:t>
                                              </m:r>
                                            </m:e>
                                            <m:sub>
                                              <m:r>
                                                <a:rPr lang="fr-FR" sz="1800" b="1" i="1">
                                                  <a:latin typeface="Cambria Math"/>
                                                </a:rPr>
                                                <m:t>𝟎</m:t>
                                              </m:r>
                                            </m:sub>
                                          </m:sSub>
                                        </m:sub>
                                      </m:sSub>
                                    </m:den>
                                  </m:f>
                                  <m:r>
                                    <a:rPr lang="fr-FR" sz="1800" b="1" i="1" smtClean="0">
                                      <a:latin typeface="Cambria Math"/>
                                    </a:rPr>
                                    <m:t>∗</m:t>
                                  </m:r>
                                </m:e>
                              </m:nary>
                              <m:sSubSup>
                                <m:sSubSupPr>
                                  <m:ctrlP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800" b="1" i="1">
                                      <a:latin typeface="Cambria Math"/>
                                    </a:rPr>
                                    <m:t>𝜹</m:t>
                                  </m:r>
                                </m:e>
                                <m:sub>
                                  <m:r>
                                    <a:rPr lang="en-US" sz="1800" b="1" i="1">
                                      <a:latin typeface="Cambria Math"/>
                                    </a:rPr>
                                    <m:t>𝒋𝒑𝒕</m:t>
                                  </m:r>
                                </m:sub>
                                <m:sup>
                                  <m:r>
                                    <a:rPr lang="en-US" sz="1800" b="1" i="1">
                                      <a:latin typeface="Cambria Math"/>
                                    </a:rPr>
                                    <m:t>𝒅</m:t>
                                  </m:r>
                                </m:sup>
                              </m:sSubSup>
                            </m:oMath>
                          </a14:m>
                          <a:endParaRPr lang="en-US" sz="1800" b="1" dirty="0"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800" b="0" dirty="0" smtClean="0">
                              <a:latin typeface="+mj-lt"/>
                            </a:rPr>
                            <a:t>2b)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fr-FR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fr-FR" sz="1800" b="0" i="1" smtClean="0">
                                          <a:latin typeface="Cambria Math"/>
                                        </a:rPr>
                                        <m:t>𝑀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fr-FR" sz="1800" b="0" i="1" smtClean="0">
                                      <a:latin typeface="Cambria Math"/>
                                    </a:rPr>
                                    <m:t>𝐸𝑢</m:t>
                                  </m:r>
                                  <m:r>
                                    <a:rPr lang="fr-FR" sz="1800" b="0" i="1" smtClean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fr-FR" sz="1800" b="0" i="1" smtClean="0">
                                      <a:latin typeface="Cambria Math"/>
                                    </a:rPr>
                                    <m:t>𝐶𝑁</m:t>
                                  </m:r>
                                  <m:r>
                                    <a:rPr lang="fr-FR" sz="1800" b="0" i="1" smtClean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fr-FR" sz="1800" b="0" i="1" smtClean="0">
                                      <a:latin typeface="Cambria Math"/>
                                    </a:rPr>
                                    <m:t>𝑝</m:t>
                                  </m:r>
                                  <m:r>
                                    <a:rPr lang="fr-FR" sz="1800" b="0" i="1" smtClean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fr-FR" sz="1800" b="0" i="1" smtClean="0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fr-FR" sz="1800" b="0" i="1" smtClean="0">
                                      <a:latin typeface="Cambria Math"/>
                                    </a:rPr>
                                    <m:t> </m:t>
                                  </m:r>
                                </m:sub>
                              </m:sSub>
                              <m:r>
                                <a:rPr lang="fr-FR" sz="1800" b="0" i="1" smtClean="0">
                                  <a:latin typeface="Cambria Math"/>
                                </a:rPr>
                                <m:t>= </m:t>
                              </m:r>
                              <m:sSub>
                                <m:sSubPr>
                                  <m:ctrlPr>
                                    <a:rPr lang="fr-FR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800" b="0" i="1" smtClean="0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fr-FR" sz="1800" b="0" i="1" smtClean="0">
                                      <a:latin typeface="Cambria Math"/>
                                    </a:rPr>
                                    <m:t>𝐸𝑈</m:t>
                                  </m:r>
                                  <m:r>
                                    <a:rPr lang="fr-FR" sz="1800" b="0" i="1" smtClean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fr-FR" sz="1800" b="0" i="1" smtClean="0">
                                      <a:latin typeface="Cambria Math"/>
                                    </a:rPr>
                                    <m:t>𝐶𝑁</m:t>
                                  </m:r>
                                  <m:r>
                                    <a:rPr lang="fr-FR" sz="1800" b="0" i="1" smtClean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fr-FR" sz="1800" b="0" i="1" smtClean="0">
                                      <a:latin typeface="Cambria Math"/>
                                    </a:rPr>
                                    <m:t>𝑝</m:t>
                                  </m:r>
                                  <m:r>
                                    <a:rPr lang="fr-FR" sz="1800" b="0" i="1" smtClean="0">
                                      <a:latin typeface="Cambria Math"/>
                                    </a:rPr>
                                    <m:t> </m:t>
                                  </m:r>
                                  <m:sSub>
                                    <m:sSubPr>
                                      <m:ctrlPr>
                                        <a:rPr lang="fr-FR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800" b="0" i="1" smtClean="0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fr-FR" sz="1800" b="0" i="1" smtClean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fr-FR" sz="1800" b="0" i="1" smtClean="0">
                                  <a:latin typeface="Cambria Math"/>
                                </a:rPr>
                                <m:t>∗ </m:t>
                              </m:r>
                              <m:f>
                                <m:fPr>
                                  <m:ctrlPr>
                                    <a:rPr lang="fr-FR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800" b="0" i="1">
                                          <a:latin typeface="Cambria Math"/>
                                        </a:rPr>
                                        <m:t>𝛿</m:t>
                                      </m:r>
                                    </m:e>
                                    <m:sub>
                                      <m:r>
                                        <a:rPr lang="fr-FR" sz="1800" b="0" i="1" smtClean="0">
                                          <a:latin typeface="Cambria Math"/>
                                        </a:rPr>
                                        <m:t>𝐶𝑁</m:t>
                                      </m:r>
                                      <m:r>
                                        <a:rPr lang="en-US" sz="1800" b="0" i="1">
                                          <a:latin typeface="Cambria Math"/>
                                        </a:rPr>
                                        <m:t>𝑝𝑡</m:t>
                                      </m:r>
                                    </m:sub>
                                    <m:sup>
                                      <m:r>
                                        <a:rPr lang="en-US" sz="1800" b="0" i="1">
                                          <a:latin typeface="Cambria Math"/>
                                        </a:rPr>
                                        <m:t>𝑜</m:t>
                                      </m:r>
                                    </m:sup>
                                  </m:sSubSup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800" b="0" i="1">
                                          <a:latin typeface="Cambria Math"/>
                                        </a:rPr>
                                        <m:t>𝛿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latin typeface="Cambria Math"/>
                                        </a:rPr>
                                        <m:t>𝑖𝑝</m:t>
                                      </m:r>
                                      <m:sSub>
                                        <m:sSubPr>
                                          <m:ctrlPr>
                                            <a:rPr lang="fr-FR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e>
                                        <m:sub>
                                          <m:r>
                                            <a:rPr lang="fr-FR" sz="1800" b="0" i="1" smtClean="0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sub>
                                    <m:sup>
                                      <m:r>
                                        <a:rPr lang="en-US" sz="1800" b="0" i="1">
                                          <a:latin typeface="Cambria Math"/>
                                        </a:rPr>
                                        <m:t>𝑜</m:t>
                                      </m:r>
                                    </m:sup>
                                  </m:sSubSup>
                                </m:den>
                              </m:f>
                            </m:oMath>
                          </a14:m>
                          <a:endParaRPr lang="en-US" sz="1800" dirty="0">
                            <a:latin typeface="+mj-lt"/>
                          </a:endParaRPr>
                        </a:p>
                      </a:txBody>
                      <a:tcPr/>
                    </a:tc>
                  </a:tr>
                  <a:tr h="805786">
                    <a:tc>
                      <a:txBody>
                        <a:bodyPr/>
                        <a:lstStyle/>
                        <a:p>
                          <a:endParaRPr lang="en-US" sz="1800" dirty="0"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800" dirty="0" smtClean="0">
                              <a:latin typeface="+mj-lt"/>
                            </a:rPr>
                            <a:t>3)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fr-FR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FR" sz="1800" b="1" i="1" smtClean="0">
                                      <a:latin typeface="Cambria Math"/>
                                    </a:rPr>
                                    <m:t>𝑰</m:t>
                                  </m:r>
                                  <m:sSub>
                                    <m:sSubPr>
                                      <m:ctrlPr>
                                        <a:rPr lang="fr-FR" sz="18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800" b="1" i="1" smtClean="0">
                                          <a:latin typeface="Cambria Math"/>
                                        </a:rPr>
                                        <m:t>𝑷</m:t>
                                      </m:r>
                                    </m:e>
                                    <m:sub>
                                      <m:r>
                                        <a:rPr lang="fr-FR" sz="1800" b="1" i="1" smtClean="0">
                                          <a:latin typeface="Cambria Math"/>
                                        </a:rPr>
                                        <m:t>𝒊𝒌𝒕</m:t>
                                      </m:r>
                                    </m:sub>
                                  </m:sSub>
                                </m:e>
                                <m:sub/>
                                <m:sup>
                                  <m:r>
                                    <a:rPr lang="fr-FR" sz="1800" b="1" i="1" smtClean="0">
                                      <a:latin typeface="Cambria Math"/>
                                    </a:rPr>
                                    <m:t>𝑭𝑬</m:t>
                                  </m:r>
                                </m:sup>
                              </m:sSubSup>
                              <m:r>
                                <a:rPr lang="fr-FR" sz="1800" b="1" i="1" smtClean="0">
                                  <a:latin typeface="Cambria Math"/>
                                </a:rPr>
                                <m:t>= </m:t>
                              </m:r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fr-FR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7"/>
                                    </m:rPr>
                                    <a:rPr lang="fr-FR" sz="1800" b="1" i="1" smtClean="0">
                                      <a:latin typeface="Cambria Math"/>
                                    </a:rPr>
                                    <m:t>𝒑</m:t>
                                  </m:r>
                                  <m:r>
                                    <a:rPr lang="fr-FR" sz="1800" b="1" i="1" smtClean="0">
                                      <a:latin typeface="Cambria Math"/>
                                      <a:ea typeface="Cambria Math"/>
                                    </a:rPr>
                                    <m:t>∈</m:t>
                                  </m:r>
                                  <m:r>
                                    <a:rPr lang="fr-FR" sz="1800" b="1" i="1" smtClean="0">
                                      <a:latin typeface="Cambria Math"/>
                                      <a:ea typeface="Cambria Math"/>
                                    </a:rPr>
                                    <m:t>𝒌</m:t>
                                  </m:r>
                                </m:sub>
                                <m:sup/>
                                <m:e>
                                  <m:f>
                                    <m:fPr>
                                      <m:ctrlPr>
                                        <a:rPr lang="fr-FR" sz="18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fr-FR" sz="180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800" b="1" i="1" smtClean="0">
                                              <a:latin typeface="Cambria Math"/>
                                            </a:rPr>
                                            <m:t>𝑴</m:t>
                                          </m:r>
                                        </m:e>
                                        <m:sub>
                                          <m:r>
                                            <a:rPr lang="fr-FR" sz="1800" b="1" i="1" smtClean="0">
                                              <a:latin typeface="Cambria Math"/>
                                            </a:rPr>
                                            <m:t>𝒊𝒑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fr-FR" sz="180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r-FR" sz="1800" b="1" i="1" smtClean="0">
                                                  <a:latin typeface="Cambria Math"/>
                                                </a:rPr>
                                                <m:t>𝒕</m:t>
                                              </m:r>
                                            </m:e>
                                            <m:sub>
                                              <m:r>
                                                <a:rPr lang="fr-FR" sz="1800" b="1" i="1" smtClean="0">
                                                  <a:latin typeface="Cambria Math"/>
                                                </a:rPr>
                                                <m:t>𝟎</m:t>
                                              </m:r>
                                            </m:sub>
                                          </m:sSub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fr-FR" sz="180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800" b="1" i="1" smtClean="0">
                                              <a:latin typeface="Cambria Math"/>
                                            </a:rPr>
                                            <m:t>𝑴</m:t>
                                          </m:r>
                                        </m:e>
                                        <m:sub>
                                          <m:r>
                                            <a:rPr lang="fr-FR" sz="1800" b="1" i="1" smtClean="0">
                                              <a:latin typeface="Cambria Math"/>
                                            </a:rPr>
                                            <m:t>𝒊𝒌𝒕</m:t>
                                          </m:r>
                                          <m:r>
                                            <a:rPr lang="fr-FR" sz="1800" b="1" i="1" smtClean="0">
                                              <a:latin typeface="Cambria Math"/>
                                            </a:rPr>
                                            <m:t>𝟎</m:t>
                                          </m:r>
                                        </m:sub>
                                      </m:sSub>
                                    </m:den>
                                  </m:f>
                                  <m:r>
                                    <a:rPr lang="fr-FR" sz="1800" b="1" i="1" smtClean="0">
                                      <a:latin typeface="Cambria Math"/>
                                    </a:rPr>
                                    <m:t>∗</m:t>
                                  </m:r>
                                  <m:f>
                                    <m:fPr>
                                      <m:ctrlPr>
                                        <a:rPr lang="fr-FR" sz="18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fr-FR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acc>
                                            <m:accPr>
                                              <m:chr m:val="̂"/>
                                              <m:ctrlPr>
                                                <a:rPr lang="fr-FR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fr-FR" sz="1800" b="1" i="1">
                                                  <a:latin typeface="Cambria Math"/>
                                                </a:rPr>
                                                <m:t>𝑴</m:t>
                                              </m:r>
                                            </m:e>
                                          </m:acc>
                                        </m:e>
                                        <m:sub>
                                          <m:r>
                                            <a:rPr lang="fr-FR" sz="1800" b="1" i="1">
                                              <a:latin typeface="Cambria Math"/>
                                            </a:rPr>
                                            <m:t>𝑬𝒖</m:t>
                                          </m:r>
                                          <m:r>
                                            <a:rPr lang="fr-FR" sz="1800" b="1" i="1">
                                              <a:latin typeface="Cambria Math"/>
                                            </a:rPr>
                                            <m:t> </m:t>
                                          </m:r>
                                          <m:r>
                                            <a:rPr lang="fr-FR" sz="1800" b="1" i="1">
                                              <a:latin typeface="Cambria Math"/>
                                            </a:rPr>
                                            <m:t>𝑪𝑵</m:t>
                                          </m:r>
                                          <m:r>
                                            <a:rPr lang="fr-FR" sz="1800" b="1" i="1">
                                              <a:latin typeface="Cambria Math"/>
                                            </a:rPr>
                                            <m:t> </m:t>
                                          </m:r>
                                          <m:r>
                                            <a:rPr lang="fr-FR" sz="1800" b="1" i="1">
                                              <a:latin typeface="Cambria Math"/>
                                            </a:rPr>
                                            <m:t>𝒑</m:t>
                                          </m:r>
                                          <m:r>
                                            <a:rPr lang="fr-FR" sz="1800" b="1" i="1">
                                              <a:latin typeface="Cambria Math"/>
                                            </a:rPr>
                                            <m:t> </m:t>
                                          </m:r>
                                          <m:r>
                                            <a:rPr lang="fr-FR" sz="1800" b="1" i="1">
                                              <a:latin typeface="Cambria Math"/>
                                            </a:rPr>
                                            <m:t>𝒕</m:t>
                                          </m:r>
                                          <m:r>
                                            <a:rPr lang="fr-FR" sz="1800" b="1" i="1">
                                              <a:latin typeface="Cambria Math"/>
                                            </a:rPr>
                                            <m:t> 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acc>
                                        <m:accPr>
                                          <m:chr m:val="̅"/>
                                          <m:ctrlPr>
                                            <a:rPr lang="fr-FR" sz="180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sSub>
                                            <m:sSubPr>
                                              <m:ctrlPr>
                                                <a:rPr lang="fr-FR" sz="180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r-FR" sz="1800" b="1" i="1" smtClean="0">
                                                  <a:latin typeface="Cambria Math"/>
                                                </a:rPr>
                                                <m:t>𝒍</m:t>
                                              </m:r>
                                            </m:e>
                                            <m:sub>
                                              <m:r>
                                                <a:rPr lang="fr-FR" sz="1800" b="1" i="1" smtClean="0">
                                                  <a:latin typeface="Cambria Math"/>
                                                </a:rPr>
                                                <m:t>𝒊𝒌</m:t>
                                              </m:r>
                                            </m:sub>
                                          </m:sSub>
                                        </m:e>
                                      </m:acc>
                                    </m:den>
                                  </m:f>
                                </m:e>
                              </m:nary>
                            </m:oMath>
                          </a14:m>
                          <a:endParaRPr lang="en-US" sz="1800" dirty="0">
                            <a:latin typeface="+mj-lt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au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19265375"/>
                  </p:ext>
                </p:extLst>
              </p:nvPr>
            </p:nvGraphicFramePr>
            <p:xfrm>
              <a:off x="899592" y="3284984"/>
              <a:ext cx="7632848" cy="2817785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3816424"/>
                    <a:gridCol w="3816424"/>
                  </a:tblGrid>
                  <a:tr h="729552"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80" t="-833" b="-285833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l"/>
                          <a:endParaRPr lang="en-US" sz="1800" u="sng" dirty="0">
                            <a:latin typeface="+mj-lt"/>
                          </a:endParaRPr>
                        </a:p>
                      </a:txBody>
                      <a:tcPr/>
                    </a:tc>
                  </a:tr>
                  <a:tr h="476661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sz="1800" u="sng" dirty="0" err="1" smtClean="0">
                              <a:latin typeface="+mj-lt"/>
                            </a:rPr>
                            <a:t>Foreign</a:t>
                          </a:r>
                          <a:r>
                            <a:rPr lang="fr-FR" sz="1800" u="sng" dirty="0" smtClean="0">
                              <a:latin typeface="+mj-lt"/>
                            </a:rPr>
                            <a:t> </a:t>
                          </a:r>
                          <a:r>
                            <a:rPr lang="fr-FR" sz="1800" u="sng" dirty="0" err="1" smtClean="0">
                              <a:latin typeface="+mj-lt"/>
                            </a:rPr>
                            <a:t>demand</a:t>
                          </a:r>
                          <a:r>
                            <a:rPr lang="fr-FR" sz="1800" u="sng" dirty="0" smtClean="0">
                              <a:latin typeface="+mj-lt"/>
                            </a:rPr>
                            <a:t> : </a:t>
                          </a:r>
                          <a:endParaRPr lang="en-US" sz="1800" u="sng" dirty="0"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sz="1800" u="sng" dirty="0" smtClean="0">
                              <a:latin typeface="+mj-lt"/>
                            </a:rPr>
                            <a:t> Import</a:t>
                          </a:r>
                          <a:r>
                            <a:rPr lang="fr-FR" sz="1800" u="sng" baseline="0" dirty="0" smtClean="0">
                              <a:latin typeface="+mj-lt"/>
                            </a:rPr>
                            <a:t> </a:t>
                          </a:r>
                          <a:r>
                            <a:rPr lang="fr-FR" sz="1800" u="sng" baseline="0" dirty="0" err="1" smtClean="0">
                              <a:latin typeface="+mj-lt"/>
                            </a:rPr>
                            <a:t>competition</a:t>
                          </a:r>
                          <a:r>
                            <a:rPr lang="fr-FR" sz="1800" u="sng" baseline="0" dirty="0" smtClean="0">
                              <a:latin typeface="+mj-lt"/>
                            </a:rPr>
                            <a:t>: </a:t>
                          </a:r>
                          <a:endParaRPr lang="en-US" sz="1800" u="sng" dirty="0">
                            <a:latin typeface="+mj-lt"/>
                          </a:endParaRPr>
                        </a:p>
                      </a:txBody>
                      <a:tcPr/>
                    </a:tc>
                  </a:tr>
                  <a:tr h="80578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60" t="-150758" r="-100000" b="-1007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0160" t="-150758" b="-100758"/>
                          </a:stretch>
                        </a:blipFill>
                      </a:tcPr>
                    </a:tc>
                  </a:tr>
                  <a:tr h="805786">
                    <a:tc>
                      <a:txBody>
                        <a:bodyPr/>
                        <a:lstStyle/>
                        <a:p>
                          <a:endParaRPr lang="en-US" sz="1800" dirty="0"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0160" t="-250758" b="-75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27768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95536" y="923544"/>
            <a:ext cx="8748464" cy="640080"/>
          </a:xfrm>
        </p:spPr>
        <p:txBody>
          <a:bodyPr/>
          <a:lstStyle/>
          <a:p>
            <a:r>
              <a:rPr lang="en-US" dirty="0" smtClean="0"/>
              <a:t>3.4 </a:t>
            </a:r>
            <a:r>
              <a:rPr lang="en-US" dirty="0"/>
              <a:t>Robustness : Chinese competition (IV)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au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16943766"/>
                  </p:ext>
                </p:extLst>
              </p:nvPr>
            </p:nvGraphicFramePr>
            <p:xfrm>
              <a:off x="539552" y="1844824"/>
              <a:ext cx="8208915" cy="3811183"/>
            </p:xfrm>
            <a:graphic>
              <a:graphicData uri="http://schemas.openxmlformats.org/drawingml/2006/table">
                <a:tbl>
                  <a:tblPr/>
                  <a:tblGrid>
                    <a:gridCol w="2362972"/>
                    <a:gridCol w="1067147"/>
                    <a:gridCol w="1219597"/>
                    <a:gridCol w="826789"/>
                    <a:gridCol w="762248"/>
                    <a:gridCol w="152450"/>
                    <a:gridCol w="990923"/>
                    <a:gridCol w="826789"/>
                  </a:tblGrid>
                  <a:tr h="201795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(1)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(2)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(3)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(4)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(5)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(6)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</a:tr>
                  <a:tr h="395518">
                    <a:tc>
                      <a:txBody>
                        <a:bodyPr/>
                        <a:lstStyle/>
                        <a:p>
                          <a:pPr algn="l" fontAlgn="b"/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500" b="0" i="0" u="none" strike="noStrike" dirty="0" err="1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D</a:t>
                          </a:r>
                          <a:r>
                            <a:rPr lang="en-US" sz="1500" b="0" i="0" u="none" strike="noStrike" baseline="-25000" dirty="0" err="1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ikt</a:t>
                          </a:r>
                          <a:r>
                            <a:rPr lang="en-US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, </a:t>
                          </a:r>
                          <a:r>
                            <a:rPr lang="en-US" sz="1500" b="0" i="0" u="none" strike="noStrike" dirty="0" err="1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Fsupply</a:t>
                          </a:r>
                          <a:r>
                            <a:rPr lang="en-US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, tariffs, US </a:t>
                          </a:r>
                          <a:r>
                            <a:rPr lang="en-US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IP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500" b="0" i="0" u="none" strike="noStrike" dirty="0" err="1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D</a:t>
                          </a:r>
                          <a:r>
                            <a:rPr lang="en-US" sz="1500" b="0" i="0" u="none" strike="noStrike" baseline="-25000" dirty="0" err="1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ikt</a:t>
                          </a:r>
                          <a:r>
                            <a:rPr lang="en-US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, </a:t>
                          </a:r>
                          <a:r>
                            <a:rPr lang="en-US" sz="1500" b="0" i="0" u="none" strike="noStrike" dirty="0" err="1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Fsupply</a:t>
                          </a:r>
                          <a:r>
                            <a:rPr lang="en-US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, tariffs</a:t>
                          </a:r>
                          <a:r>
                            <a:rPr lang="en-US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,</a:t>
                          </a:r>
                          <a:r>
                            <a:rPr lang="en-US" sz="1500" b="0" i="0" u="none" strike="noStrike" baseline="0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FR" sz="1600" b="0" i="1" smtClean="0">
                                      <a:latin typeface="Cambria Math"/>
                                    </a:rPr>
                                    <m:t>𝐼</m:t>
                                  </m:r>
                                  <m:sSub>
                                    <m:sSubPr>
                                      <m:ctrlPr>
                                        <a:rPr lang="fr-FR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600" b="0" i="1" smtClean="0">
                                          <a:latin typeface="Cambria Math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fr-FR" sz="1600" b="0" i="1" smtClean="0">
                                          <a:latin typeface="Cambria Math"/>
                                        </a:rPr>
                                        <m:t>𝑖𝑘𝑡</m:t>
                                      </m:r>
                                    </m:sub>
                                  </m:sSub>
                                </m:e>
                                <m:sub/>
                                <m:sup>
                                  <m:r>
                                    <a:rPr lang="fr-FR" sz="1600" b="0" i="1" smtClean="0">
                                      <a:latin typeface="Cambria Math"/>
                                    </a:rPr>
                                    <m:t>𝐹𝐸</m:t>
                                  </m:r>
                                </m:sup>
                              </m:sSubSup>
                            </m:oMath>
                          </a14:m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</a:tr>
                  <a:tr h="201795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VARIABLES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wlprod</a:t>
                          </a:r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lprod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kern="120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CovProd</a:t>
                          </a:r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wlprod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lprod</a:t>
                          </a:r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kern="120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CovProd</a:t>
                          </a:r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4054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</a:tr>
                  <a:tr h="201795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US" sz="1500" b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/>
                              <a:cs typeface="Times New Roman" panose="02020603050405020304" pitchFamily="18" charset="0"/>
                            </a:rPr>
                            <a:t>Ln Exp. Dem (</a:t>
                          </a:r>
                          <a:r>
                            <a:rPr lang="en-US" sz="1500" b="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/>
                              <a:cs typeface="Times New Roman" panose="02020603050405020304" pitchFamily="18" charset="0"/>
                            </a:rPr>
                            <a:t>ikt</a:t>
                          </a:r>
                          <a:r>
                            <a:rPr lang="en-US" sz="1500" b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500" b="0" dirty="0">
                            <a:effectLst/>
                            <a:latin typeface="Times New Roman" panose="02020603050405020304" pitchFamily="18" charset="0"/>
                            <a:ea typeface="Times New Roman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0.450***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0.319**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0.131***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0.467***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0.322**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0.145***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201795">
                    <a:tc>
                      <a:txBody>
                        <a:bodyPr/>
                        <a:lstStyle/>
                        <a:p>
                          <a:pPr algn="l" fontAlgn="b"/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(0.137)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(0.127)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(0.038)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(0.137)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(0.127)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(0.039)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201795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US" sz="1500" b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/>
                              <a:cs typeface="Times New Roman" panose="02020603050405020304" pitchFamily="18" charset="0"/>
                            </a:rPr>
                            <a:t>Ln CN Imp. Comp ratio (</a:t>
                          </a:r>
                          <a:r>
                            <a:rPr lang="en-US" sz="1500" b="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/>
                              <a:cs typeface="Times New Roman" panose="02020603050405020304" pitchFamily="18" charset="0"/>
                            </a:rPr>
                            <a:t>ikt</a:t>
                          </a:r>
                          <a:r>
                            <a:rPr lang="en-US" sz="1500" b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500" b="0" dirty="0">
                            <a:effectLst/>
                            <a:latin typeface="Times New Roman" panose="02020603050405020304" pitchFamily="18" charset="0"/>
                            <a:ea typeface="Times New Roman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0.319***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0.335***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-0.016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0.291***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0.330***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-0.039*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201795">
                    <a:tc>
                      <a:txBody>
                        <a:bodyPr/>
                        <a:lstStyle/>
                        <a:p>
                          <a:pPr algn="l" fontAlgn="b"/>
                          <a:endParaRPr lang="fr-FR" sz="1500" b="1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(0.077)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(0.072)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(0.021)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(0.076)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(0.072)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(0.021)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240540">
                    <a:tc>
                      <a:txBody>
                        <a:bodyPr/>
                        <a:lstStyle/>
                        <a:p>
                          <a:pPr algn="l" fontAlgn="b"/>
                          <a:endParaRPr lang="fr-FR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fr-FR" sz="1500"/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201795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Observations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2,576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2,576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2,576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2,576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2,576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2,576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201795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R-squared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0.839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0.875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0.630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0.841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0.875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0.614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01795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Country*</a:t>
                          </a:r>
                          <a:r>
                            <a:rPr lang="fr-FR" sz="15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Year</a:t>
                          </a:r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FE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</a:tr>
                  <a:tr h="201795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Sector FE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01795">
                    <a:tc gridSpan="4">
                      <a:txBody>
                        <a:bodyPr/>
                        <a:lstStyle/>
                        <a:p>
                          <a:pPr marL="0" marR="0" indent="0" algn="l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500" b="0" i="0" u="none" strike="noStrike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Other</a:t>
                          </a:r>
                          <a:r>
                            <a:rPr lang="fr-FR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500" b="0" i="0" u="none" strike="noStrike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controls</a:t>
                          </a:r>
                          <a:r>
                            <a:rPr lang="fr-FR" sz="1500" b="0" i="0" u="none" strike="noStrike" baseline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are </a:t>
                          </a:r>
                          <a:r>
                            <a:rPr lang="fr-FR" sz="1500" b="0" i="0" u="none" strike="noStrike" baseline="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introduced</a:t>
                          </a:r>
                          <a:r>
                            <a:rPr lang="fr-FR" sz="1500" b="0" i="0" u="none" strike="noStrike" baseline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but not </a:t>
                          </a:r>
                          <a:r>
                            <a:rPr lang="fr-FR" sz="1500" b="0" i="0" u="none" strike="noStrike" baseline="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reported</a:t>
                          </a:r>
                          <a:r>
                            <a:rPr lang="fr-FR" sz="1500" b="0" i="0" u="none" strike="noStrike" baseline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. </a:t>
                          </a:r>
                          <a:endParaRPr lang="fr-FR" sz="1500" b="0" i="0" u="none" strike="noStrike" dirty="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l" fontAlgn="b"/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au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85272161"/>
                  </p:ext>
                </p:extLst>
              </p:nvPr>
            </p:nvGraphicFramePr>
            <p:xfrm>
              <a:off x="539552" y="1844824"/>
              <a:ext cx="8208915" cy="3811183"/>
            </p:xfrm>
            <a:graphic>
              <a:graphicData uri="http://schemas.openxmlformats.org/drawingml/2006/table">
                <a:tbl>
                  <a:tblPr/>
                  <a:tblGrid>
                    <a:gridCol w="2362972"/>
                    <a:gridCol w="1067147"/>
                    <a:gridCol w="1219597"/>
                    <a:gridCol w="826789"/>
                    <a:gridCol w="762248"/>
                    <a:gridCol w="152450"/>
                    <a:gridCol w="990923"/>
                    <a:gridCol w="826789"/>
                  </a:tblGrid>
                  <a:tr h="238125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(1)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(2)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(3)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(4)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(5)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(6)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</a:tr>
                  <a:tr h="395518">
                    <a:tc>
                      <a:txBody>
                        <a:bodyPr/>
                        <a:lstStyle/>
                        <a:p>
                          <a:pPr algn="l" fontAlgn="b"/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500" b="0" i="0" u="none" strike="noStrike" dirty="0" err="1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D</a:t>
                          </a:r>
                          <a:r>
                            <a:rPr lang="en-US" sz="1500" b="0" i="0" u="none" strike="noStrike" baseline="-25000" dirty="0" err="1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ikt</a:t>
                          </a:r>
                          <a:r>
                            <a:rPr lang="en-US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, </a:t>
                          </a:r>
                          <a:r>
                            <a:rPr lang="en-US" sz="1500" b="0" i="0" u="none" strike="noStrike" dirty="0" err="1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Fsupply</a:t>
                          </a:r>
                          <a:r>
                            <a:rPr lang="en-US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, tariffs, US </a:t>
                          </a:r>
                          <a:r>
                            <a:rPr lang="en-US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</a:rPr>
                            <a:t>IP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/>
                          </a:endParaRPr>
                        </a:p>
                      </a:txBody>
                      <a:tcPr marL="9525" marR="9525" marT="9525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00670" t="-70769" r="-223" b="-801538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</a:tr>
                  <a:tr h="238125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VARIABLES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wlprod</a:t>
                          </a:r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lprod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kern="120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CovProd</a:t>
                          </a:r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wlprod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lprod</a:t>
                          </a:r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kern="120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CovProd</a:t>
                          </a:r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3845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</a:tr>
                  <a:tr h="238125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US" sz="1500" b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/>
                              <a:cs typeface="Times New Roman" panose="02020603050405020304" pitchFamily="18" charset="0"/>
                            </a:rPr>
                            <a:t>Ln Exp. Dem (</a:t>
                          </a:r>
                          <a:r>
                            <a:rPr lang="en-US" sz="1500" b="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/>
                              <a:cs typeface="Times New Roman" panose="02020603050405020304" pitchFamily="18" charset="0"/>
                            </a:rPr>
                            <a:t>ikt</a:t>
                          </a:r>
                          <a:r>
                            <a:rPr lang="en-US" sz="1500" b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500" b="0" dirty="0">
                            <a:effectLst/>
                            <a:latin typeface="Times New Roman" panose="02020603050405020304" pitchFamily="18" charset="0"/>
                            <a:ea typeface="Times New Roman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0.450***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0.319**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0.131***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0.467***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0.322**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0.145***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238125">
                    <a:tc>
                      <a:txBody>
                        <a:bodyPr/>
                        <a:lstStyle/>
                        <a:p>
                          <a:pPr algn="l" fontAlgn="b"/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(0.137)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(0.127)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(0.038)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(0.137)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(0.127)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(0.039)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238125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US" sz="1500" b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/>
                              <a:cs typeface="Times New Roman" panose="02020603050405020304" pitchFamily="18" charset="0"/>
                            </a:rPr>
                            <a:t>Ln CN Imp. Comp ratio (</a:t>
                          </a:r>
                          <a:r>
                            <a:rPr lang="en-US" sz="1500" b="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/>
                              <a:cs typeface="Times New Roman" panose="02020603050405020304" pitchFamily="18" charset="0"/>
                            </a:rPr>
                            <a:t>ikt</a:t>
                          </a:r>
                          <a:r>
                            <a:rPr lang="en-US" sz="1500" b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500" b="0" dirty="0">
                            <a:effectLst/>
                            <a:latin typeface="Times New Roman" panose="02020603050405020304" pitchFamily="18" charset="0"/>
                            <a:ea typeface="Times New Roman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0.319***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0.335***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-0.016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0.291***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0.330***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-0.039*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238125">
                    <a:tc>
                      <a:txBody>
                        <a:bodyPr/>
                        <a:lstStyle/>
                        <a:p>
                          <a:pPr algn="l" fontAlgn="b"/>
                          <a:endParaRPr lang="fr-FR" sz="1500" b="1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(0.077)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(0.072)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(0.021)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(0.076)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(0.072)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(0.021)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283845">
                    <a:tc>
                      <a:txBody>
                        <a:bodyPr/>
                        <a:lstStyle/>
                        <a:p>
                          <a:pPr algn="l" fontAlgn="b"/>
                          <a:endParaRPr lang="fr-FR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fr-FR" sz="1500"/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238125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Observations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2,576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2,576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2,576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2,576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2,576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2,576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238125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R-squared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0.839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0.875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0.630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0.841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0.875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0.614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38125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Country*</a:t>
                          </a:r>
                          <a:r>
                            <a:rPr lang="fr-FR" sz="15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Year</a:t>
                          </a:r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FE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</a:tcPr>
                    </a:tc>
                  </a:tr>
                  <a:tr h="238125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Sector FE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5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</a:t>
                          </a: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66725">
                    <a:tc gridSpan="4">
                      <a:txBody>
                        <a:bodyPr/>
                        <a:lstStyle/>
                        <a:p>
                          <a:pPr marL="0" marR="0" indent="0" algn="l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500" b="0" i="0" u="none" strike="noStrike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Other</a:t>
                          </a:r>
                          <a:r>
                            <a:rPr lang="fr-FR" sz="15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500" b="0" i="0" u="none" strike="noStrike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controls</a:t>
                          </a:r>
                          <a:r>
                            <a:rPr lang="fr-FR" sz="1500" b="0" i="0" u="none" strike="noStrike" baseline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are </a:t>
                          </a:r>
                          <a:r>
                            <a:rPr lang="fr-FR" sz="1500" b="0" i="0" u="none" strike="noStrike" baseline="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introduced</a:t>
                          </a:r>
                          <a:r>
                            <a:rPr lang="fr-FR" sz="1500" b="0" i="0" u="none" strike="noStrike" baseline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but not </a:t>
                          </a:r>
                          <a:r>
                            <a:rPr lang="fr-FR" sz="1500" b="0" i="0" u="none" strike="noStrike" baseline="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reported</a:t>
                          </a:r>
                          <a:r>
                            <a:rPr lang="fr-FR" sz="1500" b="0" i="0" u="none" strike="noStrike" baseline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. </a:t>
                          </a:r>
                          <a:endParaRPr lang="fr-FR" sz="1500" b="0" i="0" u="none" strike="noStrike" dirty="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l" fontAlgn="b"/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fr-FR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525" marR="9525" marT="9525" marB="0" anchor="b">
                        <a:lnL>
                          <a:noFill/>
                        </a:lnL>
                        <a:lnR>
                          <a:noFill/>
                        </a:lnR>
                        <a:lnT w="635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08841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916832"/>
            <a:ext cx="8219256" cy="4209331"/>
          </a:xfrm>
        </p:spPr>
        <p:txBody>
          <a:bodyPr/>
          <a:lstStyle/>
          <a:p>
            <a:pPr marL="0" indent="0">
              <a:buNone/>
            </a:pPr>
            <a:endParaRPr lang="fr-FR" sz="2000" b="0" dirty="0" smtClean="0"/>
          </a:p>
          <a:p>
            <a:r>
              <a:rPr lang="fr-FR" sz="2000" b="0" dirty="0" err="1" smtClean="0"/>
              <a:t>Hsieh</a:t>
            </a:r>
            <a:r>
              <a:rPr lang="fr-FR" sz="2000" b="0" dirty="0" smtClean="0"/>
              <a:t> </a:t>
            </a:r>
            <a:r>
              <a:rPr lang="fr-FR" sz="2000" b="0" dirty="0"/>
              <a:t>and </a:t>
            </a:r>
            <a:r>
              <a:rPr lang="fr-FR" sz="2000" b="0" dirty="0" err="1" smtClean="0"/>
              <a:t>Klenow</a:t>
            </a:r>
            <a:r>
              <a:rPr lang="fr-FR" sz="2000" b="0" dirty="0" smtClean="0"/>
              <a:t> (2009 QJE) : </a:t>
            </a:r>
            <a:r>
              <a:rPr lang="fr-FR" sz="2000" b="0" dirty="0" err="1"/>
              <a:t>productivity</a:t>
            </a:r>
            <a:r>
              <a:rPr lang="fr-FR" sz="2000" b="0" dirty="0"/>
              <a:t> dispersion </a:t>
            </a:r>
            <a:r>
              <a:rPr lang="fr-FR" sz="2000" b="0" dirty="0" err="1"/>
              <a:t>could</a:t>
            </a:r>
            <a:r>
              <a:rPr lang="fr-FR" sz="2000" b="0" dirty="0"/>
              <a:t> </a:t>
            </a:r>
            <a:r>
              <a:rPr lang="fr-FR" sz="2000" b="0" dirty="0" err="1"/>
              <a:t>reveal</a:t>
            </a:r>
            <a:r>
              <a:rPr lang="fr-FR" sz="2000" b="0" dirty="0"/>
              <a:t> </a:t>
            </a:r>
            <a:r>
              <a:rPr lang="fr-FR" sz="2000" b="0" dirty="0" err="1" smtClean="0"/>
              <a:t>misallocation</a:t>
            </a:r>
            <a:endParaRPr lang="fr-FR" sz="2000" b="0" dirty="0"/>
          </a:p>
          <a:p>
            <a:endParaRPr lang="fr-FR" sz="2000" b="0" dirty="0" smtClean="0"/>
          </a:p>
          <a:p>
            <a:r>
              <a:rPr lang="fr-FR" sz="2000" b="0" dirty="0" err="1" smtClean="0"/>
              <a:t>Gopinath</a:t>
            </a:r>
            <a:r>
              <a:rPr lang="fr-FR" sz="2000" b="0" dirty="0" smtClean="0"/>
              <a:t> </a:t>
            </a:r>
            <a:r>
              <a:rPr lang="fr-FR" sz="2000" b="0" dirty="0"/>
              <a:t>et al. (2015 NBER): </a:t>
            </a:r>
            <a:r>
              <a:rPr lang="fr-FR" sz="2000" b="0" dirty="0" err="1"/>
              <a:t>increasing</a:t>
            </a:r>
            <a:r>
              <a:rPr lang="fr-FR" sz="2000" b="0" dirty="0"/>
              <a:t> dispersion of the return to capital or labour </a:t>
            </a:r>
            <a:r>
              <a:rPr lang="fr-FR" sz="2000" b="0" dirty="0" err="1"/>
              <a:t>across</a:t>
            </a:r>
            <a:r>
              <a:rPr lang="fr-FR" sz="2000" b="0" dirty="0"/>
              <a:t> </a:t>
            </a:r>
            <a:r>
              <a:rPr lang="fr-FR" sz="2000" b="0" dirty="0" err="1"/>
              <a:t>firms</a:t>
            </a:r>
            <a:r>
              <a:rPr lang="fr-FR" sz="2000" b="0" dirty="0"/>
              <a:t> </a:t>
            </a:r>
            <a:r>
              <a:rPr lang="fr-FR" sz="2000" b="0" dirty="0" err="1"/>
              <a:t>rises</a:t>
            </a:r>
            <a:r>
              <a:rPr lang="fr-FR" sz="2000" b="0" dirty="0"/>
              <a:t> </a:t>
            </a:r>
            <a:r>
              <a:rPr lang="fr-FR" sz="2000" b="0" dirty="0" err="1"/>
              <a:t>productivity</a:t>
            </a:r>
            <a:r>
              <a:rPr lang="fr-FR" sz="2000" b="0" dirty="0"/>
              <a:t> </a:t>
            </a:r>
            <a:r>
              <a:rPr lang="fr-FR" sz="2000" b="0" dirty="0" err="1"/>
              <a:t>losses</a:t>
            </a:r>
            <a:r>
              <a:rPr lang="fr-FR" sz="2000" b="0" dirty="0"/>
              <a:t> </a:t>
            </a:r>
            <a:r>
              <a:rPr lang="fr-FR" sz="2000" b="0" dirty="0" err="1"/>
              <a:t>from</a:t>
            </a:r>
            <a:r>
              <a:rPr lang="fr-FR" sz="2000" b="0" dirty="0"/>
              <a:t> </a:t>
            </a:r>
            <a:r>
              <a:rPr lang="fr-FR" sz="2000" b="0" dirty="0" err="1"/>
              <a:t>misallocaiton</a:t>
            </a:r>
            <a:r>
              <a:rPr lang="fr-FR" sz="2000" b="0" dirty="0"/>
              <a:t>. </a:t>
            </a:r>
          </a:p>
          <a:p>
            <a:pPr marL="0" indent="0">
              <a:buNone/>
            </a:pPr>
            <a:endParaRPr lang="fr-FR" sz="2000" b="0" dirty="0" smtClean="0"/>
          </a:p>
          <a:p>
            <a:r>
              <a:rPr lang="fr-FR" sz="2000" b="0" dirty="0" smtClean="0"/>
              <a:t>Edmond, </a:t>
            </a:r>
            <a:r>
              <a:rPr lang="fr-FR" sz="2000" b="0" dirty="0" err="1" smtClean="0"/>
              <a:t>Midrigan</a:t>
            </a:r>
            <a:r>
              <a:rPr lang="fr-FR" sz="2000" b="0" dirty="0" smtClean="0"/>
              <a:t> and Xu (2015 AER) : </a:t>
            </a:r>
            <a:r>
              <a:rPr lang="fr-FR" sz="2000" b="0" dirty="0" err="1" smtClean="0"/>
              <a:t>opening</a:t>
            </a:r>
            <a:r>
              <a:rPr lang="fr-FR" sz="2000" b="0" dirty="0" smtClean="0"/>
              <a:t> up to </a:t>
            </a:r>
            <a:r>
              <a:rPr lang="fr-FR" sz="2000" b="0" dirty="0" err="1" smtClean="0"/>
              <a:t>trade</a:t>
            </a:r>
            <a:r>
              <a:rPr lang="fr-FR" sz="2000" b="0" dirty="0" smtClean="0"/>
              <a:t> </a:t>
            </a:r>
            <a:r>
              <a:rPr lang="fr-FR" sz="2000" b="0" dirty="0" err="1" smtClean="0"/>
              <a:t>strongly</a:t>
            </a:r>
            <a:r>
              <a:rPr lang="fr-FR" sz="2000" b="0" dirty="0" smtClean="0"/>
              <a:t> </a:t>
            </a:r>
            <a:r>
              <a:rPr lang="fr-FR" sz="2000" b="0" dirty="0" err="1" smtClean="0"/>
              <a:t>increases</a:t>
            </a:r>
            <a:r>
              <a:rPr lang="fr-FR" sz="2000" b="0" dirty="0" smtClean="0"/>
              <a:t> </a:t>
            </a:r>
            <a:r>
              <a:rPr lang="fr-FR" sz="2000" b="0" dirty="0" err="1" smtClean="0"/>
              <a:t>competition</a:t>
            </a:r>
            <a:r>
              <a:rPr lang="fr-FR" sz="2000" b="0" dirty="0" smtClean="0"/>
              <a:t> and </a:t>
            </a:r>
            <a:r>
              <a:rPr lang="fr-FR" sz="2000" b="0" dirty="0" err="1" smtClean="0"/>
              <a:t>reduces</a:t>
            </a:r>
            <a:r>
              <a:rPr lang="fr-FR" sz="2000" b="0" dirty="0" smtClean="0"/>
              <a:t> </a:t>
            </a:r>
            <a:r>
              <a:rPr lang="fr-FR" sz="2000" b="0" dirty="0" err="1" smtClean="0"/>
              <a:t>markup</a:t>
            </a:r>
            <a:r>
              <a:rPr lang="fr-FR" sz="2000" b="0" dirty="0" smtClean="0"/>
              <a:t> </a:t>
            </a:r>
            <a:r>
              <a:rPr lang="fr-FR" sz="2000" b="0" dirty="0" err="1" smtClean="0"/>
              <a:t>distortion</a:t>
            </a:r>
            <a:r>
              <a:rPr lang="fr-FR" sz="2000" b="0" dirty="0" smtClean="0"/>
              <a:t>, </a:t>
            </a:r>
            <a:r>
              <a:rPr lang="fr-FR" sz="2000" b="0" dirty="0" err="1" smtClean="0"/>
              <a:t>thus</a:t>
            </a:r>
            <a:r>
              <a:rPr lang="fr-FR" sz="2000" b="0" dirty="0" smtClean="0"/>
              <a:t> </a:t>
            </a:r>
            <a:r>
              <a:rPr lang="fr-FR" sz="2000" b="0" dirty="0" err="1" smtClean="0"/>
              <a:t>significantly</a:t>
            </a:r>
            <a:r>
              <a:rPr lang="fr-FR" sz="2000" b="0" dirty="0" smtClean="0"/>
              <a:t> </a:t>
            </a:r>
            <a:r>
              <a:rPr lang="fr-FR" sz="2000" b="0" dirty="0" err="1" smtClean="0"/>
              <a:t>reducing</a:t>
            </a:r>
            <a:r>
              <a:rPr lang="fr-FR" sz="2000" b="0" dirty="0" smtClean="0"/>
              <a:t> </a:t>
            </a:r>
            <a:r>
              <a:rPr lang="fr-FR" sz="2000" b="0" dirty="0" err="1" smtClean="0"/>
              <a:t>productivity</a:t>
            </a:r>
            <a:r>
              <a:rPr lang="fr-FR" sz="2000" b="0" dirty="0" smtClean="0"/>
              <a:t> </a:t>
            </a:r>
            <a:r>
              <a:rPr lang="fr-FR" sz="2000" b="0" dirty="0" err="1" smtClean="0"/>
              <a:t>losses</a:t>
            </a:r>
            <a:r>
              <a:rPr lang="fr-FR" sz="2000" b="0" dirty="0" smtClean="0"/>
              <a:t> due to </a:t>
            </a:r>
            <a:r>
              <a:rPr lang="fr-FR" sz="2000" b="0" dirty="0" err="1" smtClean="0"/>
              <a:t>misallocation</a:t>
            </a:r>
            <a:r>
              <a:rPr lang="fr-FR" sz="2000" b="0" dirty="0" smtClean="0"/>
              <a:t>.</a:t>
            </a:r>
          </a:p>
          <a:p>
            <a:endParaRPr lang="fr-FR" dirty="0" smtClean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4.2</a:t>
            </a:r>
            <a:r>
              <a:rPr lang="en-US" dirty="0" smtClean="0"/>
              <a:t> </a:t>
            </a:r>
            <a:r>
              <a:rPr lang="en-US" dirty="0"/>
              <a:t>Robustness:</a:t>
            </a:r>
            <a:r>
              <a:rPr lang="fr-FR" dirty="0"/>
              <a:t> alternative </a:t>
            </a:r>
            <a:r>
              <a:rPr lang="fr-FR" dirty="0" err="1"/>
              <a:t>measures</a:t>
            </a:r>
            <a:r>
              <a:rPr lang="fr-FR" dirty="0"/>
              <a:t> of </a:t>
            </a:r>
            <a:r>
              <a:rPr lang="fr-FR" dirty="0" err="1"/>
              <a:t>misallocation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78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4.2</a:t>
            </a:r>
            <a:r>
              <a:rPr lang="en-US" dirty="0" smtClean="0"/>
              <a:t> </a:t>
            </a:r>
            <a:r>
              <a:rPr lang="en-US" dirty="0"/>
              <a:t>Robustness:</a:t>
            </a:r>
            <a:r>
              <a:rPr lang="fr-FR" dirty="0"/>
              <a:t> alternative </a:t>
            </a:r>
            <a:r>
              <a:rPr lang="fr-FR" dirty="0" err="1"/>
              <a:t>measures</a:t>
            </a:r>
            <a:r>
              <a:rPr lang="fr-FR" dirty="0"/>
              <a:t> of </a:t>
            </a:r>
            <a:r>
              <a:rPr lang="fr-FR" dirty="0" err="1"/>
              <a:t>misallocation</a:t>
            </a:r>
            <a:endParaRPr lang="fr-FR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/>
          </p:nvPr>
        </p:nvGraphicFramePr>
        <p:xfrm>
          <a:off x="457201" y="2241520"/>
          <a:ext cx="7727275" cy="3049828"/>
        </p:xfrm>
        <a:graphic>
          <a:graphicData uri="http://schemas.openxmlformats.org/drawingml/2006/table">
            <a:tbl>
              <a:tblPr/>
              <a:tblGrid>
                <a:gridCol w="1962150"/>
                <a:gridCol w="733931"/>
                <a:gridCol w="718742"/>
                <a:gridCol w="718742"/>
                <a:gridCol w="718742"/>
                <a:gridCol w="718742"/>
                <a:gridCol w="718742"/>
                <a:gridCol w="718742"/>
                <a:gridCol w="718742"/>
              </a:tblGrid>
              <a:tr h="23359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(1)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(2)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(3)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(4)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(5)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(6)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(7)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(8)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4023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VARIABLES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 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sd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(MRPK)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 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sd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(MRPL)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 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lprod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p90/p10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 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lprod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p80/p20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 TFP</a:t>
                      </a:r>
                      <a:r>
                        <a:rPr lang="fr-F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p90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/p10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 TFP p80/p0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 PCM </a:t>
                      </a:r>
                      <a:r>
                        <a:rPr lang="fr-F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p90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/p10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 PCM p80/p20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59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35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Ln Exp. Dem (</a:t>
                      </a:r>
                      <a:r>
                        <a:rPr lang="en-US" sz="1500" b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ikt</a:t>
                      </a:r>
                      <a:r>
                        <a:rPr lang="en-US" sz="15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fr-FR" sz="15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0.169*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0.106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-0.019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-0.027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-0.056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-0.020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-0.019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-0.027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591">
                <a:tc>
                  <a:txBody>
                    <a:bodyPr/>
                    <a:lstStyle/>
                    <a:p>
                      <a:pPr algn="l" fontAlgn="b"/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(0.101)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(0.070)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(0.040)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(0.029)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(0.055)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(0.041)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(0.040)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(0.029)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5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Ln Imp. Comp ratio (</a:t>
                      </a:r>
                      <a:r>
                        <a:rPr lang="en-US" sz="1500" b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ikt</a:t>
                      </a:r>
                      <a:r>
                        <a:rPr lang="en-US" sz="15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fr-FR" sz="15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0.513***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0.351***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0.176**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0.121**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0.186*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0.184**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0.176**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0.121**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591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(0.182)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(0.123)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(0.076)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(0.053)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(0.099)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(0.074)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(0.076)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(0.053)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591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59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Observations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2,576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2,576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2,575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2,575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2,434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2,434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2,575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2,575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59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R-squared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0.718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0.843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0.776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0.735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0.596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0.475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0.776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0.735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591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Country * Year FE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3591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Sector FE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938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Appendix</a:t>
            </a:r>
            <a:endParaRPr lang="en-US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8759260"/>
              </p:ext>
            </p:extLst>
          </p:nvPr>
        </p:nvGraphicFramePr>
        <p:xfrm>
          <a:off x="323528" y="2060848"/>
          <a:ext cx="8507285" cy="1892229"/>
        </p:xfrm>
        <a:graphic>
          <a:graphicData uri="http://schemas.openxmlformats.org/drawingml/2006/table">
            <a:tbl>
              <a:tblPr/>
              <a:tblGrid>
                <a:gridCol w="1977021"/>
                <a:gridCol w="816283"/>
                <a:gridCol w="816283"/>
                <a:gridCol w="816283"/>
                <a:gridCol w="816283"/>
                <a:gridCol w="816283"/>
                <a:gridCol w="816283"/>
                <a:gridCol w="816283"/>
                <a:gridCol w="816283"/>
              </a:tblGrid>
              <a:tr h="179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(3)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(4)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(6)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(9)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(10)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5231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VARIABLES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 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sd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(MRPK)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 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sd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(MRPL)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 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lprod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p90/p10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 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lprod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p80/p20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 TFP</a:t>
                      </a:r>
                      <a:r>
                        <a:rPr lang="fr-F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p90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/p10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 TFP p80/p0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 PCM </a:t>
                      </a:r>
                      <a:r>
                        <a:rPr lang="fr-F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p90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/p10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 PCM p80/p20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96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Ln Exp. Dem (</a:t>
                      </a:r>
                      <a:r>
                        <a:rPr lang="en-US" sz="1500" b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ikt</a:t>
                      </a:r>
                      <a:r>
                        <a:rPr lang="en-US" sz="15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fr-FR" sz="15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-0.022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-0.017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-0.095***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-0.082***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-0.150***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-0.106***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-0.095***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-0.082***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70"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(0.076)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(0.048)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(0.031)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(0.021)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(0.039)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(0.029)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(0.031)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(0.021)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670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Ln Imp. Comp ratio (</a:t>
                      </a:r>
                      <a:r>
                        <a:rPr lang="en-US" sz="1500" b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ikt</a:t>
                      </a:r>
                      <a:r>
                        <a:rPr lang="en-US" sz="15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0.478**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0.353**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0.109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0.058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0.589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0.552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0.109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0.058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9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(0.230)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(0.157)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(0.088)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(0.061)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(1.106)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(0.360)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(0.088)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(0.061)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730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494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b="1" dirty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435280" cy="4896544"/>
          </a:xfrm>
        </p:spPr>
        <p:txBody>
          <a:bodyPr/>
          <a:lstStyle/>
          <a:p>
            <a:r>
              <a:rPr lang="en-US" sz="2000" b="0" dirty="0" smtClean="0"/>
              <a:t>The </a:t>
            </a:r>
            <a:r>
              <a:rPr lang="en-US" sz="2000" b="0" dirty="0"/>
              <a:t>efficiency of resource allocation across firms can importantly affect how the productivity effects of trade unfold. </a:t>
            </a:r>
            <a:endParaRPr lang="en-US" sz="2000" b="0" dirty="0" smtClean="0"/>
          </a:p>
          <a:p>
            <a:endParaRPr lang="en-US" sz="1050" b="0" dirty="0"/>
          </a:p>
          <a:p>
            <a:pPr lvl="1">
              <a:spcBef>
                <a:spcPts val="600"/>
              </a:spcBef>
              <a:buFont typeface="Arial" charset="0"/>
              <a:buChar char="■"/>
            </a:pPr>
            <a:r>
              <a:rPr lang="en-US" dirty="0"/>
              <a:t>In the absence of market frictions</a:t>
            </a:r>
          </a:p>
          <a:p>
            <a:pPr lvl="2">
              <a:spcBef>
                <a:spcPts val="600"/>
              </a:spcBef>
              <a:buFont typeface="Arial" charset="0"/>
              <a:buChar char="■"/>
            </a:pPr>
            <a:r>
              <a:rPr lang="en-US" sz="1800" dirty="0"/>
              <a:t> all firms operate at their optimal scale </a:t>
            </a:r>
          </a:p>
          <a:p>
            <a:pPr lvl="2">
              <a:spcBef>
                <a:spcPts val="600"/>
              </a:spcBef>
              <a:buFont typeface="Arial" charset="0"/>
              <a:buChar char="■"/>
            </a:pPr>
            <a:r>
              <a:rPr lang="en-US" sz="1800" dirty="0"/>
              <a:t>more productive firms expand more to positive shocks (and contract less in response to negative shocks)</a:t>
            </a:r>
          </a:p>
          <a:p>
            <a:pPr lvl="2">
              <a:spcBef>
                <a:spcPts val="600"/>
              </a:spcBef>
              <a:buFont typeface="Arial" charset="0"/>
              <a:buChar char="■"/>
            </a:pPr>
            <a:r>
              <a:rPr lang="en-US" sz="1800" dirty="0"/>
              <a:t>Firms are </a:t>
            </a:r>
            <a:r>
              <a:rPr lang="en-US" sz="1800" dirty="0" smtClean="0"/>
              <a:t>unconstrained </a:t>
            </a:r>
            <a:r>
              <a:rPr lang="en-US" sz="1800" dirty="0"/>
              <a:t>in making productivity-enhancing investments. </a:t>
            </a:r>
            <a:endParaRPr lang="en-US" sz="1800" dirty="0" smtClean="0"/>
          </a:p>
          <a:p>
            <a:pPr lvl="2">
              <a:spcBef>
                <a:spcPts val="600"/>
              </a:spcBef>
              <a:buFont typeface="Arial" charset="0"/>
              <a:buChar char="■"/>
            </a:pPr>
            <a:endParaRPr lang="en-US" sz="1000" dirty="0"/>
          </a:p>
          <a:p>
            <a:pPr lvl="1">
              <a:spcBef>
                <a:spcPts val="600"/>
              </a:spcBef>
              <a:buFont typeface="Arial" charset="0"/>
              <a:buChar char="■"/>
            </a:pPr>
            <a:r>
              <a:rPr lang="en-US" dirty="0"/>
              <a:t>With misallocation:</a:t>
            </a:r>
          </a:p>
          <a:p>
            <a:pPr lvl="2">
              <a:spcBef>
                <a:spcPts val="600"/>
              </a:spcBef>
              <a:buFont typeface="Arial" charset="0"/>
              <a:buChar char="■"/>
            </a:pPr>
            <a:r>
              <a:rPr lang="en-US" sz="1800" dirty="0"/>
              <a:t>“</a:t>
            </a:r>
            <a:r>
              <a:rPr lang="en-US" sz="1800" dirty="0" smtClean="0"/>
              <a:t>wrong” firms </a:t>
            </a:r>
            <a:r>
              <a:rPr lang="en-US" sz="1800" dirty="0"/>
              <a:t>may obtain access to more resources </a:t>
            </a:r>
            <a:r>
              <a:rPr lang="en-US" sz="1800" dirty="0" smtClean="0"/>
              <a:t>in response to trade shocks</a:t>
            </a:r>
          </a:p>
          <a:p>
            <a:pPr lvl="2">
              <a:spcBef>
                <a:spcPts val="600"/>
              </a:spcBef>
              <a:buFont typeface="Arial" charset="0"/>
              <a:buChar char="■"/>
            </a:pPr>
            <a:endParaRPr lang="en-US" sz="1000" dirty="0" smtClean="0"/>
          </a:p>
          <a:p>
            <a:pPr marL="342900" lvl="1" indent="-342900">
              <a:buClr>
                <a:schemeClr val="tx2"/>
              </a:buClr>
              <a:buFont typeface="Symbol"/>
              <a:buChar char="Þ"/>
            </a:pPr>
            <a:r>
              <a:rPr lang="en-US" sz="2000" dirty="0"/>
              <a:t>Trade reforms can either increase or reduce misallocation and aggregate productivity, it depends on how different firms along the productivity distribution invest, expand or contract. </a:t>
            </a:r>
          </a:p>
          <a:p>
            <a:pPr marL="342900" lvl="1" indent="-342900">
              <a:buClr>
                <a:schemeClr val="tx2"/>
              </a:buClr>
              <a:buFont typeface="Symbol"/>
              <a:buChar char="Þ"/>
            </a:pPr>
            <a:endParaRPr lang="en-US" sz="2000" dirty="0" smtClean="0"/>
          </a:p>
          <a:p>
            <a:pPr marL="342900" lvl="1" indent="-342900">
              <a:buClr>
                <a:schemeClr val="tx2"/>
              </a:buClr>
              <a:buFont typeface="Symbol"/>
              <a:buChar char="Þ"/>
            </a:pPr>
            <a:endParaRPr lang="en-US" sz="2000" b="0" dirty="0" smtClean="0"/>
          </a:p>
          <a:p>
            <a:pPr lvl="2">
              <a:buFont typeface="Symbol"/>
              <a:buChar char="Þ"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51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3.6 </a:t>
            </a:r>
            <a:r>
              <a:rPr lang="en-US" dirty="0"/>
              <a:t>Robustness:</a:t>
            </a:r>
            <a:r>
              <a:rPr lang="fr-FR" dirty="0"/>
              <a:t> alternative </a:t>
            </a:r>
            <a:r>
              <a:rPr lang="en-US" dirty="0" smtClean="0"/>
              <a:t>measures</a:t>
            </a:r>
            <a:r>
              <a:rPr lang="fr-FR" dirty="0" smtClean="0"/>
              <a:t> </a:t>
            </a:r>
            <a:r>
              <a:rPr lang="fr-FR" dirty="0"/>
              <a:t>of </a:t>
            </a:r>
            <a:r>
              <a:rPr lang="en-US" dirty="0" smtClean="0"/>
              <a:t>misallocation</a:t>
            </a:r>
            <a:endParaRPr lang="en-US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0990152"/>
              </p:ext>
            </p:extLst>
          </p:nvPr>
        </p:nvGraphicFramePr>
        <p:xfrm>
          <a:off x="457202" y="2263078"/>
          <a:ext cx="8219256" cy="2604981"/>
        </p:xfrm>
        <a:graphic>
          <a:graphicData uri="http://schemas.openxmlformats.org/drawingml/2006/table">
            <a:tbl>
              <a:tblPr/>
              <a:tblGrid>
                <a:gridCol w="1516256"/>
                <a:gridCol w="837875"/>
                <a:gridCol w="837875"/>
                <a:gridCol w="837875"/>
                <a:gridCol w="837875"/>
                <a:gridCol w="837875"/>
                <a:gridCol w="837875"/>
                <a:gridCol w="837875"/>
                <a:gridCol w="837875"/>
              </a:tblGrid>
              <a:tr h="179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(3)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(4)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(6)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(7)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(8)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5231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VARIABLES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 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sd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(MRPK)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 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sd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(MRPL)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 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lprod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p90/p10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 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lprod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p80/p20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 TFP</a:t>
                      </a:r>
                      <a:r>
                        <a:rPr lang="fr-F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p90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/p10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 TFP p80/p0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 PCM </a:t>
                      </a:r>
                      <a:r>
                        <a:rPr lang="fr-FR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p90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/p10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 PCM p80/p20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9686">
                <a:tc>
                  <a:txBody>
                    <a:bodyPr/>
                    <a:lstStyle/>
                    <a:p>
                      <a:pPr algn="l" rtl="0" fontAlgn="b"/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 net 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Exp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fr-FR" sz="15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ikt</a:t>
                      </a:r>
                      <a:r>
                        <a:rPr lang="fr-FR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fr-FR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-0.087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0.089*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-0.051*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-0.047**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-0.106***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-0.079***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-0.051*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-0.047**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686"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(0.069)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(0.052)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(0.030)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(0.020)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(0.034)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(0.026)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(0.030)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(0.020)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686"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Observations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2,174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2,174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2,174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2,174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2,058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2,058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2,174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2,174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R-squared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0.762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0.876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0.817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0.789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0.681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0.620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0.817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0.789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68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Country * Year FE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68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Sector FE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8984" marR="8984" marT="8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997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1626306"/>
              </p:ext>
            </p:extLst>
          </p:nvPr>
        </p:nvGraphicFramePr>
        <p:xfrm>
          <a:off x="251517" y="1700808"/>
          <a:ext cx="8784980" cy="5029200"/>
        </p:xfrm>
        <a:graphic>
          <a:graphicData uri="http://schemas.openxmlformats.org/drawingml/2006/table">
            <a:tbl>
              <a:tblPr firstRow="1" firstCol="1" bandRow="1"/>
              <a:tblGrid>
                <a:gridCol w="1148150"/>
                <a:gridCol w="1272805"/>
                <a:gridCol w="1272805"/>
                <a:gridCol w="1272805"/>
                <a:gridCol w="1272805"/>
                <a:gridCol w="1272805"/>
                <a:gridCol w="1272805"/>
              </a:tblGrid>
              <a:tr h="2087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Average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Standard deviation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261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ln labor </a:t>
                      </a:r>
                      <a:b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</a:b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productivity (</a:t>
                      </a:r>
                      <a:r>
                        <a:rPr lang="en-US" sz="15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ikt</a:t>
                      </a: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)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ln avg. labor </a:t>
                      </a:r>
                      <a:br>
                        <a:rPr lang="en-US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</a:br>
                      <a:r>
                        <a:rPr lang="en-US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productivity (ikt)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Covariance 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term (</a:t>
                      </a:r>
                      <a:r>
                        <a:rPr lang="en-US" sz="15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ikt</a:t>
                      </a: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)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ln labor </a:t>
                      </a:r>
                      <a:br>
                        <a:rPr lang="en-US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</a:br>
                      <a:r>
                        <a:rPr lang="en-US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productivity (ikt)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ln avg. labor </a:t>
                      </a:r>
                      <a:br>
                        <a:rPr lang="en-US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</a:br>
                      <a:r>
                        <a:rPr lang="en-US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productivity (ikt)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Covariance 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term (ikt)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11">
                <a:tc>
                  <a:txBody>
                    <a:bodyPr/>
                    <a:lstStyle/>
                    <a:p>
                      <a:endParaRPr lang="fr-FR" sz="15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5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5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5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5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5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5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87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Austria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4.35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4.29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0.06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0.53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0.53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0.10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7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Belgium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4.08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3.88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0.20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0.56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0.48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0.17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7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Croatia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2.30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2.13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0.17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0.69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0.60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0.27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7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Estonia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2.03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1.74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0.29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0.62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0.63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0.25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7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Finland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4.05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3.87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0.18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0.56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0.53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0.21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7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France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4.05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3.86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0.19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0.48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0.44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0.15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7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Germany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4.51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4.40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0.11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0.40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0.38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0.09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7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Hungary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1.63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1.10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0.53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0.66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0.59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0.31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7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Italy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3.53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3.25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0.28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0.43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0.44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0.09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7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Lithuania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1.91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1.44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0.47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0.63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0.60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0.26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7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Poland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2.33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2.15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0.18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0.80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0.79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0.15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7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Portugal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2.79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2.50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0.28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0.63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0.58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0.11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7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Slovakia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2.15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2.01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0.14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0.63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0.58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0.20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7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Slovenia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2.32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2.20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0.12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0.59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0.53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0.19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7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Spain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3.47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3.16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0.31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0.44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0.38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0.15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2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2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All countries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3.12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2.89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0.23</a:t>
                      </a:r>
                      <a:endParaRPr lang="fr-FR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1.14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1.19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0.23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57200" y="836712"/>
            <a:ext cx="8686800" cy="640080"/>
          </a:xfrm>
        </p:spPr>
        <p:txBody>
          <a:bodyPr/>
          <a:lstStyle/>
          <a:p>
            <a:r>
              <a:rPr lang="en-US" sz="3200" dirty="0"/>
              <a:t>Productivity indicators, summary statistics by country (levels, sample average)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671765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000" b="0" u="sng" dirty="0" smtClean="0"/>
          </a:p>
          <a:p>
            <a:r>
              <a:rPr lang="en-US" sz="2000" b="0" u="sng" dirty="0" smtClean="0"/>
              <a:t>Here</a:t>
            </a:r>
            <a:r>
              <a:rPr lang="en-US" sz="2000" b="0" dirty="0" smtClean="0"/>
              <a:t> </a:t>
            </a:r>
            <a:r>
              <a:rPr lang="en-US" sz="2000" b="0" dirty="0"/>
              <a:t>: we </a:t>
            </a:r>
            <a:r>
              <a:rPr lang="en-US" sz="2000" b="0" dirty="0" smtClean="0"/>
              <a:t>empirically examine </a:t>
            </a:r>
            <a:r>
              <a:rPr lang="en-US" sz="2000" b="0" dirty="0"/>
              <a:t>the relationship between international trade, allocative efficiency and aggregate productivity using </a:t>
            </a:r>
            <a:r>
              <a:rPr lang="en-US" sz="2000" b="0" dirty="0" smtClean="0"/>
              <a:t>a unique set of data</a:t>
            </a:r>
            <a:r>
              <a:rPr lang="en-US" sz="2000" b="0" dirty="0"/>
              <a:t>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Quantification </a:t>
            </a:r>
            <a:r>
              <a:rPr lang="en-US" dirty="0"/>
              <a:t>of the relative importance of these margins in response to different  trade shocks by using a systematic productivity decomposition in </a:t>
            </a:r>
            <a:r>
              <a:rPr lang="en-US" dirty="0" smtClean="0"/>
              <a:t>a multi-country </a:t>
            </a:r>
            <a:r>
              <a:rPr lang="en-US" dirty="0"/>
              <a:t>framework.</a:t>
            </a:r>
            <a:endParaRPr lang="en-US" sz="2000" dirty="0"/>
          </a:p>
          <a:p>
            <a:endParaRPr lang="en-US" sz="2000" b="0" dirty="0" smtClean="0"/>
          </a:p>
          <a:p>
            <a:r>
              <a:rPr lang="en-US" sz="2000" b="0" dirty="0" smtClean="0"/>
              <a:t>Up </a:t>
            </a:r>
            <a:r>
              <a:rPr lang="en-US" sz="2000" b="0" dirty="0"/>
              <a:t>to now, empirical micro studies mostly focus on single channels (</a:t>
            </a:r>
            <a:r>
              <a:rPr lang="en-US" sz="2000" b="0" dirty="0" err="1"/>
              <a:t>eg</a:t>
            </a:r>
            <a:r>
              <a:rPr lang="en-US" sz="2000" b="0" dirty="0"/>
              <a:t>. </a:t>
            </a:r>
            <a:r>
              <a:rPr lang="en-US" sz="2000" b="0" dirty="0" smtClean="0"/>
              <a:t>import </a:t>
            </a:r>
            <a:r>
              <a:rPr lang="en-US" sz="2000" b="0" dirty="0"/>
              <a:t>competition and firm-level productivity upgrading) </a:t>
            </a:r>
            <a:r>
              <a:rPr lang="en-US" sz="2000" b="0" dirty="0" smtClean="0"/>
              <a:t>or in </a:t>
            </a:r>
            <a:r>
              <a:rPr lang="en-US" sz="2000" b="0" dirty="0"/>
              <a:t>a single country </a:t>
            </a:r>
            <a:r>
              <a:rPr lang="en-US" sz="2000" b="0" dirty="0" smtClean="0"/>
              <a:t>framework.</a:t>
            </a:r>
            <a:endParaRPr lang="en-US" sz="2000" b="0" dirty="0"/>
          </a:p>
          <a:p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5659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Macroeconomics: productivity dispersion and resource misallocation across firms contribute to productivity differences across countries</a:t>
            </a:r>
            <a:endParaRPr lang="en-US" sz="2000" dirty="0"/>
          </a:p>
          <a:p>
            <a:pPr lvl="1">
              <a:spcBef>
                <a:spcPts val="600"/>
              </a:spcBef>
              <a:buSzPct val="110000"/>
              <a:buFont typeface="Arial" charset="0"/>
              <a:buChar char="■"/>
            </a:pPr>
            <a:r>
              <a:rPr lang="en-US" dirty="0"/>
              <a:t>Hsieh-</a:t>
            </a:r>
            <a:r>
              <a:rPr lang="en-US" dirty="0" err="1"/>
              <a:t>Klenow</a:t>
            </a:r>
            <a:r>
              <a:rPr lang="en-US" dirty="0"/>
              <a:t> 2009, </a:t>
            </a:r>
            <a:r>
              <a:rPr lang="en-US" dirty="0" err="1"/>
              <a:t>Bartelsman-Haltiwanger-Scarpetta</a:t>
            </a:r>
            <a:r>
              <a:rPr lang="en-US" dirty="0"/>
              <a:t> 2013, …</a:t>
            </a:r>
          </a:p>
          <a:p>
            <a:pPr lvl="1">
              <a:buNone/>
            </a:pPr>
            <a:endParaRPr lang="en-US" sz="2000" dirty="0" smtClean="0">
              <a:cs typeface="Times New Roman" pitchFamily="18" charset="0"/>
            </a:endParaRPr>
          </a:p>
          <a:p>
            <a:r>
              <a:rPr lang="en-US" sz="2000" dirty="0" smtClean="0"/>
              <a:t>Trade: debate about the role of firm heterogeneity for trade gains</a:t>
            </a:r>
          </a:p>
          <a:p>
            <a:endParaRPr lang="en-US" sz="400" dirty="0" smtClean="0">
              <a:cs typeface="Times New Roman" pitchFamily="18" charset="0"/>
            </a:endParaRPr>
          </a:p>
          <a:p>
            <a:pPr lvl="1">
              <a:spcBef>
                <a:spcPts val="600"/>
              </a:spcBef>
              <a:buSzPct val="110000"/>
              <a:buFont typeface="Arial" charset="0"/>
              <a:buChar char="■"/>
            </a:pPr>
            <a:r>
              <a:rPr lang="en-US" dirty="0" err="1" smtClean="0"/>
              <a:t>Melitz</a:t>
            </a:r>
            <a:r>
              <a:rPr lang="en-US" dirty="0" smtClean="0"/>
              <a:t>, 2003; </a:t>
            </a:r>
            <a:r>
              <a:rPr lang="en-US" dirty="0" err="1" smtClean="0"/>
              <a:t>Melitz</a:t>
            </a:r>
            <a:r>
              <a:rPr lang="en-US" dirty="0" smtClean="0"/>
              <a:t>-Redding 2014 </a:t>
            </a:r>
          </a:p>
          <a:p>
            <a:pPr lvl="1">
              <a:spcBef>
                <a:spcPts val="600"/>
              </a:spcBef>
              <a:buSzPct val="110000"/>
              <a:buFont typeface="Arial" charset="0"/>
              <a:buChar char="■"/>
            </a:pPr>
            <a:r>
              <a:rPr lang="en-US" dirty="0" err="1" smtClean="0"/>
              <a:t>Pavcnik</a:t>
            </a:r>
            <a:r>
              <a:rPr lang="en-US" dirty="0" smtClean="0"/>
              <a:t> </a:t>
            </a:r>
            <a:r>
              <a:rPr lang="en-US" dirty="0"/>
              <a:t>2002, </a:t>
            </a:r>
            <a:r>
              <a:rPr lang="en-US" dirty="0" err="1" smtClean="0"/>
              <a:t>Amiti</a:t>
            </a:r>
            <a:r>
              <a:rPr lang="en-US" dirty="0" smtClean="0"/>
              <a:t> and </a:t>
            </a:r>
            <a:r>
              <a:rPr lang="en-US" dirty="0" err="1" smtClean="0"/>
              <a:t>Konings</a:t>
            </a:r>
            <a:r>
              <a:rPr lang="en-US" dirty="0" smtClean="0"/>
              <a:t> 2007, </a:t>
            </a:r>
            <a:r>
              <a:rPr lang="en-US" dirty="0" err="1" smtClean="0"/>
              <a:t>Topalova</a:t>
            </a:r>
            <a:r>
              <a:rPr lang="en-US" dirty="0" smtClean="0"/>
              <a:t> and </a:t>
            </a:r>
            <a:r>
              <a:rPr lang="en-US" dirty="0" err="1" smtClean="0"/>
              <a:t>Khandelwal</a:t>
            </a:r>
            <a:r>
              <a:rPr lang="en-US" dirty="0" smtClean="0"/>
              <a:t> 2011, Bustos 2011, </a:t>
            </a:r>
            <a:r>
              <a:rPr lang="en-US" dirty="0" err="1" smtClean="0"/>
              <a:t>Lileeva</a:t>
            </a:r>
            <a:r>
              <a:rPr lang="en-US" dirty="0" smtClean="0"/>
              <a:t> and </a:t>
            </a:r>
            <a:r>
              <a:rPr lang="en-US" dirty="0" err="1" smtClean="0"/>
              <a:t>Trefler</a:t>
            </a:r>
            <a:r>
              <a:rPr lang="en-US" dirty="0" smtClean="0"/>
              <a:t> (2010); Bloom et al. (2015)…</a:t>
            </a:r>
            <a:endParaRPr lang="en-US" dirty="0"/>
          </a:p>
          <a:p>
            <a:pPr lvl="1">
              <a:buNone/>
            </a:pPr>
            <a:endParaRPr lang="en-US" sz="2000" dirty="0" smtClean="0">
              <a:cs typeface="Times New Roman" pitchFamily="18" charset="0"/>
            </a:endParaRPr>
          </a:p>
          <a:p>
            <a:r>
              <a:rPr lang="en-US" sz="2000" dirty="0" smtClean="0"/>
              <a:t>Trade: impact of financial and labor market frictions on international trade</a:t>
            </a:r>
          </a:p>
          <a:p>
            <a:endParaRPr lang="en-US" sz="400" dirty="0" smtClean="0">
              <a:cs typeface="Times New Roman" pitchFamily="18" charset="0"/>
            </a:endParaRPr>
          </a:p>
          <a:p>
            <a:pPr lvl="1">
              <a:spcBef>
                <a:spcPts val="600"/>
              </a:spcBef>
              <a:buSzPct val="110000"/>
              <a:buFont typeface="Arial" charset="0"/>
              <a:buChar char="■"/>
            </a:pPr>
            <a:r>
              <a:rPr lang="en-US" dirty="0"/>
              <a:t>Manova 2013, </a:t>
            </a:r>
            <a:r>
              <a:rPr lang="en-US" dirty="0" err="1"/>
              <a:t>Chor</a:t>
            </a:r>
            <a:r>
              <a:rPr lang="en-US" dirty="0"/>
              <a:t>-Manova 2012, </a:t>
            </a:r>
            <a:r>
              <a:rPr lang="en-US" dirty="0" err="1"/>
              <a:t>Helpman</a:t>
            </a:r>
            <a:r>
              <a:rPr lang="en-US" dirty="0"/>
              <a:t>-</a:t>
            </a:r>
            <a:r>
              <a:rPr lang="en-US" dirty="0" err="1"/>
              <a:t>Itskhoki</a:t>
            </a:r>
            <a:r>
              <a:rPr lang="en-US" dirty="0"/>
              <a:t>-Redding 2010, </a:t>
            </a:r>
            <a:r>
              <a:rPr lang="en-US" dirty="0" err="1"/>
              <a:t>Cuñat-Melitz</a:t>
            </a:r>
            <a:r>
              <a:rPr lang="en-US" dirty="0"/>
              <a:t> 2012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0080"/>
          </a:xfrm>
        </p:spPr>
        <p:txBody>
          <a:bodyPr/>
          <a:lstStyle/>
          <a:p>
            <a:r>
              <a:rPr lang="en-US" dirty="0"/>
              <a:t>Contribution to the Literature</a:t>
            </a:r>
          </a:p>
        </p:txBody>
      </p:sp>
    </p:spTree>
    <p:extLst>
      <p:ext uri="{BB962C8B-B14F-4D97-AF65-F5344CB8AC3E}">
        <p14:creationId xmlns:p14="http://schemas.microsoft.com/office/powerpoint/2010/main" val="280348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67333"/>
            <a:ext cx="8229600" cy="4525963"/>
          </a:xfrm>
        </p:spPr>
        <p:txBody>
          <a:bodyPr/>
          <a:lstStyle/>
          <a:p>
            <a:pPr marL="342900" lvl="1" indent="-342900">
              <a:buClr>
                <a:srgbClr val="6E0000"/>
              </a:buClr>
              <a:buSzPct val="85000"/>
              <a:buFont typeface="Wingdings" pitchFamily="2" charset="2"/>
              <a:buChar char="q"/>
            </a:pPr>
            <a:endParaRPr lang="en-US" sz="400" dirty="0" smtClean="0">
              <a:cs typeface="Times New Roman" pitchFamily="18" charset="0"/>
            </a:endParaRPr>
          </a:p>
          <a:p>
            <a:pPr marL="457200" lvl="1">
              <a:buClr>
                <a:schemeClr val="tx2"/>
              </a:buClr>
              <a:buFont typeface="Wingdings" panose="05000000000000000000" pitchFamily="2" charset="2"/>
              <a:buChar char="q"/>
            </a:pPr>
            <a:r>
              <a:rPr lang="en-US" sz="2000" b="1" dirty="0" smtClean="0">
                <a:cs typeface="Times New Roman" pitchFamily="18" charset="0"/>
              </a:rPr>
              <a:t>Trade literature has developed heterogeneous-firm models with specific theoretical prediction for the effect of trade openness on aggregate productivity.</a:t>
            </a:r>
          </a:p>
          <a:p>
            <a:pPr marL="457200" lvl="1">
              <a:buClr>
                <a:schemeClr val="tx2"/>
              </a:buClr>
              <a:buFont typeface="Wingdings" panose="05000000000000000000" pitchFamily="2" charset="2"/>
              <a:buChar char="q"/>
            </a:pPr>
            <a:endParaRPr lang="en-US" sz="2000" b="1" dirty="0" smtClean="0">
              <a:cs typeface="Times New Roman" pitchFamily="18" charset="0"/>
            </a:endParaRPr>
          </a:p>
          <a:p>
            <a:pPr marL="457200" lvl="1">
              <a:buClr>
                <a:schemeClr val="tx2"/>
              </a:buClr>
              <a:buFont typeface="Wingdings" panose="05000000000000000000" pitchFamily="2" charset="2"/>
              <a:buChar char="q"/>
            </a:pPr>
            <a:r>
              <a:rPr lang="en-US" sz="2000" b="1" dirty="0" smtClean="0">
                <a:cs typeface="Times New Roman" pitchFamily="18" charset="0"/>
              </a:rPr>
              <a:t>Export demand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SzPct val="110000"/>
              <a:buFont typeface="Arial" charset="0"/>
              <a:buChar char="■"/>
            </a:pPr>
            <a:r>
              <a:rPr lang="en-US" dirty="0" smtClean="0"/>
              <a:t>Falling trade costs and rising foreign demand improve export opportunities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SzPct val="110000"/>
              <a:buFont typeface="Arial" charset="0"/>
              <a:buChar char="■"/>
            </a:pPr>
            <a:r>
              <a:rPr lang="en-US" dirty="0" smtClean="0"/>
              <a:t>Reallocation operates in </a:t>
            </a:r>
            <a:r>
              <a:rPr lang="en-US" dirty="0" err="1" smtClean="0"/>
              <a:t>Melitz</a:t>
            </a:r>
            <a:r>
              <a:rPr lang="en-US" dirty="0" smtClean="0"/>
              <a:t> (2003):</a:t>
            </a:r>
          </a:p>
          <a:p>
            <a:pPr lvl="2">
              <a:spcBef>
                <a:spcPts val="600"/>
              </a:spcBef>
              <a:spcAft>
                <a:spcPts val="600"/>
              </a:spcAft>
              <a:buSzPct val="110000"/>
              <a:buFont typeface="Arial" charset="0"/>
              <a:buChar char="■"/>
            </a:pPr>
            <a:r>
              <a:rPr lang="en-US" sz="1800" dirty="0" smtClean="0"/>
              <a:t>lower productivity cut-off for </a:t>
            </a:r>
            <a:r>
              <a:rPr lang="en-US" sz="1800" smtClean="0"/>
              <a:t>exporting </a:t>
            </a:r>
            <a:endParaRPr lang="en-US" sz="18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  <a:buSzPct val="110000"/>
              <a:buFont typeface="Arial" charset="0"/>
              <a:buChar char="■"/>
            </a:pPr>
            <a:r>
              <a:rPr lang="en-US" dirty="0" smtClean="0"/>
              <a:t>With fixed cost of technology adoption, market share shifting incentives mid- to high-productive firms to invest (Bustos, 2011). </a:t>
            </a:r>
          </a:p>
          <a:p>
            <a:pPr marL="914400" lvl="2" indent="0">
              <a:spcBef>
                <a:spcPts val="600"/>
              </a:spcBef>
              <a:spcAft>
                <a:spcPts val="600"/>
              </a:spcAft>
              <a:buSzPct val="11000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640080"/>
          </a:xfrm>
        </p:spPr>
        <p:txBody>
          <a:bodyPr/>
          <a:lstStyle/>
          <a:p>
            <a:pPr marL="514350" indent="-514350"/>
            <a:r>
              <a:rPr lang="en-US" dirty="0" smtClean="0"/>
              <a:t>1. </a:t>
            </a:r>
            <a:r>
              <a:rPr lang="en-US" dirty="0"/>
              <a:t>Economic </a:t>
            </a:r>
            <a:r>
              <a:rPr lang="en-US" dirty="0" smtClean="0"/>
              <a:t>mechanisms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82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/>
          <a:lstStyle/>
          <a:p>
            <a:pPr marL="457200" lvl="1">
              <a:buClr>
                <a:schemeClr val="tx2"/>
              </a:buClr>
              <a:buFont typeface="Wingdings" panose="05000000000000000000" pitchFamily="2" charset="2"/>
              <a:buChar char="q"/>
            </a:pPr>
            <a:r>
              <a:rPr lang="en-US" sz="2000" b="1" dirty="0" smtClean="0">
                <a:cs typeface="Times New Roman" pitchFamily="18" charset="0"/>
              </a:rPr>
              <a:t>Import competition</a:t>
            </a:r>
            <a:endParaRPr lang="en-US" sz="1000" b="1" dirty="0" smtClean="0">
              <a:cs typeface="Times New Roman" pitchFamily="18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  <a:buSzPct val="110000"/>
              <a:buFont typeface="Arial" charset="0"/>
              <a:buChar char="■"/>
            </a:pPr>
            <a:r>
              <a:rPr lang="en-US" dirty="0" smtClean="0"/>
              <a:t>Selection of domestic firms as in </a:t>
            </a:r>
            <a:r>
              <a:rPr lang="en-US" dirty="0" err="1" smtClean="0"/>
              <a:t>Melitz</a:t>
            </a:r>
            <a:r>
              <a:rPr lang="en-US" dirty="0" smtClean="0"/>
              <a:t> (2003)</a:t>
            </a:r>
          </a:p>
          <a:p>
            <a:pPr lvl="2">
              <a:spcBef>
                <a:spcPts val="600"/>
              </a:spcBef>
              <a:spcAft>
                <a:spcPts val="600"/>
              </a:spcAft>
              <a:buSzPct val="110000"/>
              <a:buFont typeface="Arial" charset="0"/>
              <a:buChar char="■"/>
            </a:pPr>
            <a:r>
              <a:rPr lang="en-US" sz="1800" dirty="0" smtClean="0"/>
              <a:t>Higher productivity cut-off entry into production </a:t>
            </a:r>
          </a:p>
          <a:p>
            <a:pPr lvl="2">
              <a:spcBef>
                <a:spcPts val="600"/>
              </a:spcBef>
              <a:spcAft>
                <a:spcPts val="600"/>
              </a:spcAft>
              <a:buSzPct val="110000"/>
              <a:buFont typeface="Symbol"/>
              <a:buChar char="Þ"/>
            </a:pPr>
            <a:r>
              <a:rPr lang="en-US" sz="1800" dirty="0" smtClean="0"/>
              <a:t> Exit of the least productive ones</a:t>
            </a:r>
          </a:p>
          <a:p>
            <a:pPr lvl="2">
              <a:spcBef>
                <a:spcPts val="600"/>
              </a:spcBef>
              <a:spcAft>
                <a:spcPts val="600"/>
              </a:spcAft>
              <a:buSzPct val="110000"/>
              <a:buFont typeface="Arial" charset="0"/>
              <a:buChar char="■"/>
            </a:pPr>
            <a:r>
              <a:rPr lang="en-US" sz="1800" dirty="0" smtClean="0"/>
              <a:t>Reallocation across firms act to increase aggregate productivity by shifting market share towards more productive firms. 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SzPct val="110000"/>
              <a:buFont typeface="Arial" charset="0"/>
              <a:buChar char="■"/>
            </a:pPr>
            <a:r>
              <a:rPr lang="en-US" dirty="0" smtClean="0"/>
              <a:t>Positive effect on within-firm-productivity </a:t>
            </a:r>
          </a:p>
          <a:p>
            <a:pPr lvl="2">
              <a:spcBef>
                <a:spcPts val="600"/>
              </a:spcBef>
              <a:spcAft>
                <a:spcPts val="600"/>
              </a:spcAft>
              <a:buSzPct val="110000"/>
              <a:buFont typeface="Arial" charset="0"/>
              <a:buChar char="■"/>
            </a:pPr>
            <a:r>
              <a:rPr lang="en-US" sz="1800" dirty="0" smtClean="0"/>
              <a:t>Defensive innovation, </a:t>
            </a:r>
            <a:r>
              <a:rPr lang="en-US" sz="1800" dirty="0" smtClean="0">
                <a:cs typeface="Times New Roman" pitchFamily="18" charset="0"/>
              </a:rPr>
              <a:t>removal of X-inefficiencies, economy of scale</a:t>
            </a:r>
            <a:endParaRPr lang="en-US" sz="1800" dirty="0" smtClean="0"/>
          </a:p>
          <a:p>
            <a:pPr lvl="2">
              <a:spcBef>
                <a:spcPts val="600"/>
              </a:spcBef>
              <a:spcAft>
                <a:spcPts val="600"/>
              </a:spcAft>
              <a:buSzPct val="110000"/>
              <a:buFont typeface="Arial" charset="0"/>
              <a:buChar char="■"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Economic </a:t>
            </a:r>
            <a:r>
              <a:rPr lang="en-US" dirty="0" smtClean="0"/>
              <a:t>mechanisms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5520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824536"/>
          </a:xfrm>
        </p:spPr>
        <p:txBody>
          <a:bodyPr/>
          <a:lstStyle/>
          <a:p>
            <a:r>
              <a:rPr lang="en-US" sz="2000" dirty="0" err="1" smtClean="0"/>
              <a:t>CompNet</a:t>
            </a:r>
            <a:r>
              <a:rPr lang="en-US" sz="2000" dirty="0" smtClean="0"/>
              <a:t> productivity indicators</a:t>
            </a:r>
          </a:p>
          <a:p>
            <a:endParaRPr lang="en-US" dirty="0"/>
          </a:p>
          <a:p>
            <a:pPr lvl="1">
              <a:spcBef>
                <a:spcPts val="600"/>
              </a:spcBef>
              <a:buSzPct val="110000"/>
              <a:buFont typeface="Arial" charset="0"/>
              <a:buChar char="■"/>
            </a:pPr>
            <a:r>
              <a:rPr lang="en-US" dirty="0" smtClean="0"/>
              <a:t>15 </a:t>
            </a:r>
            <a:r>
              <a:rPr lang="en-US" dirty="0"/>
              <a:t>European </a:t>
            </a:r>
            <a:r>
              <a:rPr lang="en-US" dirty="0" smtClean="0"/>
              <a:t>countries: </a:t>
            </a:r>
            <a:r>
              <a:rPr lang="en-US" dirty="0" smtClean="0">
                <a:cs typeface="Times New Roman" pitchFamily="18" charset="0"/>
              </a:rPr>
              <a:t>Austria</a:t>
            </a:r>
            <a:r>
              <a:rPr lang="en-US" dirty="0">
                <a:cs typeface="Times New Roman" pitchFamily="18" charset="0"/>
              </a:rPr>
              <a:t>, Belgium, Croatia, Estonia, Finland, France, Germany, Hungary, Italy, Lithuania, Poland, Portugal, Slovakia, Slovenia, </a:t>
            </a:r>
            <a:r>
              <a:rPr lang="en-US" dirty="0" smtClean="0">
                <a:cs typeface="Times New Roman" pitchFamily="18" charset="0"/>
              </a:rPr>
              <a:t>Spain</a:t>
            </a:r>
            <a:endParaRPr lang="en-US" dirty="0">
              <a:cs typeface="Times New Roman" pitchFamily="18" charset="0"/>
            </a:endParaRPr>
          </a:p>
          <a:p>
            <a:pPr lvl="1">
              <a:spcBef>
                <a:spcPts val="600"/>
              </a:spcBef>
              <a:buSzPct val="110000"/>
              <a:buFont typeface="Arial" charset="0"/>
              <a:buChar char="■"/>
            </a:pPr>
            <a:r>
              <a:rPr lang="en-US" dirty="0"/>
              <a:t>20 NACE-2 manufacturing </a:t>
            </a:r>
            <a:r>
              <a:rPr lang="en-US" dirty="0" smtClean="0"/>
              <a:t>sectors, 1998-2012 </a:t>
            </a:r>
            <a:r>
              <a:rPr lang="en-US" dirty="0"/>
              <a:t>unbalanced </a:t>
            </a:r>
            <a:r>
              <a:rPr lang="en-US" dirty="0" smtClean="0"/>
              <a:t>panel</a:t>
            </a:r>
          </a:p>
          <a:p>
            <a:pPr lvl="1">
              <a:spcBef>
                <a:spcPts val="600"/>
              </a:spcBef>
              <a:buSzPct val="110000"/>
              <a:buFont typeface="Arial" charset="0"/>
              <a:buChar char="■"/>
            </a:pPr>
            <a:endParaRPr lang="en-US" dirty="0"/>
          </a:p>
          <a:p>
            <a:pPr lvl="1">
              <a:spcBef>
                <a:spcPts val="600"/>
              </a:spcBef>
              <a:buSzPct val="110000"/>
              <a:buFont typeface="Arial" charset="0"/>
              <a:buChar char="■"/>
            </a:pPr>
            <a:r>
              <a:rPr lang="en-US" dirty="0" smtClean="0"/>
              <a:t>Indicators: moments of the firm productivity </a:t>
            </a:r>
            <a:r>
              <a:rPr lang="en-US" dirty="0"/>
              <a:t>distribution (labor productivity, capital productivity, TFP) </a:t>
            </a:r>
            <a:r>
              <a:rPr lang="en-US" dirty="0" smtClean="0"/>
              <a:t>or firm size within each country, sector and year, </a:t>
            </a:r>
            <a:r>
              <a:rPr lang="en-US" dirty="0" err="1" smtClean="0"/>
              <a:t>Olley</a:t>
            </a:r>
            <a:r>
              <a:rPr lang="en-US" dirty="0" smtClean="0"/>
              <a:t> and </a:t>
            </a:r>
            <a:r>
              <a:rPr lang="en-US" dirty="0" err="1" smtClean="0"/>
              <a:t>Pakes</a:t>
            </a:r>
            <a:r>
              <a:rPr lang="en-US" dirty="0" smtClean="0"/>
              <a:t> (1996) decomposition of productivity, joint distributions etc.</a:t>
            </a:r>
          </a:p>
          <a:p>
            <a:pPr lvl="1">
              <a:spcBef>
                <a:spcPts val="600"/>
              </a:spcBef>
              <a:buSzPct val="110000"/>
              <a:buFont typeface="Arial" charset="0"/>
              <a:buChar char="■"/>
            </a:pPr>
            <a:endParaRPr lang="en-US" dirty="0"/>
          </a:p>
          <a:p>
            <a:pPr lvl="1">
              <a:spcBef>
                <a:spcPts val="600"/>
              </a:spcBef>
              <a:buSzPct val="110000"/>
              <a:buFont typeface="Arial" charset="0"/>
              <a:buChar char="■"/>
            </a:pPr>
            <a:r>
              <a:rPr lang="en-US" dirty="0" smtClean="0"/>
              <a:t>Data collected by the European System of Central Banks and the ECB using a single STATA program running on the firm-level datasets within each country (Lopez-Garcia et al., 2015).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D8261C-A66A-42C1-B834-7295B2A06937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640080"/>
          </a:xfrm>
        </p:spPr>
        <p:txBody>
          <a:bodyPr/>
          <a:lstStyle/>
          <a:p>
            <a:r>
              <a:rPr lang="en-US" dirty="0" smtClean="0"/>
              <a:t>2. Data </a:t>
            </a:r>
            <a:r>
              <a:rPr lang="en-US" dirty="0"/>
              <a:t>and </a:t>
            </a:r>
            <a:r>
              <a:rPr lang="en-US" dirty="0" smtClean="0"/>
              <a:t>estimation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41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4740</TotalTime>
  <Words>3877</Words>
  <Application>Microsoft Office PowerPoint</Application>
  <PresentationFormat>Affichage à l'écran (4:3)</PresentationFormat>
  <Paragraphs>1376</Paragraphs>
  <Slides>41</Slides>
  <Notes>21</Notes>
  <HiddenSlides>0</HiddenSlides>
  <MMClips>0</MMClips>
  <ScaleCrop>false</ScaleCrop>
  <HeadingPairs>
    <vt:vector size="8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41</vt:i4>
      </vt:variant>
    </vt:vector>
  </HeadingPairs>
  <TitlesOfParts>
    <vt:vector size="50" baseType="lpstr">
      <vt:lpstr>Arial</vt:lpstr>
      <vt:lpstr>Calibri</vt:lpstr>
      <vt:lpstr>Cambria Math</vt:lpstr>
      <vt:lpstr>Symbol</vt:lpstr>
      <vt:lpstr>Times New Roman</vt:lpstr>
      <vt:lpstr>Wingdings</vt:lpstr>
      <vt:lpstr>Office Theme</vt:lpstr>
      <vt:lpstr>Conception personnalisée</vt:lpstr>
      <vt:lpstr>Équation</vt:lpstr>
      <vt:lpstr>Présentation PowerPoint</vt:lpstr>
      <vt:lpstr>Motivation</vt:lpstr>
      <vt:lpstr>Motivation</vt:lpstr>
      <vt:lpstr>Motivation</vt:lpstr>
      <vt:lpstr>Motivation</vt:lpstr>
      <vt:lpstr>Contribution to the Literature</vt:lpstr>
      <vt:lpstr>1. Economic mechanisms </vt:lpstr>
      <vt:lpstr>1. Economic mechanisms </vt:lpstr>
      <vt:lpstr>2. Data and estimation</vt:lpstr>
      <vt:lpstr>Productivity Decomposition</vt:lpstr>
      <vt:lpstr>Productivity indicators  (delta logs over 3 years, sample average)</vt:lpstr>
      <vt:lpstr>Trade data</vt:lpstr>
      <vt:lpstr>Evolution of trade indicators</vt:lpstr>
      <vt:lpstr>Empirical Strategy: OLS estimations</vt:lpstr>
      <vt:lpstr>3.1 Empirical evidence: OLS estimations</vt:lpstr>
      <vt:lpstr>Empirical biases : endogeneity</vt:lpstr>
      <vt:lpstr>Treatment of endogeneity</vt:lpstr>
      <vt:lpstr>3.2 Empirical evidence: IV estimations</vt:lpstr>
      <vt:lpstr>4.1 Robustness</vt:lpstr>
      <vt:lpstr>4.2 Robustness: Net exports (IV)</vt:lpstr>
      <vt:lpstr>3.5 Robustness: Net exports (IV)</vt:lpstr>
      <vt:lpstr>4. Conclusions</vt:lpstr>
      <vt:lpstr>4. Conclusions</vt:lpstr>
      <vt:lpstr>5. Next steps</vt:lpstr>
      <vt:lpstr>5. Next steps</vt:lpstr>
      <vt:lpstr>Présentation PowerPoint</vt:lpstr>
      <vt:lpstr>3.1 Empirical evidence: OLS estimations</vt:lpstr>
      <vt:lpstr>Treatment of outliers</vt:lpstr>
      <vt:lpstr>First stage estimations</vt:lpstr>
      <vt:lpstr>Appendix</vt:lpstr>
      <vt:lpstr>3.3 Robustness : Add other controls</vt:lpstr>
      <vt:lpstr>3.3 Robustness : Chinese competition (IV)</vt:lpstr>
      <vt:lpstr>4.1 Robustness : Chinese competition (IV)</vt:lpstr>
      <vt:lpstr>4.1 Robustness : Chinese competition (IV)</vt:lpstr>
      <vt:lpstr>3.4 Robustness : Chinese competition (IV)</vt:lpstr>
      <vt:lpstr>3.4 Robustness : Chinese competition (IV)</vt:lpstr>
      <vt:lpstr>4.2 Robustness: alternative measures of misallocation</vt:lpstr>
      <vt:lpstr>4.2 Robustness: alternative measures of misallocation</vt:lpstr>
      <vt:lpstr>Appendix</vt:lpstr>
      <vt:lpstr>3.6 Robustness: alternative measures of misallocation</vt:lpstr>
      <vt:lpstr>Productivity indicators, summary statistics by country (levels, sample average)</vt:lpstr>
    </vt:vector>
  </TitlesOfParts>
  <Company>Banque de France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Charlotte SANDOZ</dc:creator>
  <cp:lastModifiedBy>Jean-Benoit Deloron</cp:lastModifiedBy>
  <cp:revision>490</cp:revision>
  <dcterms:created xsi:type="dcterms:W3CDTF">2015-06-16T08:27:43Z</dcterms:created>
  <dcterms:modified xsi:type="dcterms:W3CDTF">2015-12-02T18:46:36Z</dcterms:modified>
</cp:coreProperties>
</file>