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handoutMasterIdLst>
    <p:handoutMasterId r:id="rId44"/>
  </p:handoutMasterIdLst>
  <p:sldIdLst>
    <p:sldId id="256" r:id="rId2"/>
    <p:sldId id="363" r:id="rId3"/>
    <p:sldId id="257" r:id="rId4"/>
    <p:sldId id="362" r:id="rId5"/>
    <p:sldId id="309" r:id="rId6"/>
    <p:sldId id="263" r:id="rId7"/>
    <p:sldId id="372" r:id="rId8"/>
    <p:sldId id="352" r:id="rId9"/>
    <p:sldId id="333" r:id="rId10"/>
    <p:sldId id="348" r:id="rId11"/>
    <p:sldId id="323" r:id="rId12"/>
    <p:sldId id="314" r:id="rId13"/>
    <p:sldId id="367" r:id="rId14"/>
    <p:sldId id="325" r:id="rId15"/>
    <p:sldId id="315" r:id="rId16"/>
    <p:sldId id="320" r:id="rId17"/>
    <p:sldId id="364" r:id="rId18"/>
    <p:sldId id="302" r:id="rId19"/>
    <p:sldId id="258" r:id="rId20"/>
    <p:sldId id="370" r:id="rId21"/>
    <p:sldId id="371" r:id="rId22"/>
    <p:sldId id="365" r:id="rId23"/>
    <p:sldId id="366" r:id="rId24"/>
    <p:sldId id="379" r:id="rId25"/>
    <p:sldId id="380" r:id="rId26"/>
    <p:sldId id="381" r:id="rId27"/>
    <p:sldId id="375" r:id="rId28"/>
    <p:sldId id="377" r:id="rId29"/>
    <p:sldId id="376" r:id="rId30"/>
    <p:sldId id="378" r:id="rId31"/>
    <p:sldId id="337" r:id="rId32"/>
    <p:sldId id="369" r:id="rId33"/>
    <p:sldId id="316" r:id="rId34"/>
    <p:sldId id="319" r:id="rId35"/>
    <p:sldId id="354" r:id="rId36"/>
    <p:sldId id="355" r:id="rId37"/>
    <p:sldId id="356" r:id="rId38"/>
    <p:sldId id="357" r:id="rId39"/>
    <p:sldId id="358" r:id="rId40"/>
    <p:sldId id="338" r:id="rId41"/>
    <p:sldId id="350" r:id="rId42"/>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1622"/>
    <a:srgbClr val="FFFFFF"/>
  </p:clrMru>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717" autoAdjust="0"/>
  </p:normalViewPr>
  <p:slideViewPr>
    <p:cSldViewPr>
      <p:cViewPr>
        <p:scale>
          <a:sx n="48" d="100"/>
          <a:sy n="48" d="100"/>
        </p:scale>
        <p:origin x="-2022" y="-1056"/>
      </p:cViewPr>
      <p:guideLst>
        <p:guide orient="horz" pos="2160"/>
        <p:guide pos="2880"/>
      </p:guideLst>
    </p:cSldViewPr>
  </p:slideViewPr>
  <p:outlineViewPr>
    <p:cViewPr>
      <p:scale>
        <a:sx n="33" d="100"/>
        <a:sy n="33" d="100"/>
      </p:scale>
      <p:origin x="0" y="1231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7491687-012B-4AD2-9551-A7672203AAFD}" type="datetimeFigureOut">
              <a:rPr lang="de-DE" smtClean="0"/>
              <a:pPr/>
              <a:t>01.12.2015</a:t>
            </a:fld>
            <a:endParaRPr lang="de-DE"/>
          </a:p>
        </p:txBody>
      </p:sp>
      <p:sp>
        <p:nvSpPr>
          <p:cNvPr id="4" name="Fußzeilenplatzhalt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793918D5-0E0B-42C1-83AA-79D67C5F742F}"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2945862" cy="497333"/>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lvl1pPr defTabSz="914378">
              <a:defRPr sz="1200"/>
            </a:lvl1pPr>
          </a:lstStyle>
          <a:p>
            <a:pPr>
              <a:defRPr/>
            </a:pPr>
            <a:endParaRPr lang="de-DE"/>
          </a:p>
        </p:txBody>
      </p:sp>
      <p:sp>
        <p:nvSpPr>
          <p:cNvPr id="3075" name="Rectangle 3"/>
          <p:cNvSpPr>
            <a:spLocks noGrp="1" noChangeArrowheads="1"/>
          </p:cNvSpPr>
          <p:nvPr>
            <p:ph type="dt" idx="1"/>
          </p:nvPr>
        </p:nvSpPr>
        <p:spPr bwMode="auto">
          <a:xfrm>
            <a:off x="3850294" y="1"/>
            <a:ext cx="2945862" cy="497333"/>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lvl1pPr algn="r" defTabSz="914378">
              <a:defRPr sz="1200"/>
            </a:lvl1pPr>
          </a:lstStyle>
          <a:p>
            <a:pPr>
              <a:defRPr/>
            </a:pPr>
            <a:endParaRPr lang="de-DE"/>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464" y="4714653"/>
            <a:ext cx="5438748" cy="4466756"/>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0" y="9427766"/>
            <a:ext cx="2945862" cy="497332"/>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defTabSz="914378">
              <a:defRPr sz="1200"/>
            </a:lvl1pPr>
          </a:lstStyle>
          <a:p>
            <a:pPr>
              <a:defRPr/>
            </a:pPr>
            <a:endParaRPr lang="de-DE"/>
          </a:p>
        </p:txBody>
      </p:sp>
      <p:sp>
        <p:nvSpPr>
          <p:cNvPr id="3079" name="Rectangle 7"/>
          <p:cNvSpPr>
            <a:spLocks noGrp="1" noChangeArrowheads="1"/>
          </p:cNvSpPr>
          <p:nvPr>
            <p:ph type="sldNum" sz="quarter" idx="5"/>
          </p:nvPr>
        </p:nvSpPr>
        <p:spPr bwMode="auto">
          <a:xfrm>
            <a:off x="3850294" y="9427766"/>
            <a:ext cx="2945862" cy="497332"/>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algn="r" defTabSz="914378">
              <a:defRPr sz="1200"/>
            </a:lvl1pPr>
          </a:lstStyle>
          <a:p>
            <a:pPr>
              <a:defRPr/>
            </a:pPr>
            <a:fld id="{A84D343B-9ED8-4B06-A8B3-C36EB4696776}"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5"/>
          <p:cNvSpPr>
            <a:spLocks/>
          </p:cNvSpPr>
          <p:nvPr userDrawn="1"/>
        </p:nvSpPr>
        <p:spPr bwMode="auto">
          <a:xfrm>
            <a:off x="0" y="6492875"/>
            <a:ext cx="9144000" cy="366713"/>
          </a:xfrm>
          <a:prstGeom prst="rect">
            <a:avLst/>
          </a:prstGeom>
          <a:solidFill>
            <a:srgbClr val="9B9B9B"/>
          </a:solidFill>
          <a:ln w="12700">
            <a:noFill/>
            <a:miter lim="800000"/>
            <a:headEnd/>
            <a:tailEnd/>
          </a:ln>
        </p:spPr>
        <p:txBody>
          <a:bodyPr lIns="0" tIns="0" rIns="0" bIns="0"/>
          <a:lstStyle/>
          <a:p>
            <a:pPr>
              <a:defRPr/>
            </a:pPr>
            <a:endParaRPr lang="de-DE">
              <a:cs typeface="+mn-cs"/>
            </a:endParaRPr>
          </a:p>
        </p:txBody>
      </p:sp>
      <p:sp>
        <p:nvSpPr>
          <p:cNvPr id="5" name="Rectangle 8"/>
          <p:cNvSpPr>
            <a:spLocks/>
          </p:cNvSpPr>
          <p:nvPr userDrawn="1"/>
        </p:nvSpPr>
        <p:spPr bwMode="auto">
          <a:xfrm>
            <a:off x="0" y="1508125"/>
            <a:ext cx="9144000" cy="4984750"/>
          </a:xfrm>
          <a:prstGeom prst="rect">
            <a:avLst/>
          </a:prstGeom>
          <a:solidFill>
            <a:srgbClr val="D8DBD8"/>
          </a:solidFill>
          <a:ln w="12700">
            <a:noFill/>
            <a:miter lim="800000"/>
            <a:headEnd/>
            <a:tailEnd/>
          </a:ln>
        </p:spPr>
        <p:txBody>
          <a:bodyPr lIns="0" tIns="0" rIns="0" bIns="0"/>
          <a:lstStyle/>
          <a:p>
            <a:pPr>
              <a:defRPr/>
            </a:pPr>
            <a:endParaRPr lang="de-DE">
              <a:cs typeface="+mn-cs"/>
            </a:endParaRPr>
          </a:p>
        </p:txBody>
      </p:sp>
      <p:sp>
        <p:nvSpPr>
          <p:cNvPr id="6" name="Rectangle 9"/>
          <p:cNvSpPr>
            <a:spLocks/>
          </p:cNvSpPr>
          <p:nvPr userDrawn="1"/>
        </p:nvSpPr>
        <p:spPr bwMode="auto">
          <a:xfrm>
            <a:off x="0" y="0"/>
            <a:ext cx="9144000" cy="1565275"/>
          </a:xfrm>
          <a:prstGeom prst="rect">
            <a:avLst/>
          </a:prstGeom>
          <a:blipFill dpi="0" rotWithShape="0">
            <a:blip r:embed="rId2" cstate="print"/>
            <a:srcRect/>
            <a:stretch>
              <a:fillRect/>
            </a:stretch>
          </a:blipFill>
          <a:ln w="12700">
            <a:noFill/>
            <a:miter lim="800000"/>
            <a:headEnd/>
            <a:tailEnd/>
          </a:ln>
        </p:spPr>
        <p:txBody>
          <a:bodyPr lIns="0" tIns="0" rIns="0" bIns="0"/>
          <a:lstStyle/>
          <a:p>
            <a:pPr>
              <a:defRPr/>
            </a:pPr>
            <a:endParaRPr lang="de-DE">
              <a:cs typeface="+mn-cs"/>
            </a:endParaRPr>
          </a:p>
        </p:txBody>
      </p:sp>
      <p:sp>
        <p:nvSpPr>
          <p:cNvPr id="6157" name="Rectangle 13"/>
          <p:cNvSpPr>
            <a:spLocks noGrp="1" noChangeArrowheads="1"/>
          </p:cNvSpPr>
          <p:nvPr>
            <p:ph type="ctrTitle"/>
          </p:nvPr>
        </p:nvSpPr>
        <p:spPr>
          <a:xfrm>
            <a:off x="755650" y="2266950"/>
            <a:ext cx="8097838" cy="647700"/>
          </a:xfrm>
        </p:spPr>
        <p:txBody>
          <a:bodyPr/>
          <a:lstStyle>
            <a:lvl1pPr>
              <a:defRPr>
                <a:solidFill>
                  <a:srgbClr val="901622"/>
                </a:solidFill>
              </a:defRPr>
            </a:lvl1pPr>
          </a:lstStyle>
          <a:p>
            <a:r>
              <a:rPr lang="de-DE"/>
              <a:t>Titelmasterformat durch Klicken bearbeiten</a:t>
            </a:r>
          </a:p>
        </p:txBody>
      </p:sp>
      <p:sp>
        <p:nvSpPr>
          <p:cNvPr id="6158" name="Rectangle 14"/>
          <p:cNvSpPr>
            <a:spLocks noGrp="1" noChangeArrowheads="1"/>
          </p:cNvSpPr>
          <p:nvPr>
            <p:ph type="subTitle" idx="1"/>
          </p:nvPr>
        </p:nvSpPr>
        <p:spPr>
          <a:xfrm>
            <a:off x="755650" y="3238500"/>
            <a:ext cx="8097838" cy="1331913"/>
          </a:xfrm>
        </p:spPr>
        <p:txBody>
          <a:bodyPr/>
          <a:lstStyle>
            <a:lvl1pPr marL="0" indent="0">
              <a:buFont typeface="Wingdings" pitchFamily="2" charset="2"/>
              <a:buNone/>
              <a:defRPr sz="2200"/>
            </a:lvl1pPr>
          </a:lstStyle>
          <a:p>
            <a:r>
              <a:rPr lang="de-DE"/>
              <a:t>Formatvorlage des Untertitelmasters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2"/>
          <p:cNvSpPr>
            <a:spLocks noGrp="1" noChangeArrowheads="1"/>
          </p:cNvSpPr>
          <p:nvPr>
            <p:ph type="sldNum" sz="quarter" idx="10"/>
          </p:nvPr>
        </p:nvSpPr>
        <p:spPr>
          <a:ln/>
        </p:spPr>
        <p:txBody>
          <a:bodyPr/>
          <a:lstStyle>
            <a:lvl1pPr>
              <a:defRPr/>
            </a:lvl1pPr>
          </a:lstStyle>
          <a:p>
            <a:pPr>
              <a:defRPr/>
            </a:pPr>
            <a:fld id="{75D49A2A-01F5-4108-A44B-B33FE4119BE2}"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910388" y="269875"/>
            <a:ext cx="2051050" cy="566737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755650" y="269875"/>
            <a:ext cx="6002338" cy="566737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2"/>
          <p:cNvSpPr>
            <a:spLocks noGrp="1" noChangeArrowheads="1"/>
          </p:cNvSpPr>
          <p:nvPr>
            <p:ph type="sldNum" sz="quarter" idx="10"/>
          </p:nvPr>
        </p:nvSpPr>
        <p:spPr>
          <a:ln/>
        </p:spPr>
        <p:txBody>
          <a:bodyPr/>
          <a:lstStyle>
            <a:lvl1pPr>
              <a:defRPr/>
            </a:lvl1pPr>
          </a:lstStyle>
          <a:p>
            <a:pPr>
              <a:defRPr/>
            </a:pPr>
            <a:fld id="{AC5BA528-C50B-4FE7-A4D4-72328807EA25}"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2"/>
          <p:cNvSpPr>
            <a:spLocks noGrp="1" noChangeArrowheads="1"/>
          </p:cNvSpPr>
          <p:nvPr>
            <p:ph type="sldNum" sz="quarter" idx="10"/>
          </p:nvPr>
        </p:nvSpPr>
        <p:spPr>
          <a:ln/>
        </p:spPr>
        <p:txBody>
          <a:bodyPr/>
          <a:lstStyle>
            <a:lvl1pPr>
              <a:defRPr/>
            </a:lvl1pPr>
          </a:lstStyle>
          <a:p>
            <a:pPr>
              <a:defRPr/>
            </a:pPr>
            <a:fld id="{43291769-CAEF-44C3-8D79-B36A27393E14}"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12"/>
          <p:cNvSpPr>
            <a:spLocks noGrp="1" noChangeArrowheads="1"/>
          </p:cNvSpPr>
          <p:nvPr>
            <p:ph type="sldNum" sz="quarter" idx="10"/>
          </p:nvPr>
        </p:nvSpPr>
        <p:spPr>
          <a:ln/>
        </p:spPr>
        <p:txBody>
          <a:bodyPr/>
          <a:lstStyle>
            <a:lvl1pPr>
              <a:defRPr/>
            </a:lvl1pPr>
          </a:lstStyle>
          <a:p>
            <a:pPr>
              <a:defRPr/>
            </a:pPr>
            <a:fld id="{2B43864B-FDE6-47C3-B4CE-C63732940386}"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755650" y="1258888"/>
            <a:ext cx="4025900" cy="4678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933950" y="1258888"/>
            <a:ext cx="4027488" cy="4678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12"/>
          <p:cNvSpPr>
            <a:spLocks noGrp="1" noChangeArrowheads="1"/>
          </p:cNvSpPr>
          <p:nvPr>
            <p:ph type="sldNum" sz="quarter" idx="10"/>
          </p:nvPr>
        </p:nvSpPr>
        <p:spPr>
          <a:ln/>
        </p:spPr>
        <p:txBody>
          <a:bodyPr/>
          <a:lstStyle>
            <a:lvl1pPr>
              <a:defRPr/>
            </a:lvl1pPr>
          </a:lstStyle>
          <a:p>
            <a:pPr>
              <a:defRPr/>
            </a:pPr>
            <a:fld id="{CFC10860-78AD-40C7-9A7F-3C45721DB8FD}"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12"/>
          <p:cNvSpPr>
            <a:spLocks noGrp="1" noChangeArrowheads="1"/>
          </p:cNvSpPr>
          <p:nvPr>
            <p:ph type="sldNum" sz="quarter" idx="10"/>
          </p:nvPr>
        </p:nvSpPr>
        <p:spPr>
          <a:ln/>
        </p:spPr>
        <p:txBody>
          <a:bodyPr/>
          <a:lstStyle>
            <a:lvl1pPr>
              <a:defRPr/>
            </a:lvl1pPr>
          </a:lstStyle>
          <a:p>
            <a:pPr>
              <a:defRPr/>
            </a:pPr>
            <a:fld id="{E241FB9E-14DB-482E-B71E-A6B44BA913BF}"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12"/>
          <p:cNvSpPr>
            <a:spLocks noGrp="1" noChangeArrowheads="1"/>
          </p:cNvSpPr>
          <p:nvPr>
            <p:ph type="sldNum" sz="quarter" idx="10"/>
          </p:nvPr>
        </p:nvSpPr>
        <p:spPr>
          <a:ln/>
        </p:spPr>
        <p:txBody>
          <a:bodyPr/>
          <a:lstStyle>
            <a:lvl1pPr>
              <a:defRPr/>
            </a:lvl1pPr>
          </a:lstStyle>
          <a:p>
            <a:pPr>
              <a:defRPr/>
            </a:pPr>
            <a:fld id="{E91F78B6-8D32-4C01-8AD5-5306A48CCBAD}"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7C11D474-BFF3-46E1-8291-3813212E3264}"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12"/>
          <p:cNvSpPr>
            <a:spLocks noGrp="1" noChangeArrowheads="1"/>
          </p:cNvSpPr>
          <p:nvPr>
            <p:ph type="sldNum" sz="quarter" idx="10"/>
          </p:nvPr>
        </p:nvSpPr>
        <p:spPr>
          <a:ln/>
        </p:spPr>
        <p:txBody>
          <a:bodyPr/>
          <a:lstStyle>
            <a:lvl1pPr>
              <a:defRPr/>
            </a:lvl1pPr>
          </a:lstStyle>
          <a:p>
            <a:pPr>
              <a:defRPr/>
            </a:pPr>
            <a:fld id="{8D4D17B5-CAC0-4155-8F3D-516451DD792F}"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12"/>
          <p:cNvSpPr>
            <a:spLocks noGrp="1" noChangeArrowheads="1"/>
          </p:cNvSpPr>
          <p:nvPr>
            <p:ph type="sldNum" sz="quarter" idx="10"/>
          </p:nvPr>
        </p:nvSpPr>
        <p:spPr>
          <a:ln/>
        </p:spPr>
        <p:txBody>
          <a:bodyPr/>
          <a:lstStyle>
            <a:lvl1pPr>
              <a:defRPr/>
            </a:lvl1pPr>
          </a:lstStyle>
          <a:p>
            <a:pPr>
              <a:defRPr/>
            </a:pPr>
            <a:fld id="{B3B8E7AB-C4DD-4AB6-A726-2FB2900D78B0}"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p:cNvSpPr>
          <p:nvPr/>
        </p:nvSpPr>
        <p:spPr bwMode="auto">
          <a:xfrm>
            <a:off x="0" y="0"/>
            <a:ext cx="9144000" cy="914400"/>
          </a:xfrm>
          <a:prstGeom prst="rect">
            <a:avLst/>
          </a:prstGeom>
          <a:blipFill dpi="0" rotWithShape="0">
            <a:blip r:embed="rId13" cstate="print"/>
            <a:srcRect/>
            <a:stretch>
              <a:fillRect/>
            </a:stretch>
          </a:blipFill>
          <a:ln w="12700">
            <a:noFill/>
            <a:miter lim="800000"/>
            <a:headEnd/>
            <a:tailEnd/>
          </a:ln>
        </p:spPr>
        <p:txBody>
          <a:bodyPr lIns="0" tIns="0" rIns="0" bIns="0"/>
          <a:lstStyle/>
          <a:p>
            <a:pPr>
              <a:defRPr/>
            </a:pPr>
            <a:endParaRPr lang="de-DE">
              <a:cs typeface="+mn-cs"/>
            </a:endParaRPr>
          </a:p>
        </p:txBody>
      </p:sp>
      <p:sp>
        <p:nvSpPr>
          <p:cNvPr id="1027" name="Rectangle 8"/>
          <p:cNvSpPr>
            <a:spLocks noGrp="1" noChangeArrowheads="1"/>
          </p:cNvSpPr>
          <p:nvPr>
            <p:ph type="title"/>
          </p:nvPr>
        </p:nvSpPr>
        <p:spPr bwMode="auto">
          <a:xfrm>
            <a:off x="755650" y="269875"/>
            <a:ext cx="7558088" cy="468313"/>
          </a:xfrm>
          <a:prstGeom prst="rect">
            <a:avLst/>
          </a:prstGeom>
          <a:noFill/>
          <a:ln w="9525">
            <a:noFill/>
            <a:miter lim="800000"/>
            <a:headEnd/>
            <a:tailEnd/>
          </a:ln>
        </p:spPr>
        <p:txBody>
          <a:bodyPr vert="horz" wrap="square" lIns="36000" tIns="36000" rIns="36000" bIns="36000" numCol="1" anchor="ctr" anchorCtr="0" compatLnSpc="1">
            <a:prstTxWarp prst="textNoShape">
              <a:avLst/>
            </a:prstTxWarp>
          </a:bodyPr>
          <a:lstStyle/>
          <a:p>
            <a:pPr lvl="0"/>
            <a:r>
              <a:rPr lang="de-DE" smtClean="0"/>
              <a:t>Titelmasterformat durch Klicken bearbeiten</a:t>
            </a:r>
          </a:p>
        </p:txBody>
      </p:sp>
      <p:sp>
        <p:nvSpPr>
          <p:cNvPr id="1034" name="Rectangle 10"/>
          <p:cNvSpPr>
            <a:spLocks/>
          </p:cNvSpPr>
          <p:nvPr/>
        </p:nvSpPr>
        <p:spPr bwMode="auto">
          <a:xfrm>
            <a:off x="0" y="6492875"/>
            <a:ext cx="9144000" cy="366713"/>
          </a:xfrm>
          <a:prstGeom prst="rect">
            <a:avLst/>
          </a:prstGeom>
          <a:solidFill>
            <a:srgbClr val="9B9B9B"/>
          </a:solidFill>
          <a:ln w="12700">
            <a:noFill/>
            <a:miter lim="800000"/>
            <a:headEnd/>
            <a:tailEnd/>
          </a:ln>
        </p:spPr>
        <p:txBody>
          <a:bodyPr lIns="0" tIns="0" rIns="0" bIns="0"/>
          <a:lstStyle/>
          <a:p>
            <a:pPr>
              <a:defRPr/>
            </a:pPr>
            <a:endParaRPr lang="de-DE">
              <a:cs typeface="+mn-cs"/>
            </a:endParaRPr>
          </a:p>
        </p:txBody>
      </p:sp>
      <p:sp>
        <p:nvSpPr>
          <p:cNvPr id="1036" name="Rectangle 12"/>
          <p:cNvSpPr>
            <a:spLocks noGrp="1" noChangeArrowheads="1"/>
          </p:cNvSpPr>
          <p:nvPr>
            <p:ph type="sldNum" sz="quarter" idx="4"/>
          </p:nvPr>
        </p:nvSpPr>
        <p:spPr bwMode="auto">
          <a:xfrm>
            <a:off x="6584950" y="6548438"/>
            <a:ext cx="2124075" cy="468312"/>
          </a:xfrm>
          <a:prstGeom prst="rect">
            <a:avLst/>
          </a:prstGeom>
          <a:noFill/>
          <a:ln w="9525">
            <a:noFill/>
            <a:miter lim="800000"/>
            <a:headEnd/>
            <a:tailEnd/>
          </a:ln>
          <a:effectLst/>
        </p:spPr>
        <p:txBody>
          <a:bodyPr vert="horz" wrap="square" lIns="36000" tIns="36000" rIns="36000" bIns="36000" numCol="1" anchor="t" anchorCtr="0" compatLnSpc="1">
            <a:prstTxWarp prst="textNoShape">
              <a:avLst/>
            </a:prstTxWarp>
          </a:bodyPr>
          <a:lstStyle>
            <a:lvl1pPr algn="r">
              <a:defRPr sz="1100">
                <a:solidFill>
                  <a:schemeClr val="bg1"/>
                </a:solidFill>
                <a:cs typeface="+mn-cs"/>
              </a:defRPr>
            </a:lvl1pPr>
          </a:lstStyle>
          <a:p>
            <a:pPr>
              <a:defRPr/>
            </a:pPr>
            <a:fld id="{1818F1FD-579C-4A49-8860-4BFA164BA2C0}" type="slidenum">
              <a:rPr lang="de-DE"/>
              <a:pPr>
                <a:defRPr/>
              </a:pPr>
              <a:t>‹Nr.›</a:t>
            </a:fld>
            <a:endParaRPr lang="de-DE"/>
          </a:p>
        </p:txBody>
      </p:sp>
      <p:sp>
        <p:nvSpPr>
          <p:cNvPr id="1030" name="Rectangle 14"/>
          <p:cNvSpPr>
            <a:spLocks noGrp="1" noChangeArrowheads="1"/>
          </p:cNvSpPr>
          <p:nvPr>
            <p:ph type="body" idx="1"/>
          </p:nvPr>
        </p:nvSpPr>
        <p:spPr bwMode="auto">
          <a:xfrm>
            <a:off x="755650" y="1258888"/>
            <a:ext cx="8205788" cy="4678362"/>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hf hdr="0" ftr="0" dt="0"/>
  <p:txStyles>
    <p:titleStyle>
      <a:lvl1pPr algn="l" rtl="0" eaLnBrk="0" fontAlgn="base" hangingPunct="0">
        <a:spcBef>
          <a:spcPct val="0"/>
        </a:spcBef>
        <a:spcAft>
          <a:spcPct val="0"/>
        </a:spcAft>
        <a:defRPr sz="2800" b="1">
          <a:solidFill>
            <a:srgbClr val="FFFFFF"/>
          </a:solidFill>
          <a:latin typeface="+mj-lt"/>
          <a:ea typeface="+mj-ea"/>
          <a:cs typeface="+mj-cs"/>
        </a:defRPr>
      </a:lvl1pPr>
      <a:lvl2pPr algn="l" rtl="0" eaLnBrk="0" fontAlgn="base" hangingPunct="0">
        <a:spcBef>
          <a:spcPct val="0"/>
        </a:spcBef>
        <a:spcAft>
          <a:spcPct val="0"/>
        </a:spcAft>
        <a:defRPr sz="2800" b="1">
          <a:solidFill>
            <a:srgbClr val="FFFFFF"/>
          </a:solidFill>
          <a:latin typeface="Arial" charset="0"/>
        </a:defRPr>
      </a:lvl2pPr>
      <a:lvl3pPr algn="l" rtl="0" eaLnBrk="0" fontAlgn="base" hangingPunct="0">
        <a:spcBef>
          <a:spcPct val="0"/>
        </a:spcBef>
        <a:spcAft>
          <a:spcPct val="0"/>
        </a:spcAft>
        <a:defRPr sz="2800" b="1">
          <a:solidFill>
            <a:srgbClr val="FFFFFF"/>
          </a:solidFill>
          <a:latin typeface="Arial" charset="0"/>
        </a:defRPr>
      </a:lvl3pPr>
      <a:lvl4pPr algn="l" rtl="0" eaLnBrk="0" fontAlgn="base" hangingPunct="0">
        <a:spcBef>
          <a:spcPct val="0"/>
        </a:spcBef>
        <a:spcAft>
          <a:spcPct val="0"/>
        </a:spcAft>
        <a:defRPr sz="2800" b="1">
          <a:solidFill>
            <a:srgbClr val="FFFFFF"/>
          </a:solidFill>
          <a:latin typeface="Arial" charset="0"/>
        </a:defRPr>
      </a:lvl4pPr>
      <a:lvl5pPr algn="l" rtl="0" eaLnBrk="0" fontAlgn="base" hangingPunct="0">
        <a:spcBef>
          <a:spcPct val="0"/>
        </a:spcBef>
        <a:spcAft>
          <a:spcPct val="0"/>
        </a:spcAft>
        <a:defRPr sz="2800" b="1">
          <a:solidFill>
            <a:srgbClr val="FFFFFF"/>
          </a:solidFill>
          <a:latin typeface="Arial" charset="0"/>
        </a:defRPr>
      </a:lvl5pPr>
      <a:lvl6pPr marL="457200" algn="l" rtl="0" fontAlgn="base">
        <a:spcBef>
          <a:spcPct val="0"/>
        </a:spcBef>
        <a:spcAft>
          <a:spcPct val="0"/>
        </a:spcAft>
        <a:defRPr sz="2800" b="1">
          <a:solidFill>
            <a:srgbClr val="FFFFFF"/>
          </a:solidFill>
          <a:latin typeface="Arial" charset="0"/>
        </a:defRPr>
      </a:lvl6pPr>
      <a:lvl7pPr marL="914400" algn="l" rtl="0" fontAlgn="base">
        <a:spcBef>
          <a:spcPct val="0"/>
        </a:spcBef>
        <a:spcAft>
          <a:spcPct val="0"/>
        </a:spcAft>
        <a:defRPr sz="2800" b="1">
          <a:solidFill>
            <a:srgbClr val="FFFFFF"/>
          </a:solidFill>
          <a:latin typeface="Arial" charset="0"/>
        </a:defRPr>
      </a:lvl7pPr>
      <a:lvl8pPr marL="1371600" algn="l" rtl="0" fontAlgn="base">
        <a:spcBef>
          <a:spcPct val="0"/>
        </a:spcBef>
        <a:spcAft>
          <a:spcPct val="0"/>
        </a:spcAft>
        <a:defRPr sz="2800" b="1">
          <a:solidFill>
            <a:srgbClr val="FFFFFF"/>
          </a:solidFill>
          <a:latin typeface="Arial" charset="0"/>
        </a:defRPr>
      </a:lvl8pPr>
      <a:lvl9pPr marL="1828800" algn="l" rtl="0" fontAlgn="base">
        <a:spcBef>
          <a:spcPct val="0"/>
        </a:spcBef>
        <a:spcAft>
          <a:spcPct val="0"/>
        </a:spcAft>
        <a:defRPr sz="2800" b="1">
          <a:solidFill>
            <a:srgbClr val="FFFFFF"/>
          </a:solidFill>
          <a:latin typeface="Arial" charset="0"/>
        </a:defRPr>
      </a:lvl9pPr>
    </p:titleStyle>
    <p:bodyStyle>
      <a:lvl1pPr marL="342900" indent="-342900" algn="l" rtl="0" eaLnBrk="0" fontAlgn="base" hangingPunct="0">
        <a:spcBef>
          <a:spcPct val="20000"/>
        </a:spcBef>
        <a:spcAft>
          <a:spcPct val="20000"/>
        </a:spcAft>
        <a:buFont typeface="Wingdings" pitchFamily="2" charset="2"/>
        <a:buChar char="Ø"/>
        <a:defRPr sz="2600">
          <a:solidFill>
            <a:schemeClr val="tx1"/>
          </a:solidFill>
          <a:latin typeface="+mn-lt"/>
          <a:ea typeface="+mn-ea"/>
          <a:cs typeface="+mn-cs"/>
        </a:defRPr>
      </a:lvl1pPr>
      <a:lvl2pPr marL="742950" indent="-285750" algn="l" rtl="0" eaLnBrk="0" fontAlgn="base" hangingPunct="0">
        <a:spcBef>
          <a:spcPct val="20000"/>
        </a:spcBef>
        <a:spcAft>
          <a:spcPct val="20000"/>
        </a:spcAft>
        <a:buChar char="–"/>
        <a:defRPr sz="2400">
          <a:solidFill>
            <a:schemeClr val="tx1"/>
          </a:solidFill>
          <a:latin typeface="+mn-lt"/>
        </a:defRPr>
      </a:lvl2pPr>
      <a:lvl3pPr marL="1143000" indent="-228600" algn="l" rtl="0" eaLnBrk="0" fontAlgn="base" hangingPunct="0">
        <a:spcBef>
          <a:spcPct val="20000"/>
        </a:spcBef>
        <a:spcAft>
          <a:spcPct val="20000"/>
        </a:spcAft>
        <a:buChar char="•"/>
        <a:defRPr sz="2200">
          <a:solidFill>
            <a:schemeClr val="tx1"/>
          </a:solidFill>
          <a:latin typeface="+mn-lt"/>
        </a:defRPr>
      </a:lvl3pPr>
      <a:lvl4pPr marL="1600200" indent="-228600" algn="l" rtl="0" eaLnBrk="0" fontAlgn="base" hangingPunct="0">
        <a:spcBef>
          <a:spcPct val="20000"/>
        </a:spcBef>
        <a:spcAft>
          <a:spcPct val="20000"/>
        </a:spcAft>
        <a:buChar char="–"/>
        <a:defRPr sz="2000">
          <a:solidFill>
            <a:schemeClr val="tx1"/>
          </a:solidFill>
          <a:latin typeface="+mn-lt"/>
        </a:defRPr>
      </a:lvl4pPr>
      <a:lvl5pPr marL="2057400" indent="-228600" algn="l" rtl="0" eaLnBrk="0" fontAlgn="base" hangingPunct="0">
        <a:spcBef>
          <a:spcPct val="20000"/>
        </a:spcBef>
        <a:spcAft>
          <a:spcPct val="20000"/>
        </a:spcAft>
        <a:buChar char="»"/>
        <a:defRPr sz="2000">
          <a:solidFill>
            <a:schemeClr val="tx1"/>
          </a:solidFill>
          <a:latin typeface="+mn-lt"/>
        </a:defRPr>
      </a:lvl5pPr>
      <a:lvl6pPr marL="2514600" indent="-228600" algn="l" rtl="0" fontAlgn="base">
        <a:spcBef>
          <a:spcPct val="20000"/>
        </a:spcBef>
        <a:spcAft>
          <a:spcPct val="20000"/>
        </a:spcAft>
        <a:buChar char="»"/>
        <a:defRPr sz="2000">
          <a:solidFill>
            <a:schemeClr val="tx1"/>
          </a:solidFill>
          <a:latin typeface="+mn-lt"/>
        </a:defRPr>
      </a:lvl6pPr>
      <a:lvl7pPr marL="2971800" indent="-228600" algn="l" rtl="0" fontAlgn="base">
        <a:spcBef>
          <a:spcPct val="20000"/>
        </a:spcBef>
        <a:spcAft>
          <a:spcPct val="20000"/>
        </a:spcAft>
        <a:buChar char="»"/>
        <a:defRPr sz="2000">
          <a:solidFill>
            <a:schemeClr val="tx1"/>
          </a:solidFill>
          <a:latin typeface="+mn-lt"/>
        </a:defRPr>
      </a:lvl7pPr>
      <a:lvl8pPr marL="3429000" indent="-228600" algn="l" rtl="0" fontAlgn="base">
        <a:spcBef>
          <a:spcPct val="20000"/>
        </a:spcBef>
        <a:spcAft>
          <a:spcPct val="20000"/>
        </a:spcAft>
        <a:buChar char="»"/>
        <a:defRPr sz="2000">
          <a:solidFill>
            <a:schemeClr val="tx1"/>
          </a:solidFill>
          <a:latin typeface="+mn-lt"/>
        </a:defRPr>
      </a:lvl8pPr>
      <a:lvl9pPr marL="3886200" indent="-228600" algn="l" rtl="0" fontAlgn="base">
        <a:spcBef>
          <a:spcPct val="20000"/>
        </a:spcBef>
        <a:spcAft>
          <a:spcPct val="2000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755650" y="2266950"/>
            <a:ext cx="8097838" cy="1378074"/>
          </a:xfrm>
        </p:spPr>
        <p:txBody>
          <a:bodyPr/>
          <a:lstStyle/>
          <a:p>
            <a:pPr algn="ctr" eaLnBrk="1" hangingPunct="1"/>
            <a:r>
              <a:rPr lang="en-US" dirty="0" smtClean="0"/>
              <a:t/>
            </a:r>
            <a:br>
              <a:rPr lang="en-US" dirty="0" smtClean="0"/>
            </a:br>
            <a:r>
              <a:rPr lang="en-US" dirty="0" smtClean="0"/>
              <a:t/>
            </a:r>
            <a:br>
              <a:rPr lang="en-US" dirty="0" smtClean="0"/>
            </a:br>
            <a:r>
              <a:rPr lang="en-US" dirty="0" smtClean="0"/>
              <a:t>Trade Finance and Trade Flows into Industrialized, Emerging </a:t>
            </a:r>
            <a:br>
              <a:rPr lang="en-US" dirty="0" smtClean="0"/>
            </a:br>
            <a:r>
              <a:rPr lang="en-US" dirty="0" smtClean="0"/>
              <a:t>and Developing Economies </a:t>
            </a:r>
            <a:br>
              <a:rPr lang="en-US" dirty="0" smtClean="0"/>
            </a:br>
            <a:r>
              <a:rPr lang="en-US" dirty="0" smtClean="0"/>
              <a:t/>
            </a:r>
            <a:br>
              <a:rPr lang="en-US" dirty="0" smtClean="0"/>
            </a:br>
            <a:r>
              <a:rPr lang="en-US" dirty="0" smtClean="0"/>
              <a:t>What is the Role of Trade </a:t>
            </a:r>
            <a:r>
              <a:rPr lang="en-US" dirty="0" err="1" smtClean="0"/>
              <a:t>Openess</a:t>
            </a:r>
            <a:r>
              <a:rPr lang="en-US" dirty="0" smtClean="0"/>
              <a:t>?</a:t>
            </a:r>
            <a:br>
              <a:rPr lang="en-US" dirty="0" smtClean="0"/>
            </a:br>
            <a:r>
              <a:rPr lang="de-DE" dirty="0" smtClean="0"/>
              <a:t/>
            </a:r>
            <a:br>
              <a:rPr lang="de-DE" dirty="0" smtClean="0"/>
            </a:br>
            <a:endParaRPr lang="en-US" dirty="0" smtClean="0"/>
          </a:p>
        </p:txBody>
      </p:sp>
      <p:sp>
        <p:nvSpPr>
          <p:cNvPr id="14338" name="Rectangle 3"/>
          <p:cNvSpPr>
            <a:spLocks noGrp="1" noChangeArrowheads="1"/>
          </p:cNvSpPr>
          <p:nvPr>
            <p:ph type="subTitle" idx="1"/>
          </p:nvPr>
        </p:nvSpPr>
        <p:spPr>
          <a:xfrm>
            <a:off x="755650" y="3238501"/>
            <a:ext cx="8097838" cy="694556"/>
          </a:xfrm>
        </p:spPr>
        <p:txBody>
          <a:bodyPr/>
          <a:lstStyle/>
          <a:p>
            <a:endParaRPr lang="en-US" sz="2400" dirty="0" smtClean="0"/>
          </a:p>
          <a:p>
            <a:pPr eaLnBrk="1" hangingPunct="1"/>
            <a:endParaRPr lang="en-US" sz="2400" b="1" dirty="0" smtClean="0"/>
          </a:p>
        </p:txBody>
      </p:sp>
      <p:sp>
        <p:nvSpPr>
          <p:cNvPr id="14339" name="Rectangle 4"/>
          <p:cNvSpPr>
            <a:spLocks/>
          </p:cNvSpPr>
          <p:nvPr/>
        </p:nvSpPr>
        <p:spPr bwMode="auto">
          <a:xfrm>
            <a:off x="755650" y="4508500"/>
            <a:ext cx="6337300" cy="433388"/>
          </a:xfrm>
          <a:prstGeom prst="rect">
            <a:avLst/>
          </a:prstGeom>
          <a:noFill/>
          <a:ln w="12700">
            <a:noFill/>
            <a:miter lim="800000"/>
            <a:headEnd/>
            <a:tailEnd/>
          </a:ln>
        </p:spPr>
        <p:txBody>
          <a:bodyPr lIns="36000" tIns="0" rIns="36000" bIns="0"/>
          <a:lstStyle/>
          <a:p>
            <a:pPr marL="39688" defTabSz="822325">
              <a:spcBef>
                <a:spcPts val="1000"/>
              </a:spcBef>
            </a:pPr>
            <a:r>
              <a:rPr lang="en-US" sz="2400" dirty="0">
                <a:sym typeface="Shaker RH"/>
              </a:rPr>
              <a:t>Birgit Schmitz and Clara Brandi</a:t>
            </a:r>
          </a:p>
          <a:p>
            <a:pPr marL="39688" defTabSz="822325">
              <a:spcBef>
                <a:spcPts val="1000"/>
              </a:spcBef>
            </a:pPr>
            <a:r>
              <a:rPr lang="en-US" dirty="0">
                <a:sym typeface="Shaker RH"/>
              </a:rPr>
              <a:t>German Development Institute / </a:t>
            </a:r>
            <a:r>
              <a:rPr lang="en-US" dirty="0" err="1">
                <a:sym typeface="Shaker RH"/>
              </a:rPr>
              <a:t>Deutsches</a:t>
            </a:r>
            <a:r>
              <a:rPr lang="en-US" dirty="0">
                <a:sym typeface="Shaker RH"/>
              </a:rPr>
              <a:t>  </a:t>
            </a:r>
            <a:r>
              <a:rPr lang="en-US" dirty="0" err="1">
                <a:sym typeface="Shaker RH"/>
              </a:rPr>
              <a:t>Institut</a:t>
            </a:r>
            <a:r>
              <a:rPr lang="en-US" dirty="0">
                <a:sym typeface="Shaker RH"/>
              </a:rPr>
              <a:t> </a:t>
            </a:r>
            <a:r>
              <a:rPr lang="en-US" dirty="0" err="1">
                <a:sym typeface="Shaker RH"/>
              </a:rPr>
              <a:t>für</a:t>
            </a:r>
            <a:r>
              <a:rPr lang="en-US" dirty="0">
                <a:sym typeface="Shaker RH"/>
              </a:rPr>
              <a:t> </a:t>
            </a:r>
            <a:r>
              <a:rPr lang="en-US" dirty="0" err="1">
                <a:sym typeface="Shaker RH"/>
              </a:rPr>
              <a:t>Entwicklungspolitik</a:t>
            </a:r>
            <a:r>
              <a:rPr lang="en-US" dirty="0">
                <a:sym typeface="Shaker RH"/>
              </a:rPr>
              <a:t> (DIE), </a:t>
            </a:r>
          </a:p>
          <a:p>
            <a:pPr marL="39688" defTabSz="822325">
              <a:spcBef>
                <a:spcPts val="1000"/>
              </a:spcBef>
            </a:pPr>
            <a:r>
              <a:rPr lang="en-US" smtClean="0">
                <a:sym typeface="Shaker RH"/>
              </a:rPr>
              <a:t>ETSG 2015, Paris </a:t>
            </a:r>
            <a:endParaRPr lang="en-US" dirty="0" smtClean="0">
              <a:sym typeface="Shaker RH"/>
            </a:endParaRPr>
          </a:p>
          <a:p>
            <a:pPr marL="39688" defTabSz="822325">
              <a:spcBef>
                <a:spcPts val="1000"/>
              </a:spcBef>
            </a:pPr>
            <a:r>
              <a:rPr lang="en-US" dirty="0" smtClean="0">
                <a:sym typeface="Shaker RH"/>
              </a:rPr>
              <a:t>11 September 2015</a:t>
            </a:r>
            <a:endParaRPr lang="en-US" dirty="0">
              <a:sym typeface="Shaker RH"/>
            </a:endParaRPr>
          </a:p>
          <a:p>
            <a:pPr marL="39688" defTabSz="822325">
              <a:spcBef>
                <a:spcPts val="1000"/>
              </a:spcBef>
            </a:pPr>
            <a:endParaRPr lang="en-US" sz="1600" dirty="0">
              <a:sym typeface="Shaker RH"/>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el 1"/>
          <p:cNvSpPr>
            <a:spLocks noGrp="1"/>
          </p:cNvSpPr>
          <p:nvPr>
            <p:ph type="title"/>
          </p:nvPr>
        </p:nvSpPr>
        <p:spPr/>
        <p:txBody>
          <a:bodyPr/>
          <a:lstStyle/>
          <a:p>
            <a:r>
              <a:rPr lang="en-US" dirty="0" smtClean="0"/>
              <a:t>Identification </a:t>
            </a:r>
          </a:p>
        </p:txBody>
      </p:sp>
      <p:sp>
        <p:nvSpPr>
          <p:cNvPr id="34818" name="Inhaltsplatzhalter 2"/>
          <p:cNvSpPr>
            <a:spLocks noGrp="1"/>
          </p:cNvSpPr>
          <p:nvPr>
            <p:ph idx="1"/>
          </p:nvPr>
        </p:nvSpPr>
        <p:spPr/>
        <p:txBody>
          <a:bodyPr/>
          <a:lstStyle/>
          <a:p>
            <a:endParaRPr lang="en-US" dirty="0" smtClean="0"/>
          </a:p>
          <a:p>
            <a:r>
              <a:rPr lang="en-US" dirty="0" smtClean="0"/>
              <a:t>We use the </a:t>
            </a:r>
            <a:r>
              <a:rPr lang="en-US" i="1" dirty="0" smtClean="0"/>
              <a:t>claims ratio </a:t>
            </a:r>
            <a:r>
              <a:rPr lang="en-US" dirty="0" smtClean="0"/>
              <a:t>as an </a:t>
            </a:r>
            <a:r>
              <a:rPr lang="en-US" i="1" dirty="0" smtClean="0"/>
              <a:t>instrument</a:t>
            </a:r>
            <a:r>
              <a:rPr lang="en-US" dirty="0" smtClean="0"/>
              <a:t> for </a:t>
            </a:r>
            <a:r>
              <a:rPr lang="en-US" i="1" dirty="0" smtClean="0"/>
              <a:t>commitments</a:t>
            </a:r>
            <a:endParaRPr lang="en-US" dirty="0" smtClean="0"/>
          </a:p>
          <a:p>
            <a:pPr>
              <a:buFont typeface="Wingdings" pitchFamily="2" charset="2"/>
              <a:buNone/>
            </a:pPr>
            <a:r>
              <a:rPr lang="en-US" i="1" dirty="0" smtClean="0"/>
              <a:t> 	claims = </a:t>
            </a:r>
            <a:r>
              <a:rPr lang="en-US" dirty="0" smtClean="0"/>
              <a:t>total amount that Berne Union members have paid to the insured </a:t>
            </a:r>
          </a:p>
          <a:p>
            <a:pPr>
              <a:buFont typeface="Wingdings" pitchFamily="2" charset="2"/>
              <a:buNone/>
            </a:pPr>
            <a:r>
              <a:rPr lang="en-US" i="1" dirty="0" smtClean="0"/>
              <a:t>	claims ratio = </a:t>
            </a:r>
            <a:r>
              <a:rPr lang="en-US" dirty="0" smtClean="0"/>
              <a:t>claims paid over commitments </a:t>
            </a:r>
          </a:p>
          <a:p>
            <a:pPr>
              <a:buFont typeface="Wingdings" pitchFamily="2" charset="2"/>
              <a:buNone/>
            </a:pPr>
            <a:r>
              <a:rPr lang="en-US" dirty="0" smtClean="0"/>
              <a:t>	The claims ratio is a key performance indicator for insurers, and an important determinant of an insurer’s decision to adjust its supply of insurance</a:t>
            </a:r>
            <a:endParaRPr lang="de-DE" dirty="0" smtClean="0"/>
          </a:p>
          <a:p>
            <a:endParaRPr lang="de-DE" dirty="0" smtClean="0"/>
          </a:p>
        </p:txBody>
      </p:sp>
      <p:sp>
        <p:nvSpPr>
          <p:cNvPr id="4" name="Foliennummernplatzhalter 3"/>
          <p:cNvSpPr>
            <a:spLocks noGrp="1"/>
          </p:cNvSpPr>
          <p:nvPr>
            <p:ph type="sldNum" sz="quarter" idx="10"/>
          </p:nvPr>
        </p:nvSpPr>
        <p:spPr/>
        <p:txBody>
          <a:bodyPr/>
          <a:lstStyle/>
          <a:p>
            <a:pPr>
              <a:defRPr/>
            </a:pPr>
            <a:fld id="{E5B9403A-A89B-45C6-AE9F-B905B414C057}" type="slidenum">
              <a:rPr lang="de-DE" smtClean="0"/>
              <a:pPr>
                <a:defRPr/>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p:nvPr>
        </p:nvSpPr>
        <p:spPr/>
        <p:txBody>
          <a:bodyPr/>
          <a:lstStyle/>
          <a:p>
            <a:r>
              <a:rPr lang="de-DE" dirty="0" smtClean="0"/>
              <a:t>First Stage: </a:t>
            </a:r>
            <a:r>
              <a:rPr lang="de-DE" dirty="0" err="1" smtClean="0"/>
              <a:t>Estimation</a:t>
            </a:r>
            <a:r>
              <a:rPr lang="de-DE" dirty="0" smtClean="0"/>
              <a:t> </a:t>
            </a:r>
            <a:r>
              <a:rPr lang="de-DE" dirty="0" err="1" smtClean="0"/>
              <a:t>Strategy</a:t>
            </a:r>
            <a:endParaRPr lang="de-DE" dirty="0" smtClean="0"/>
          </a:p>
        </p:txBody>
      </p:sp>
      <p:sp>
        <p:nvSpPr>
          <p:cNvPr id="38914" name="Inhaltsplatzhalter 2"/>
          <p:cNvSpPr>
            <a:spLocks noGrp="1"/>
          </p:cNvSpPr>
          <p:nvPr>
            <p:ph idx="1"/>
          </p:nvPr>
        </p:nvSpPr>
        <p:spPr>
          <a:xfrm>
            <a:off x="250825" y="1052513"/>
            <a:ext cx="8710613" cy="4884737"/>
          </a:xfrm>
        </p:spPr>
        <p:txBody>
          <a:bodyPr/>
          <a:lstStyle/>
          <a:p>
            <a:endParaRPr lang="en-US" dirty="0" smtClean="0"/>
          </a:p>
          <a:p>
            <a:endParaRPr lang="en-US" dirty="0" smtClean="0"/>
          </a:p>
          <a:p>
            <a:r>
              <a:rPr lang="en-US" dirty="0" smtClean="0"/>
              <a:t>We use the current value and four lags of the </a:t>
            </a:r>
            <a:r>
              <a:rPr lang="en-US" i="1" dirty="0" smtClean="0"/>
              <a:t>claims ratio </a:t>
            </a:r>
            <a:r>
              <a:rPr lang="en-US" dirty="0" smtClean="0"/>
              <a:t>in the first stage regression. </a:t>
            </a:r>
          </a:p>
          <a:p>
            <a:r>
              <a:rPr lang="en-US" dirty="0" smtClean="0"/>
              <a:t>As a robustness check we also show the first stage results for other lag choices. </a:t>
            </a:r>
          </a:p>
          <a:p>
            <a:r>
              <a:rPr lang="en-US" dirty="0" smtClean="0"/>
              <a:t>We also add real GDP, time dummies and a constant and use a fixed effects estimator</a:t>
            </a:r>
            <a:endParaRPr lang="de-DE" dirty="0" smtClean="0"/>
          </a:p>
        </p:txBody>
      </p:sp>
      <p:sp>
        <p:nvSpPr>
          <p:cNvPr id="4" name="Foliennummernplatzhalter 3"/>
          <p:cNvSpPr>
            <a:spLocks noGrp="1"/>
          </p:cNvSpPr>
          <p:nvPr>
            <p:ph type="sldNum" sz="quarter" idx="10"/>
          </p:nvPr>
        </p:nvSpPr>
        <p:spPr/>
        <p:txBody>
          <a:bodyPr/>
          <a:lstStyle/>
          <a:p>
            <a:pPr>
              <a:defRPr/>
            </a:pPr>
            <a:fld id="{5D44200B-7C75-41AF-8FB5-B7B72FFBFC73}" type="slidenum">
              <a:rPr lang="de-DE" smtClean="0"/>
              <a:pPr>
                <a:defRPr/>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el 1"/>
          <p:cNvSpPr>
            <a:spLocks noGrp="1"/>
          </p:cNvSpPr>
          <p:nvPr>
            <p:ph type="title"/>
          </p:nvPr>
        </p:nvSpPr>
        <p:spPr/>
        <p:txBody>
          <a:bodyPr/>
          <a:lstStyle/>
          <a:p>
            <a:r>
              <a:rPr lang="en-US" dirty="0" smtClean="0"/>
              <a:t>First Stage: Empirical Results</a:t>
            </a:r>
          </a:p>
        </p:txBody>
      </p:sp>
      <p:sp>
        <p:nvSpPr>
          <p:cNvPr id="4" name="Foliennummernplatzhalter 3"/>
          <p:cNvSpPr>
            <a:spLocks noGrp="1"/>
          </p:cNvSpPr>
          <p:nvPr>
            <p:ph type="sldNum" sz="quarter" idx="10"/>
          </p:nvPr>
        </p:nvSpPr>
        <p:spPr/>
        <p:txBody>
          <a:bodyPr/>
          <a:lstStyle/>
          <a:p>
            <a:pPr>
              <a:defRPr/>
            </a:pPr>
            <a:fld id="{C16EA792-9DD6-4FC4-B917-4C79A843ED35}" type="slidenum">
              <a:rPr lang="de-DE" smtClean="0"/>
              <a:pPr>
                <a:defRPr/>
              </a:pPr>
              <a:t>12</a:t>
            </a:fld>
            <a:endParaRPr lang="de-DE"/>
          </a:p>
        </p:txBody>
      </p:sp>
      <p:pic>
        <p:nvPicPr>
          <p:cNvPr id="40963" name="Picture 2"/>
          <p:cNvPicPr>
            <a:picLocks noChangeAspect="1" noChangeArrowheads="1"/>
          </p:cNvPicPr>
          <p:nvPr/>
        </p:nvPicPr>
        <p:blipFill>
          <a:blip r:embed="rId2" cstate="print"/>
          <a:srcRect/>
          <a:stretch>
            <a:fillRect/>
          </a:stretch>
        </p:blipFill>
        <p:spPr bwMode="auto">
          <a:xfrm>
            <a:off x="0" y="836613"/>
            <a:ext cx="9197975" cy="6021387"/>
          </a:xfrm>
          <a:prstGeom prst="rect">
            <a:avLst/>
          </a:prstGeom>
          <a:noFill/>
          <a:ln w="9525">
            <a:noFill/>
            <a:miter lim="800000"/>
            <a:headEnd/>
            <a:tailEnd/>
          </a:ln>
        </p:spPr>
      </p:pic>
      <p:sp>
        <p:nvSpPr>
          <p:cNvPr id="5" name="Rechteck 4"/>
          <p:cNvSpPr/>
          <p:nvPr/>
        </p:nvSpPr>
        <p:spPr>
          <a:xfrm>
            <a:off x="5940425" y="981075"/>
            <a:ext cx="1584325" cy="58769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el 1"/>
          <p:cNvSpPr>
            <a:spLocks noGrp="1"/>
          </p:cNvSpPr>
          <p:nvPr>
            <p:ph type="title"/>
          </p:nvPr>
        </p:nvSpPr>
        <p:spPr/>
        <p:txBody>
          <a:bodyPr/>
          <a:lstStyle/>
          <a:p>
            <a:r>
              <a:rPr lang="en-US" dirty="0" smtClean="0"/>
              <a:t>First Stage: Empirical Results</a:t>
            </a:r>
          </a:p>
        </p:txBody>
      </p:sp>
      <p:sp>
        <p:nvSpPr>
          <p:cNvPr id="47106" name="Inhaltsplatzhalter 2"/>
          <p:cNvSpPr>
            <a:spLocks noGrp="1"/>
          </p:cNvSpPr>
          <p:nvPr>
            <p:ph idx="1"/>
          </p:nvPr>
        </p:nvSpPr>
        <p:spPr>
          <a:xfrm>
            <a:off x="323850" y="981075"/>
            <a:ext cx="8637588" cy="4956175"/>
          </a:xfrm>
        </p:spPr>
        <p:txBody>
          <a:bodyPr/>
          <a:lstStyle/>
          <a:p>
            <a:r>
              <a:rPr lang="en-US" smtClean="0"/>
              <a:t>We find a </a:t>
            </a:r>
            <a:r>
              <a:rPr lang="en-US" i="1" smtClean="0"/>
              <a:t>negative and statistically significant effect </a:t>
            </a:r>
            <a:r>
              <a:rPr lang="en-US" smtClean="0"/>
              <a:t>of the </a:t>
            </a:r>
            <a:r>
              <a:rPr lang="en-US" i="1" smtClean="0"/>
              <a:t>claims ratio / trade risk </a:t>
            </a:r>
            <a:r>
              <a:rPr lang="en-US" smtClean="0"/>
              <a:t>on </a:t>
            </a:r>
            <a:r>
              <a:rPr lang="en-US" i="1" smtClean="0"/>
              <a:t>commitments</a:t>
            </a:r>
            <a:r>
              <a:rPr lang="en-US" smtClean="0"/>
              <a:t> up to one year ahead. </a:t>
            </a:r>
          </a:p>
          <a:p>
            <a:r>
              <a:rPr lang="en-US" smtClean="0"/>
              <a:t>Longer lags are not longer significantly different from zero. If we were using a shorter lag structure we would miss a significant part of the impact of the claims ratio on commitments. </a:t>
            </a:r>
          </a:p>
          <a:p>
            <a:r>
              <a:rPr lang="en-US" i="1" smtClean="0"/>
              <a:t>Real GDP</a:t>
            </a:r>
            <a:r>
              <a:rPr lang="en-US" smtClean="0"/>
              <a:t> has the expected </a:t>
            </a:r>
            <a:r>
              <a:rPr lang="en-US" i="1" smtClean="0"/>
              <a:t>positive</a:t>
            </a:r>
            <a:r>
              <a:rPr lang="en-US" smtClean="0"/>
              <a:t> effect (representing higher demand) on </a:t>
            </a:r>
            <a:r>
              <a:rPr lang="en-US" i="1" smtClean="0"/>
              <a:t>commitments</a:t>
            </a:r>
            <a:r>
              <a:rPr lang="en-US" smtClean="0"/>
              <a:t> </a:t>
            </a:r>
          </a:p>
          <a:p>
            <a:r>
              <a:rPr lang="en-US" i="1" smtClean="0"/>
              <a:t>Column 3 shows our preferred specification </a:t>
            </a:r>
            <a:r>
              <a:rPr lang="en-US" smtClean="0"/>
              <a:t>for the first stage, which is also then used for all regressions of the second stage</a:t>
            </a:r>
            <a:endParaRPr lang="de-DE" smtClean="0"/>
          </a:p>
          <a:p>
            <a:endParaRPr lang="de-DE" smtClean="0"/>
          </a:p>
        </p:txBody>
      </p:sp>
      <p:sp>
        <p:nvSpPr>
          <p:cNvPr id="4" name="Foliennummernplatzhalter 3"/>
          <p:cNvSpPr>
            <a:spLocks noGrp="1"/>
          </p:cNvSpPr>
          <p:nvPr>
            <p:ph type="sldNum" sz="quarter" idx="10"/>
          </p:nvPr>
        </p:nvSpPr>
        <p:spPr/>
        <p:txBody>
          <a:bodyPr/>
          <a:lstStyle/>
          <a:p>
            <a:pPr>
              <a:defRPr/>
            </a:pPr>
            <a:fld id="{634F6ED3-EEF7-4443-BDA5-C256FBE9EBE1}" type="slidenum">
              <a:rPr lang="de-DE" smtClean="0"/>
              <a:pPr>
                <a:defRPr/>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el 1"/>
          <p:cNvSpPr>
            <a:spLocks noGrp="1"/>
          </p:cNvSpPr>
          <p:nvPr>
            <p:ph type="title"/>
          </p:nvPr>
        </p:nvSpPr>
        <p:spPr/>
        <p:txBody>
          <a:bodyPr/>
          <a:lstStyle/>
          <a:p>
            <a:r>
              <a:rPr lang="de-DE" smtClean="0"/>
              <a:t>Second Stage</a:t>
            </a:r>
          </a:p>
        </p:txBody>
      </p:sp>
      <p:sp>
        <p:nvSpPr>
          <p:cNvPr id="41986" name="Inhaltsplatzhalter 2"/>
          <p:cNvSpPr>
            <a:spLocks noGrp="1"/>
          </p:cNvSpPr>
          <p:nvPr>
            <p:ph idx="1"/>
          </p:nvPr>
        </p:nvSpPr>
        <p:spPr/>
        <p:txBody>
          <a:bodyPr/>
          <a:lstStyle/>
          <a:p>
            <a:r>
              <a:rPr lang="en-US" dirty="0" smtClean="0"/>
              <a:t>To estimate the effect of </a:t>
            </a:r>
            <a:r>
              <a:rPr lang="en-US" i="1" dirty="0" smtClean="0"/>
              <a:t>export credit insurance</a:t>
            </a:r>
            <a:r>
              <a:rPr lang="en-US" dirty="0" smtClean="0"/>
              <a:t> on t</a:t>
            </a:r>
            <a:r>
              <a:rPr lang="en-US" i="1" dirty="0" smtClean="0"/>
              <a:t>rade</a:t>
            </a:r>
            <a:r>
              <a:rPr lang="en-US" dirty="0" smtClean="0"/>
              <a:t>, we use a “one-sided” gravity model</a:t>
            </a:r>
          </a:p>
          <a:p>
            <a:r>
              <a:rPr lang="en-US" dirty="0" smtClean="0"/>
              <a:t>The model is estimated with two sets of fixed effects (year and country). </a:t>
            </a:r>
          </a:p>
          <a:p>
            <a:r>
              <a:rPr lang="en-US" dirty="0" smtClean="0"/>
              <a:t>The explanatory variables are entered in lags to further mitigate potential </a:t>
            </a:r>
            <a:r>
              <a:rPr lang="en-US" dirty="0" err="1" smtClean="0"/>
              <a:t>endogeneity</a:t>
            </a:r>
            <a:r>
              <a:rPr lang="en-US" dirty="0" smtClean="0"/>
              <a:t> problems. </a:t>
            </a:r>
          </a:p>
          <a:p>
            <a:r>
              <a:rPr lang="en-US" dirty="0" smtClean="0"/>
              <a:t>The model in general fits the data well. We get a large R2 and the estimates of the control variables are sensible and all highly significantly different from zero. </a:t>
            </a:r>
            <a:endParaRPr lang="de-DE" dirty="0" smtClean="0"/>
          </a:p>
          <a:p>
            <a:endParaRPr lang="de-DE" dirty="0" smtClean="0"/>
          </a:p>
        </p:txBody>
      </p:sp>
      <p:sp>
        <p:nvSpPr>
          <p:cNvPr id="4" name="Foliennummernplatzhalter 3"/>
          <p:cNvSpPr>
            <a:spLocks noGrp="1"/>
          </p:cNvSpPr>
          <p:nvPr>
            <p:ph type="sldNum" sz="quarter" idx="10"/>
          </p:nvPr>
        </p:nvSpPr>
        <p:spPr/>
        <p:txBody>
          <a:bodyPr/>
          <a:lstStyle/>
          <a:p>
            <a:pPr>
              <a:defRPr/>
            </a:pPr>
            <a:fld id="{FC260904-BBFE-4F80-8297-AD234B99BE19}" type="slidenum">
              <a:rPr lang="de-DE" smtClean="0"/>
              <a:pPr>
                <a:defRPr/>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p:nvPr>
        </p:nvSpPr>
        <p:spPr/>
        <p:txBody>
          <a:bodyPr/>
          <a:lstStyle/>
          <a:p>
            <a:r>
              <a:rPr lang="de-DE" dirty="0" smtClean="0"/>
              <a:t>Second Stage: </a:t>
            </a:r>
            <a:r>
              <a:rPr lang="de-DE" dirty="0" err="1" smtClean="0"/>
              <a:t>Empirical</a:t>
            </a:r>
            <a:r>
              <a:rPr lang="de-DE" dirty="0" smtClean="0"/>
              <a:t> </a:t>
            </a:r>
            <a:r>
              <a:rPr lang="de-DE" dirty="0" err="1" smtClean="0"/>
              <a:t>Results</a:t>
            </a:r>
            <a:endParaRPr lang="de-DE" dirty="0" smtClean="0"/>
          </a:p>
        </p:txBody>
      </p:sp>
      <p:sp>
        <p:nvSpPr>
          <p:cNvPr id="43010" name="Inhaltsplatzhalter 2"/>
          <p:cNvSpPr>
            <a:spLocks noGrp="1"/>
          </p:cNvSpPr>
          <p:nvPr>
            <p:ph idx="1"/>
          </p:nvPr>
        </p:nvSpPr>
        <p:spPr/>
        <p:txBody>
          <a:bodyPr/>
          <a:lstStyle/>
          <a:p>
            <a:endParaRPr lang="en-US" smtClean="0"/>
          </a:p>
        </p:txBody>
      </p:sp>
      <p:sp>
        <p:nvSpPr>
          <p:cNvPr id="4" name="Foliennummernplatzhalter 3"/>
          <p:cNvSpPr>
            <a:spLocks noGrp="1"/>
          </p:cNvSpPr>
          <p:nvPr>
            <p:ph type="sldNum" sz="quarter" idx="10"/>
          </p:nvPr>
        </p:nvSpPr>
        <p:spPr/>
        <p:txBody>
          <a:bodyPr/>
          <a:lstStyle/>
          <a:p>
            <a:pPr>
              <a:defRPr/>
            </a:pPr>
            <a:fld id="{1E644DCE-AB38-41DE-8169-9FD5B9A202DB}" type="slidenum">
              <a:rPr lang="de-DE" smtClean="0"/>
              <a:pPr>
                <a:defRPr/>
              </a:pPr>
              <a:t>15</a:t>
            </a:fld>
            <a:endParaRPr lang="de-DE"/>
          </a:p>
        </p:txBody>
      </p:sp>
      <p:pic>
        <p:nvPicPr>
          <p:cNvPr id="43012" name="Picture 2"/>
          <p:cNvPicPr>
            <a:picLocks noChangeAspect="1" noChangeArrowheads="1"/>
          </p:cNvPicPr>
          <p:nvPr/>
        </p:nvPicPr>
        <p:blipFill>
          <a:blip r:embed="rId2" cstate="print"/>
          <a:srcRect/>
          <a:stretch>
            <a:fillRect/>
          </a:stretch>
        </p:blipFill>
        <p:spPr bwMode="auto">
          <a:xfrm>
            <a:off x="0" y="685800"/>
            <a:ext cx="914400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el 1"/>
          <p:cNvSpPr>
            <a:spLocks noGrp="1"/>
          </p:cNvSpPr>
          <p:nvPr>
            <p:ph type="title"/>
          </p:nvPr>
        </p:nvSpPr>
        <p:spPr/>
        <p:txBody>
          <a:bodyPr/>
          <a:lstStyle/>
          <a:p>
            <a:r>
              <a:rPr lang="de-DE" dirty="0" err="1" smtClean="0"/>
              <a:t>Empirical</a:t>
            </a:r>
            <a:r>
              <a:rPr lang="de-DE" dirty="0" smtClean="0"/>
              <a:t> </a:t>
            </a:r>
            <a:r>
              <a:rPr lang="de-DE" dirty="0" err="1" smtClean="0"/>
              <a:t>Summary</a:t>
            </a:r>
            <a:endParaRPr lang="de-DE" dirty="0" smtClean="0"/>
          </a:p>
        </p:txBody>
      </p:sp>
      <p:sp>
        <p:nvSpPr>
          <p:cNvPr id="44034" name="Inhaltsplatzhalter 2"/>
          <p:cNvSpPr>
            <a:spLocks noGrp="1"/>
          </p:cNvSpPr>
          <p:nvPr>
            <p:ph idx="1"/>
          </p:nvPr>
        </p:nvSpPr>
        <p:spPr>
          <a:xfrm>
            <a:off x="0" y="836613"/>
            <a:ext cx="9144000" cy="5100637"/>
          </a:xfrm>
        </p:spPr>
        <p:txBody>
          <a:bodyPr/>
          <a:lstStyle/>
          <a:p>
            <a:endParaRPr lang="en-US" dirty="0" smtClean="0"/>
          </a:p>
          <a:p>
            <a:r>
              <a:rPr lang="en-US" dirty="0" smtClean="0"/>
              <a:t>We find a significantly positive effect of the availability of trade finance on trade. </a:t>
            </a:r>
          </a:p>
          <a:p>
            <a:r>
              <a:rPr lang="en-US" dirty="0" smtClean="0"/>
              <a:t>A one percent increase in commitments is followed by a 0.3- 0.45 percent increase in total imports in the next year</a:t>
            </a:r>
          </a:p>
          <a:p>
            <a:r>
              <a:rPr lang="en-US" dirty="0" smtClean="0"/>
              <a:t>The more open a country is to trade, the less important is the trade credit insurance effect on imports. </a:t>
            </a:r>
          </a:p>
          <a:p>
            <a:r>
              <a:rPr lang="en-US" dirty="0" smtClean="0"/>
              <a:t>Countries that are very open to trade are hit more strongly by the crisis.</a:t>
            </a:r>
          </a:p>
          <a:p>
            <a:r>
              <a:rPr lang="en-US" dirty="0" smtClean="0"/>
              <a:t>But during crisis, the effect of trade finance on open countries is stronger than on less open ones.</a:t>
            </a:r>
            <a:endParaRPr lang="de-DE" dirty="0" smtClean="0"/>
          </a:p>
        </p:txBody>
      </p:sp>
      <p:sp>
        <p:nvSpPr>
          <p:cNvPr id="4" name="Foliennummernplatzhalter 3"/>
          <p:cNvSpPr>
            <a:spLocks noGrp="1"/>
          </p:cNvSpPr>
          <p:nvPr>
            <p:ph type="sldNum" sz="quarter" idx="10"/>
          </p:nvPr>
        </p:nvSpPr>
        <p:spPr/>
        <p:txBody>
          <a:bodyPr/>
          <a:lstStyle/>
          <a:p>
            <a:pPr>
              <a:defRPr/>
            </a:pPr>
            <a:fld id="{39790947-9776-47B7-BC33-03FEFF64C873}" type="slidenum">
              <a:rPr lang="de-DE" smtClean="0"/>
              <a:pPr>
                <a:defRPr/>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el 1"/>
          <p:cNvSpPr>
            <a:spLocks noGrp="1"/>
          </p:cNvSpPr>
          <p:nvPr>
            <p:ph type="title"/>
          </p:nvPr>
        </p:nvSpPr>
        <p:spPr/>
        <p:txBody>
          <a:bodyPr/>
          <a:lstStyle/>
          <a:p>
            <a:r>
              <a:rPr lang="de-DE" dirty="0" err="1" smtClean="0"/>
              <a:t>Conclusions</a:t>
            </a:r>
            <a:endParaRPr lang="de-DE" dirty="0" smtClean="0"/>
          </a:p>
        </p:txBody>
      </p:sp>
      <p:sp>
        <p:nvSpPr>
          <p:cNvPr id="44034" name="Inhaltsplatzhalter 2"/>
          <p:cNvSpPr>
            <a:spLocks noGrp="1"/>
          </p:cNvSpPr>
          <p:nvPr>
            <p:ph idx="1"/>
          </p:nvPr>
        </p:nvSpPr>
        <p:spPr>
          <a:xfrm>
            <a:off x="0" y="836613"/>
            <a:ext cx="9144000" cy="5100637"/>
          </a:xfrm>
        </p:spPr>
        <p:txBody>
          <a:bodyPr/>
          <a:lstStyle/>
          <a:p>
            <a:endParaRPr lang="en-US" dirty="0" smtClean="0"/>
          </a:p>
          <a:p>
            <a:r>
              <a:rPr lang="en-US" dirty="0" smtClean="0"/>
              <a:t>Trade financing is important for the smooth exchange of goods across countries.</a:t>
            </a:r>
          </a:p>
          <a:p>
            <a:r>
              <a:rPr lang="en-US" dirty="0" smtClean="0"/>
              <a:t>When a country is more open to trade, the more frequent goods exchanges support reliable importer exporter relationships.</a:t>
            </a:r>
          </a:p>
          <a:p>
            <a:r>
              <a:rPr lang="en-US" dirty="0" smtClean="0"/>
              <a:t>In normal times, the trade partners do not have to rely as much on trade finance instruments.</a:t>
            </a:r>
          </a:p>
          <a:p>
            <a:r>
              <a:rPr lang="en-US" dirty="0" smtClean="0"/>
              <a:t>But during crisis, these countries can rely on their reputation as reliable trading partners and have easier access to trade financing and trade credit insurance helps to increase import flows.</a:t>
            </a:r>
          </a:p>
          <a:p>
            <a:pPr>
              <a:buNone/>
            </a:pPr>
            <a:endParaRPr lang="en-US" dirty="0" smtClean="0"/>
          </a:p>
          <a:p>
            <a:endParaRPr lang="en-US" dirty="0" smtClean="0"/>
          </a:p>
          <a:p>
            <a:endParaRPr lang="de-DE" dirty="0" smtClean="0"/>
          </a:p>
        </p:txBody>
      </p:sp>
      <p:sp>
        <p:nvSpPr>
          <p:cNvPr id="4" name="Foliennummernplatzhalter 3"/>
          <p:cNvSpPr>
            <a:spLocks noGrp="1"/>
          </p:cNvSpPr>
          <p:nvPr>
            <p:ph type="sldNum" sz="quarter" idx="10"/>
          </p:nvPr>
        </p:nvSpPr>
        <p:spPr/>
        <p:txBody>
          <a:bodyPr/>
          <a:lstStyle/>
          <a:p>
            <a:pPr>
              <a:defRPr/>
            </a:pPr>
            <a:fld id="{39790947-9776-47B7-BC33-03FEFF64C873}" type="slidenum">
              <a:rPr lang="de-DE" smtClean="0"/>
              <a:pPr>
                <a:defRPr/>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el 1"/>
          <p:cNvSpPr>
            <a:spLocks noGrp="1"/>
          </p:cNvSpPr>
          <p:nvPr>
            <p:ph type="title"/>
          </p:nvPr>
        </p:nvSpPr>
        <p:spPr/>
        <p:txBody>
          <a:bodyPr/>
          <a:lstStyle/>
          <a:p>
            <a:r>
              <a:rPr lang="de-DE" smtClean="0"/>
              <a:t>Challenges and next steps</a:t>
            </a:r>
          </a:p>
        </p:txBody>
      </p:sp>
      <p:sp>
        <p:nvSpPr>
          <p:cNvPr id="45058" name="Inhaltsplatzhalter 3"/>
          <p:cNvSpPr>
            <a:spLocks noGrp="1"/>
          </p:cNvSpPr>
          <p:nvPr>
            <p:ph idx="1"/>
          </p:nvPr>
        </p:nvSpPr>
        <p:spPr/>
        <p:txBody>
          <a:bodyPr/>
          <a:lstStyle/>
          <a:p>
            <a:endParaRPr lang="en-US" dirty="0" smtClean="0"/>
          </a:p>
          <a:p>
            <a:r>
              <a:rPr lang="en-US" dirty="0" smtClean="0"/>
              <a:t>Is the trade structure important? (Imports of manufactured goods versus agricultural commodities or fuels and ores)</a:t>
            </a:r>
          </a:p>
          <a:p>
            <a:r>
              <a:rPr lang="en-US" dirty="0" smtClean="0"/>
              <a:t>Is it important whom I trade with? (North-North, South-South, North-South trade)</a:t>
            </a:r>
          </a:p>
          <a:p>
            <a:r>
              <a:rPr lang="en-US" dirty="0" smtClean="0"/>
              <a:t>How could the crisis period be modeled? (Sovereign risk ratings, short term spread)</a:t>
            </a:r>
          </a:p>
        </p:txBody>
      </p:sp>
      <p:sp>
        <p:nvSpPr>
          <p:cNvPr id="3" name="Foliennummernplatzhalter 2"/>
          <p:cNvSpPr>
            <a:spLocks noGrp="1"/>
          </p:cNvSpPr>
          <p:nvPr>
            <p:ph type="sldNum" sz="quarter" idx="10"/>
          </p:nvPr>
        </p:nvSpPr>
        <p:spPr/>
        <p:txBody>
          <a:bodyPr/>
          <a:lstStyle/>
          <a:p>
            <a:pPr>
              <a:defRPr/>
            </a:pPr>
            <a:fld id="{F9423A2A-DD85-4D98-8F43-0E30E6FDEC5F}" type="slidenum">
              <a:rPr lang="de-DE" smtClean="0"/>
              <a:pPr>
                <a:defRPr/>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sz="quarter" idx="10"/>
          </p:nvPr>
        </p:nvSpPr>
        <p:spPr/>
        <p:txBody>
          <a:bodyPr/>
          <a:lstStyle/>
          <a:p>
            <a:pPr>
              <a:defRPr/>
            </a:pPr>
            <a:fld id="{8035563C-87C8-45CA-ACF3-68E3ACFBEEF0}" type="slidenum">
              <a:rPr lang="de-DE" smtClean="0"/>
              <a:pPr>
                <a:defRPr/>
              </a:pPr>
              <a:t>19</a:t>
            </a:fld>
            <a:endParaRPr lang="de-DE" smtClean="0"/>
          </a:p>
        </p:txBody>
      </p:sp>
      <p:sp>
        <p:nvSpPr>
          <p:cNvPr id="46082" name="Rectangle 6"/>
          <p:cNvSpPr>
            <a:spLocks/>
          </p:cNvSpPr>
          <p:nvPr/>
        </p:nvSpPr>
        <p:spPr bwMode="auto">
          <a:xfrm>
            <a:off x="719138" y="2205038"/>
            <a:ext cx="8245475" cy="3600450"/>
          </a:xfrm>
          <a:prstGeom prst="rect">
            <a:avLst/>
          </a:prstGeom>
          <a:noFill/>
          <a:ln w="12700">
            <a:noFill/>
            <a:miter lim="800000"/>
            <a:headEnd/>
            <a:tailEnd/>
          </a:ln>
        </p:spPr>
        <p:txBody>
          <a:bodyPr lIns="0" tIns="0" rIns="45155" bIns="0"/>
          <a:lstStyle/>
          <a:p>
            <a:pPr marL="44450">
              <a:spcBef>
                <a:spcPts val="1200"/>
              </a:spcBef>
            </a:pPr>
            <a:r>
              <a:rPr lang="de-DE" sz="3200" b="1"/>
              <a:t>Thanks for your attention!</a:t>
            </a:r>
            <a:endParaRPr lang="de-DE" sz="3200">
              <a:solidFill>
                <a:srgbClr val="901622"/>
              </a:solidFill>
              <a:sym typeface="Shaker R"/>
            </a:endParaRPr>
          </a:p>
          <a:p>
            <a:pPr marL="44450">
              <a:spcBef>
                <a:spcPct val="20000"/>
              </a:spcBef>
            </a:pPr>
            <a:r>
              <a:rPr lang="de-DE" sz="2000">
                <a:solidFill>
                  <a:srgbClr val="AA0014"/>
                </a:solidFill>
                <a:sym typeface="Shaker R"/>
              </a:rPr>
              <a:t>Deutsches Institut für Entwicklungspolitik (DIE)</a:t>
            </a:r>
          </a:p>
          <a:p>
            <a:pPr marL="44450">
              <a:spcBef>
                <a:spcPct val="20000"/>
              </a:spcBef>
            </a:pPr>
            <a:r>
              <a:rPr lang="de-DE" sz="2000">
                <a:sym typeface="Shaker R"/>
              </a:rPr>
              <a:t>Department „World Economy and Development Finance“</a:t>
            </a:r>
          </a:p>
          <a:p>
            <a:pPr marL="44450">
              <a:spcBef>
                <a:spcPct val="20000"/>
              </a:spcBef>
            </a:pPr>
            <a:r>
              <a:rPr lang="de-DE" sz="2000">
                <a:sym typeface="Shaker R"/>
              </a:rPr>
              <a:t>Birgit Schmitz &amp; Clara Brandi</a:t>
            </a:r>
          </a:p>
          <a:p>
            <a:pPr marL="44450">
              <a:spcBef>
                <a:spcPct val="20000"/>
              </a:spcBef>
            </a:pPr>
            <a:r>
              <a:rPr lang="de-DE" sz="2000">
                <a:sym typeface="Shaker R"/>
              </a:rPr>
              <a:t>Tulpenfeld 6 </a:t>
            </a:r>
          </a:p>
          <a:p>
            <a:pPr marL="44450">
              <a:spcBef>
                <a:spcPct val="20000"/>
              </a:spcBef>
            </a:pPr>
            <a:r>
              <a:rPr lang="de-DE" sz="2000">
                <a:sym typeface="Shaker R"/>
              </a:rPr>
              <a:t>D-53113 Bonn</a:t>
            </a:r>
          </a:p>
          <a:p>
            <a:pPr marL="44450">
              <a:spcBef>
                <a:spcPct val="20000"/>
              </a:spcBef>
            </a:pPr>
            <a:r>
              <a:rPr lang="de-DE" sz="2000">
                <a:sym typeface="Shaker R"/>
              </a:rPr>
              <a:t>www.die-gdi.de</a:t>
            </a:r>
          </a:p>
        </p:txBody>
      </p:sp>
      <p:sp>
        <p:nvSpPr>
          <p:cNvPr id="46083" name="Rectangle 7"/>
          <p:cNvSpPr>
            <a:spLocks/>
          </p:cNvSpPr>
          <p:nvPr/>
        </p:nvSpPr>
        <p:spPr bwMode="auto">
          <a:xfrm>
            <a:off x="0" y="0"/>
            <a:ext cx="9144000" cy="1565275"/>
          </a:xfrm>
          <a:prstGeom prst="rect">
            <a:avLst/>
          </a:prstGeom>
          <a:blipFill dpi="0" rotWithShape="0">
            <a:blip r:embed="rId2" cstate="print"/>
            <a:srcRect/>
            <a:stretch>
              <a:fillRect/>
            </a:stretch>
          </a:blipFill>
          <a:ln w="12700">
            <a:noFill/>
            <a:miter lim="800000"/>
            <a:headEnd/>
            <a:tailEnd/>
          </a:ln>
        </p:spPr>
        <p:txBody>
          <a:bodyPr lIns="0" tIns="0" rIns="0" bIns="0"/>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nummernplatzhalter 3"/>
          <p:cNvSpPr>
            <a:spLocks noGrp="1"/>
          </p:cNvSpPr>
          <p:nvPr>
            <p:ph type="sldNum" sz="quarter" idx="10"/>
          </p:nvPr>
        </p:nvSpPr>
        <p:spPr/>
        <p:txBody>
          <a:bodyPr/>
          <a:lstStyle/>
          <a:p>
            <a:pPr>
              <a:defRPr/>
            </a:pPr>
            <a:fld id="{DA8A6CEB-084F-43BE-AED4-3A858E4C5311}" type="slidenum">
              <a:rPr lang="de-DE" smtClean="0"/>
              <a:pPr>
                <a:defRPr/>
              </a:pPr>
              <a:t>2</a:t>
            </a:fld>
            <a:endParaRPr lang="de-DE" smtClean="0"/>
          </a:p>
        </p:txBody>
      </p:sp>
      <p:sp>
        <p:nvSpPr>
          <p:cNvPr id="17410" name="Rectangle 2"/>
          <p:cNvSpPr>
            <a:spLocks noGrp="1" noChangeArrowheads="1"/>
          </p:cNvSpPr>
          <p:nvPr>
            <p:ph type="title"/>
          </p:nvPr>
        </p:nvSpPr>
        <p:spPr/>
        <p:txBody>
          <a:bodyPr/>
          <a:lstStyle/>
          <a:p>
            <a:pPr eaLnBrk="1" hangingPunct="1"/>
            <a:r>
              <a:rPr lang="de-DE" dirty="0" smtClean="0"/>
              <a:t>Motivation </a:t>
            </a:r>
            <a:r>
              <a:rPr lang="de-DE" dirty="0" err="1" smtClean="0"/>
              <a:t>and</a:t>
            </a:r>
            <a:r>
              <a:rPr lang="de-DE" dirty="0" smtClean="0"/>
              <a:t> </a:t>
            </a:r>
            <a:r>
              <a:rPr lang="de-DE" dirty="0" err="1" smtClean="0"/>
              <a:t>Introduction</a:t>
            </a:r>
            <a:endParaRPr lang="de-DE" dirty="0" smtClean="0"/>
          </a:p>
        </p:txBody>
      </p:sp>
      <p:sp>
        <p:nvSpPr>
          <p:cNvPr id="6148" name="Rectangle 3"/>
          <p:cNvSpPr>
            <a:spLocks noGrp="1" noChangeArrowheads="1"/>
          </p:cNvSpPr>
          <p:nvPr>
            <p:ph type="body" idx="1"/>
          </p:nvPr>
        </p:nvSpPr>
        <p:spPr/>
        <p:txBody>
          <a:bodyPr/>
          <a:lstStyle/>
          <a:p>
            <a:pPr eaLnBrk="1" hangingPunct="1">
              <a:buNone/>
            </a:pPr>
            <a:r>
              <a:rPr lang="en-US" sz="2400" b="1" dirty="0" smtClean="0"/>
              <a:t>What is trade finance?</a:t>
            </a:r>
          </a:p>
          <a:p>
            <a:pPr eaLnBrk="1" hangingPunct="1"/>
            <a:r>
              <a:rPr lang="en-US" sz="2400" dirty="0" smtClean="0"/>
              <a:t>Trade finance is the backbone of international trade</a:t>
            </a:r>
          </a:p>
          <a:p>
            <a:pPr lvl="2" eaLnBrk="1" hangingPunct="1"/>
            <a:r>
              <a:rPr lang="en-US" sz="2000" dirty="0" smtClean="0"/>
              <a:t>Bridges the time between production, delivery and receipt of payment</a:t>
            </a:r>
          </a:p>
          <a:p>
            <a:pPr lvl="2" eaLnBrk="1" hangingPunct="1"/>
            <a:r>
              <a:rPr lang="en-US" sz="2000" dirty="0" smtClean="0"/>
              <a:t>Covers transport and liquidity risks, exchange rate and country risks</a:t>
            </a:r>
          </a:p>
          <a:p>
            <a:pPr eaLnBrk="1" hangingPunct="1"/>
            <a:r>
              <a:rPr lang="en-US" sz="2400" dirty="0" smtClean="0"/>
              <a:t>Trade Finance instruments are used in about 30-40% of trading transactions</a:t>
            </a:r>
          </a:p>
          <a:p>
            <a:pPr lvl="2" eaLnBrk="1" hangingPunct="1"/>
            <a:r>
              <a:rPr lang="en-US" sz="2000" dirty="0" smtClean="0"/>
              <a:t>Offered by commercial banks, trade credit insurers, export credit agencies, development banks, central banks</a:t>
            </a:r>
          </a:p>
          <a:p>
            <a:pPr lvl="2" eaLnBrk="1" hangingPunct="1"/>
            <a:r>
              <a:rPr lang="en-US" sz="2000" dirty="0" smtClean="0"/>
              <a:t>Short term, about 3 months and low default rates </a:t>
            </a:r>
          </a:p>
          <a:p>
            <a:pPr lvl="2" eaLnBrk="1" hangingPunct="1"/>
            <a:r>
              <a:rPr lang="en-US" sz="2000" dirty="0" smtClean="0"/>
              <a:t>Mainly used in industrial countries, emerging countries, developing Asia and Latin America</a:t>
            </a:r>
            <a:endParaRPr lang="en-US" sz="2400" dirty="0" smtClean="0"/>
          </a:p>
          <a:p>
            <a:pPr eaLnBrk="1" hangingPunct="1">
              <a:buFont typeface="Wingdings" pitchFamily="2" charset="2"/>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8">
                                            <p:txEl>
                                              <p:pRg st="1" end="1"/>
                                            </p:txEl>
                                          </p:spTgt>
                                        </p:tgtEl>
                                        <p:attrNameLst>
                                          <p:attrName>style.visibility</p:attrName>
                                        </p:attrNameLst>
                                      </p:cBhvr>
                                      <p:to>
                                        <p:strVal val="visible"/>
                                      </p:to>
                                    </p:set>
                                    <p:anim calcmode="lin" valueType="num">
                                      <p:cBhvr additive="base">
                                        <p:cTn id="7" dur="500" fill="hold"/>
                                        <p:tgtEl>
                                          <p:spTgt spid="614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8">
                                            <p:txEl>
                                              <p:pRg st="0" end="0"/>
                                            </p:txEl>
                                          </p:spTgt>
                                        </p:tgtEl>
                                        <p:attrNameLst>
                                          <p:attrName>style.visibility</p:attrName>
                                        </p:attrNameLst>
                                      </p:cBhvr>
                                      <p:to>
                                        <p:strVal val="visible"/>
                                      </p:to>
                                    </p:set>
                                    <p:anim calcmode="lin" valueType="num">
                                      <p:cBhvr additive="base">
                                        <p:cTn id="13"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8">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148">
                                            <p:txEl>
                                              <p:pRg st="2" end="2"/>
                                            </p:txEl>
                                          </p:spTgt>
                                        </p:tgtEl>
                                        <p:attrNameLst>
                                          <p:attrName>style.visibility</p:attrName>
                                        </p:attrNameLst>
                                      </p:cBhvr>
                                      <p:to>
                                        <p:strVal val="visible"/>
                                      </p:to>
                                    </p:set>
                                    <p:anim calcmode="lin" valueType="num">
                                      <p:cBhvr additive="base">
                                        <p:cTn id="17" dur="500" fill="hold"/>
                                        <p:tgtEl>
                                          <p:spTgt spid="614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148">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148">
                                            <p:txEl>
                                              <p:pRg st="3" end="3"/>
                                            </p:txEl>
                                          </p:spTgt>
                                        </p:tgtEl>
                                        <p:attrNameLst>
                                          <p:attrName>style.visibility</p:attrName>
                                        </p:attrNameLst>
                                      </p:cBhvr>
                                      <p:to>
                                        <p:strVal val="visible"/>
                                      </p:to>
                                    </p:set>
                                    <p:anim calcmode="lin" valueType="num">
                                      <p:cBhvr additive="base">
                                        <p:cTn id="21" dur="500" fill="hold"/>
                                        <p:tgtEl>
                                          <p:spTgt spid="6148">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14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148">
                                            <p:txEl>
                                              <p:pRg st="4" end="4"/>
                                            </p:txEl>
                                          </p:spTgt>
                                        </p:tgtEl>
                                        <p:attrNameLst>
                                          <p:attrName>style.visibility</p:attrName>
                                        </p:attrNameLst>
                                      </p:cBhvr>
                                      <p:to>
                                        <p:strVal val="visible"/>
                                      </p:to>
                                    </p:set>
                                    <p:anim calcmode="lin" valueType="num">
                                      <p:cBhvr additive="base">
                                        <p:cTn id="27" dur="500" fill="hold"/>
                                        <p:tgtEl>
                                          <p:spTgt spid="6148">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148">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148">
                                            <p:txEl>
                                              <p:pRg st="5" end="5"/>
                                            </p:txEl>
                                          </p:spTgt>
                                        </p:tgtEl>
                                        <p:attrNameLst>
                                          <p:attrName>style.visibility</p:attrName>
                                        </p:attrNameLst>
                                      </p:cBhvr>
                                      <p:to>
                                        <p:strVal val="visible"/>
                                      </p:to>
                                    </p:set>
                                    <p:anim calcmode="lin" valueType="num">
                                      <p:cBhvr additive="base">
                                        <p:cTn id="31" dur="500" fill="hold"/>
                                        <p:tgtEl>
                                          <p:spTgt spid="6148">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8">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148">
                                            <p:txEl>
                                              <p:pRg st="6" end="6"/>
                                            </p:txEl>
                                          </p:spTgt>
                                        </p:tgtEl>
                                        <p:attrNameLst>
                                          <p:attrName>style.visibility</p:attrName>
                                        </p:attrNameLst>
                                      </p:cBhvr>
                                      <p:to>
                                        <p:strVal val="visible"/>
                                      </p:to>
                                    </p:set>
                                    <p:anim calcmode="lin" valueType="num">
                                      <p:cBhvr additive="base">
                                        <p:cTn id="35" dur="500" fill="hold"/>
                                        <p:tgtEl>
                                          <p:spTgt spid="6148">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148">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148">
                                            <p:txEl>
                                              <p:pRg st="7" end="7"/>
                                            </p:txEl>
                                          </p:spTgt>
                                        </p:tgtEl>
                                        <p:attrNameLst>
                                          <p:attrName>style.visibility</p:attrName>
                                        </p:attrNameLst>
                                      </p:cBhvr>
                                      <p:to>
                                        <p:strVal val="visible"/>
                                      </p:to>
                                    </p:set>
                                    <p:anim calcmode="lin" valueType="num">
                                      <p:cBhvr additive="base">
                                        <p:cTn id="39" dur="500" fill="hold"/>
                                        <p:tgtEl>
                                          <p:spTgt spid="6148">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14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p:txBody>
          <a:bodyPr/>
          <a:lstStyle/>
          <a:p>
            <a:r>
              <a:rPr lang="de-DE" smtClean="0"/>
              <a:t>Crisis</a:t>
            </a:r>
          </a:p>
        </p:txBody>
      </p:sp>
      <p:sp>
        <p:nvSpPr>
          <p:cNvPr id="3" name="Inhaltsplatzhalter 2"/>
          <p:cNvSpPr>
            <a:spLocks noGrp="1"/>
          </p:cNvSpPr>
          <p:nvPr>
            <p:ph idx="1"/>
          </p:nvPr>
        </p:nvSpPr>
        <p:spPr/>
        <p:txBody>
          <a:bodyPr/>
          <a:lstStyle/>
          <a:p>
            <a:r>
              <a:rPr lang="en-US" dirty="0" smtClean="0"/>
              <a:t>While many authors agree that the great trade collapse of late 2008 to late 2009 after the global financial crisis was strongly driven by the reduction of global demand, recent research demonstrates that the lack of trade finance also played a significant role. </a:t>
            </a:r>
          </a:p>
          <a:p>
            <a:r>
              <a:rPr lang="en-US" dirty="0" smtClean="0"/>
              <a:t>One question of interest to us is to what extent the availability of trade finance was affected by financial crises and how this reduced availability impacted on trade flows</a:t>
            </a:r>
            <a:endParaRPr lang="de-DE" dirty="0" smtClean="0"/>
          </a:p>
        </p:txBody>
      </p:sp>
      <p:sp>
        <p:nvSpPr>
          <p:cNvPr id="4" name="Foliennummernplatzhalter 3"/>
          <p:cNvSpPr>
            <a:spLocks noGrp="1"/>
          </p:cNvSpPr>
          <p:nvPr>
            <p:ph type="sldNum" sz="quarter" idx="10"/>
          </p:nvPr>
        </p:nvSpPr>
        <p:spPr/>
        <p:txBody>
          <a:bodyPr/>
          <a:lstStyle/>
          <a:p>
            <a:pPr>
              <a:defRPr/>
            </a:pPr>
            <a:fld id="{30DF11FC-D9B8-4CA9-9AA6-1B8057A1BD9E}" type="slidenum">
              <a:rPr lang="de-DE" smtClean="0"/>
              <a:pPr>
                <a:defRPr/>
              </a:pPr>
              <a:t>20</a:t>
            </a:fld>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p:nvPr>
        </p:nvSpPr>
        <p:spPr/>
        <p:txBody>
          <a:bodyPr/>
          <a:lstStyle/>
          <a:p>
            <a:r>
              <a:rPr lang="de-DE" smtClean="0"/>
              <a:t>Trade Openness</a:t>
            </a:r>
          </a:p>
        </p:txBody>
      </p:sp>
      <p:sp>
        <p:nvSpPr>
          <p:cNvPr id="3" name="Inhaltsplatzhalter 2"/>
          <p:cNvSpPr>
            <a:spLocks noGrp="1"/>
          </p:cNvSpPr>
          <p:nvPr>
            <p:ph idx="1"/>
          </p:nvPr>
        </p:nvSpPr>
        <p:spPr/>
        <p:txBody>
          <a:bodyPr/>
          <a:lstStyle/>
          <a:p>
            <a:r>
              <a:rPr lang="en-US" smtClean="0"/>
              <a:t>On the one side, countries more open to trade were more heavily affected by the great trade collapse. </a:t>
            </a:r>
          </a:p>
          <a:p>
            <a:r>
              <a:rPr lang="en-US" smtClean="0"/>
              <a:t>But a higher openness to trade usually means also a higher frequency of trade. More frequent trade relationships can come along with a stronger reputation. And a better reputation may reduce the need for trade finance in good and in particular in bad times.</a:t>
            </a:r>
            <a:endParaRPr lang="de-DE" smtClean="0"/>
          </a:p>
          <a:p>
            <a:endParaRPr lang="de-DE" smtClean="0"/>
          </a:p>
        </p:txBody>
      </p:sp>
      <p:sp>
        <p:nvSpPr>
          <p:cNvPr id="4" name="Foliennummernplatzhalter 3"/>
          <p:cNvSpPr>
            <a:spLocks noGrp="1"/>
          </p:cNvSpPr>
          <p:nvPr>
            <p:ph type="sldNum" sz="quarter" idx="10"/>
          </p:nvPr>
        </p:nvSpPr>
        <p:spPr/>
        <p:txBody>
          <a:bodyPr/>
          <a:lstStyle/>
          <a:p>
            <a:pPr>
              <a:defRPr/>
            </a:pPr>
            <a:fld id="{4B8402DA-09F7-44F4-ABFF-83420BABA8A1}" type="slidenum">
              <a:rPr lang="de-DE" smtClean="0"/>
              <a:pPr>
                <a:defRPr/>
              </a:pPr>
              <a:t>21</a:t>
            </a:fld>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p:nvPr>
        </p:nvSpPr>
        <p:spPr/>
        <p:txBody>
          <a:bodyPr/>
          <a:lstStyle/>
          <a:p>
            <a:r>
              <a:rPr lang="de-DE" smtClean="0"/>
              <a:t>Trade Openness </a:t>
            </a:r>
            <a:br>
              <a:rPr lang="de-DE" smtClean="0"/>
            </a:br>
            <a:r>
              <a:rPr lang="de-DE" smtClean="0"/>
              <a:t>(total imports+exports/nominal GDP)</a:t>
            </a:r>
          </a:p>
        </p:txBody>
      </p:sp>
      <p:sp>
        <p:nvSpPr>
          <p:cNvPr id="3" name="Foliennummernplatzhalter 2"/>
          <p:cNvSpPr>
            <a:spLocks noGrp="1"/>
          </p:cNvSpPr>
          <p:nvPr>
            <p:ph type="sldNum" sz="quarter" idx="10"/>
          </p:nvPr>
        </p:nvSpPr>
        <p:spPr/>
        <p:txBody>
          <a:bodyPr/>
          <a:lstStyle/>
          <a:p>
            <a:pPr>
              <a:defRPr/>
            </a:pPr>
            <a:fld id="{E9A193C4-2656-4DAB-8EAB-D241A48A5856}" type="slidenum">
              <a:rPr lang="de-DE" smtClean="0"/>
              <a:pPr>
                <a:defRPr/>
              </a:pPr>
              <a:t>22</a:t>
            </a:fld>
            <a:endParaRPr lang="de-DE"/>
          </a:p>
        </p:txBody>
      </p:sp>
      <p:pic>
        <p:nvPicPr>
          <p:cNvPr id="29699" name="Picture 2"/>
          <p:cNvPicPr>
            <a:picLocks noChangeAspect="1" noChangeArrowheads="1"/>
          </p:cNvPicPr>
          <p:nvPr/>
        </p:nvPicPr>
        <p:blipFill>
          <a:blip r:embed="rId2" cstate="print"/>
          <a:srcRect/>
          <a:stretch>
            <a:fillRect/>
          </a:stretch>
        </p:blipFill>
        <p:spPr bwMode="auto">
          <a:xfrm>
            <a:off x="344488" y="1152525"/>
            <a:ext cx="8404225" cy="4940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el 1"/>
          <p:cNvSpPr>
            <a:spLocks noGrp="1"/>
          </p:cNvSpPr>
          <p:nvPr>
            <p:ph type="title"/>
          </p:nvPr>
        </p:nvSpPr>
        <p:spPr/>
        <p:txBody>
          <a:bodyPr/>
          <a:lstStyle/>
          <a:p>
            <a:r>
              <a:rPr lang="de-DE" smtClean="0"/>
              <a:t>Trade Openness of Developing Countries</a:t>
            </a:r>
          </a:p>
        </p:txBody>
      </p:sp>
      <p:sp>
        <p:nvSpPr>
          <p:cNvPr id="3" name="Foliennummernplatzhalter 2"/>
          <p:cNvSpPr>
            <a:spLocks noGrp="1"/>
          </p:cNvSpPr>
          <p:nvPr>
            <p:ph type="sldNum" sz="quarter" idx="10"/>
          </p:nvPr>
        </p:nvSpPr>
        <p:spPr/>
        <p:txBody>
          <a:bodyPr/>
          <a:lstStyle/>
          <a:p>
            <a:pPr>
              <a:defRPr/>
            </a:pPr>
            <a:fld id="{EDAC8877-2E23-465B-9430-DC38C0A77E07}" type="slidenum">
              <a:rPr lang="de-DE" smtClean="0"/>
              <a:pPr>
                <a:defRPr/>
              </a:pPr>
              <a:t>23</a:t>
            </a:fld>
            <a:endParaRPr lang="de-DE"/>
          </a:p>
        </p:txBody>
      </p:sp>
      <p:pic>
        <p:nvPicPr>
          <p:cNvPr id="30723" name="Picture 2"/>
          <p:cNvPicPr>
            <a:picLocks noChangeAspect="1" noChangeArrowheads="1"/>
          </p:cNvPicPr>
          <p:nvPr/>
        </p:nvPicPr>
        <p:blipFill>
          <a:blip r:embed="rId2" cstate="print"/>
          <a:srcRect/>
          <a:stretch>
            <a:fillRect/>
          </a:stretch>
        </p:blipFill>
        <p:spPr bwMode="auto">
          <a:xfrm>
            <a:off x="468313" y="1052513"/>
            <a:ext cx="8675687" cy="559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el 1"/>
          <p:cNvSpPr>
            <a:spLocks noGrp="1"/>
          </p:cNvSpPr>
          <p:nvPr>
            <p:ph type="title"/>
          </p:nvPr>
        </p:nvSpPr>
        <p:spPr/>
        <p:txBody>
          <a:bodyPr/>
          <a:lstStyle/>
          <a:p>
            <a:r>
              <a:rPr lang="de-DE" dirty="0" smtClean="0"/>
              <a:t>Trade </a:t>
            </a:r>
            <a:r>
              <a:rPr lang="de-DE" dirty="0" err="1" smtClean="0"/>
              <a:t>finance</a:t>
            </a:r>
            <a:r>
              <a:rPr lang="de-DE" dirty="0" smtClean="0"/>
              <a:t> </a:t>
            </a:r>
            <a:r>
              <a:rPr lang="de-DE" dirty="0" err="1" smtClean="0"/>
              <a:t>intensity</a:t>
            </a:r>
            <a:r>
              <a:rPr lang="de-DE" dirty="0" smtClean="0"/>
              <a:t> / </a:t>
            </a:r>
            <a:r>
              <a:rPr lang="de-DE" dirty="0" err="1" smtClean="0"/>
              <a:t>Coverage</a:t>
            </a:r>
            <a:r>
              <a:rPr lang="de-DE" dirty="0" smtClean="0"/>
              <a:t>: </a:t>
            </a:r>
            <a:r>
              <a:rPr lang="de-DE" dirty="0" err="1" smtClean="0"/>
              <a:t>commitments</a:t>
            </a:r>
            <a:r>
              <a:rPr lang="de-DE" dirty="0" smtClean="0"/>
              <a:t>/total </a:t>
            </a:r>
            <a:r>
              <a:rPr lang="de-DE" dirty="0" err="1" smtClean="0"/>
              <a:t>imports</a:t>
            </a:r>
            <a:endParaRPr lang="de-DE" dirty="0" smtClean="0"/>
          </a:p>
        </p:txBody>
      </p:sp>
      <p:sp>
        <p:nvSpPr>
          <p:cNvPr id="3" name="Foliennummernplatzhalter 2"/>
          <p:cNvSpPr>
            <a:spLocks noGrp="1"/>
          </p:cNvSpPr>
          <p:nvPr>
            <p:ph type="sldNum" sz="quarter" idx="10"/>
          </p:nvPr>
        </p:nvSpPr>
        <p:spPr/>
        <p:txBody>
          <a:bodyPr/>
          <a:lstStyle/>
          <a:p>
            <a:pPr>
              <a:defRPr/>
            </a:pPr>
            <a:fld id="{57FFDADA-F8C0-4EC8-8E9B-134F39A545D5}" type="slidenum">
              <a:rPr lang="de-DE" smtClean="0"/>
              <a:pPr>
                <a:defRPr/>
              </a:pPr>
              <a:t>24</a:t>
            </a:fld>
            <a:endParaRPr lang="de-DE"/>
          </a:p>
        </p:txBody>
      </p:sp>
      <p:pic>
        <p:nvPicPr>
          <p:cNvPr id="27651" name="Picture 2"/>
          <p:cNvPicPr>
            <a:picLocks noChangeAspect="1" noChangeArrowheads="1"/>
          </p:cNvPicPr>
          <p:nvPr/>
        </p:nvPicPr>
        <p:blipFill>
          <a:blip r:embed="rId2" cstate="print"/>
          <a:srcRect/>
          <a:stretch>
            <a:fillRect/>
          </a:stretch>
        </p:blipFill>
        <p:spPr bwMode="auto">
          <a:xfrm>
            <a:off x="250825" y="1268413"/>
            <a:ext cx="8713788" cy="4916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fld id="{406987E6-BFD5-44B7-96AF-F91B96499A3A}" type="slidenum">
              <a:rPr lang="de-DE" smtClean="0"/>
              <a:pPr>
                <a:defRPr/>
              </a:pPr>
              <a:t>25</a:t>
            </a:fld>
            <a:endParaRPr lang="de-DE"/>
          </a:p>
        </p:txBody>
      </p:sp>
      <p:pic>
        <p:nvPicPr>
          <p:cNvPr id="32770" name="Picture 2"/>
          <p:cNvPicPr>
            <a:picLocks noChangeAspect="1" noChangeArrowheads="1"/>
          </p:cNvPicPr>
          <p:nvPr/>
        </p:nvPicPr>
        <p:blipFill>
          <a:blip r:embed="rId2" cstate="print"/>
          <a:srcRect/>
          <a:stretch>
            <a:fillRect/>
          </a:stretch>
        </p:blipFill>
        <p:spPr bwMode="auto">
          <a:xfrm>
            <a:off x="684213" y="1341438"/>
            <a:ext cx="7848600" cy="4770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p>
            <a:pPr>
              <a:defRPr/>
            </a:pPr>
            <a:fld id="{05214E24-8D0F-4EFD-B196-A7FFD4606964}" type="slidenum">
              <a:rPr lang="de-DE" smtClean="0"/>
              <a:pPr>
                <a:defRPr/>
              </a:pPr>
              <a:t>26</a:t>
            </a:fld>
            <a:endParaRPr lang="de-DE"/>
          </a:p>
        </p:txBody>
      </p:sp>
      <p:pic>
        <p:nvPicPr>
          <p:cNvPr id="36866" name="Picture 2"/>
          <p:cNvPicPr>
            <a:picLocks noChangeAspect="1" noChangeArrowheads="1"/>
          </p:cNvPicPr>
          <p:nvPr/>
        </p:nvPicPr>
        <p:blipFill>
          <a:blip r:embed="rId2" cstate="print"/>
          <a:srcRect/>
          <a:stretch>
            <a:fillRect/>
          </a:stretch>
        </p:blipFill>
        <p:spPr bwMode="auto">
          <a:xfrm>
            <a:off x="900113" y="1341438"/>
            <a:ext cx="7559675" cy="474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el 1"/>
          <p:cNvSpPr>
            <a:spLocks noGrp="1"/>
          </p:cNvSpPr>
          <p:nvPr>
            <p:ph type="title"/>
          </p:nvPr>
        </p:nvSpPr>
        <p:spPr/>
        <p:txBody>
          <a:bodyPr/>
          <a:lstStyle/>
          <a:p>
            <a:r>
              <a:rPr lang="en-US" dirty="0" smtClean="0"/>
              <a:t>Data description: </a:t>
            </a:r>
            <a:br>
              <a:rPr lang="en-US" dirty="0" smtClean="0"/>
            </a:br>
            <a:r>
              <a:rPr lang="en-US" dirty="0" smtClean="0"/>
              <a:t>insured trade credit and imports</a:t>
            </a:r>
          </a:p>
        </p:txBody>
      </p:sp>
      <p:sp>
        <p:nvSpPr>
          <p:cNvPr id="31746" name="Inhaltsplatzhalter 2"/>
          <p:cNvSpPr>
            <a:spLocks noGrp="1"/>
          </p:cNvSpPr>
          <p:nvPr>
            <p:ph idx="1"/>
          </p:nvPr>
        </p:nvSpPr>
        <p:spPr/>
        <p:txBody>
          <a:bodyPr/>
          <a:lstStyle/>
          <a:p>
            <a:pPr>
              <a:buFont typeface="Wingdings" pitchFamily="2" charset="2"/>
              <a:buNone/>
            </a:pPr>
            <a:r>
              <a:rPr lang="en-US" dirty="0" smtClean="0"/>
              <a:t>Next, let us look at </a:t>
            </a:r>
            <a:r>
              <a:rPr lang="en-US" i="1" dirty="0" smtClean="0"/>
              <a:t>insured trade credit </a:t>
            </a:r>
            <a:r>
              <a:rPr lang="en-US" dirty="0" smtClean="0"/>
              <a:t>and </a:t>
            </a:r>
            <a:r>
              <a:rPr lang="en-US" i="1" dirty="0" smtClean="0"/>
              <a:t>imports</a:t>
            </a:r>
            <a:r>
              <a:rPr lang="en-US" dirty="0" smtClean="0"/>
              <a:t> </a:t>
            </a:r>
          </a:p>
          <a:p>
            <a:pPr>
              <a:buFont typeface="Wingdings" pitchFamily="2" charset="2"/>
              <a:buNone/>
            </a:pPr>
            <a:r>
              <a:rPr lang="en-US" dirty="0" smtClean="0"/>
              <a:t>Our figure illustrates that: </a:t>
            </a:r>
          </a:p>
          <a:p>
            <a:pPr lvl="1"/>
            <a:r>
              <a:rPr lang="en-US" dirty="0" smtClean="0"/>
              <a:t>both increased until 2008</a:t>
            </a:r>
          </a:p>
          <a:p>
            <a:pPr lvl="1"/>
            <a:r>
              <a:rPr lang="en-US" i="1" dirty="0" smtClean="0"/>
              <a:t>trade credit </a:t>
            </a:r>
            <a:r>
              <a:rPr lang="en-US" dirty="0" smtClean="0"/>
              <a:t>dropped sharply in the second quarter of 2008  </a:t>
            </a:r>
          </a:p>
          <a:p>
            <a:pPr lvl="1"/>
            <a:r>
              <a:rPr lang="en-US" i="1" dirty="0" smtClean="0"/>
              <a:t>imports</a:t>
            </a:r>
            <a:r>
              <a:rPr lang="en-US" dirty="0" smtClean="0"/>
              <a:t> dropped at the end of 2008 </a:t>
            </a:r>
          </a:p>
          <a:p>
            <a:pPr lvl="1"/>
            <a:r>
              <a:rPr lang="en-US" i="1" dirty="0" smtClean="0"/>
              <a:t>imports recovered </a:t>
            </a:r>
            <a:r>
              <a:rPr lang="en-US" dirty="0" smtClean="0"/>
              <a:t>in the course of 2009 until they were back to pre-crisis levels in 2010</a:t>
            </a:r>
            <a:endParaRPr lang="de-DE" dirty="0" smtClean="0"/>
          </a:p>
          <a:p>
            <a:endParaRPr lang="de-DE" dirty="0" smtClean="0"/>
          </a:p>
        </p:txBody>
      </p:sp>
      <p:sp>
        <p:nvSpPr>
          <p:cNvPr id="4" name="Foliennummernplatzhalter 3"/>
          <p:cNvSpPr>
            <a:spLocks noGrp="1"/>
          </p:cNvSpPr>
          <p:nvPr>
            <p:ph type="sldNum" sz="quarter" idx="10"/>
          </p:nvPr>
        </p:nvSpPr>
        <p:spPr/>
        <p:txBody>
          <a:bodyPr/>
          <a:lstStyle/>
          <a:p>
            <a:pPr>
              <a:defRPr/>
            </a:pPr>
            <a:fld id="{F98E32E1-34E6-4ADE-A88B-AAC077180302}" type="slidenum">
              <a:rPr lang="de-DE" smtClean="0"/>
              <a:pPr>
                <a:defRPr/>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2"/>
          <p:cNvSpPr>
            <a:spLocks noGrp="1"/>
          </p:cNvSpPr>
          <p:nvPr>
            <p:ph type="title"/>
          </p:nvPr>
        </p:nvSpPr>
        <p:spPr/>
        <p:txBody>
          <a:bodyPr/>
          <a:lstStyle/>
          <a:p>
            <a:r>
              <a:rPr lang="en-US" dirty="0" smtClean="0"/>
              <a:t>Data description: </a:t>
            </a:r>
            <a:br>
              <a:rPr lang="en-US" dirty="0" smtClean="0"/>
            </a:br>
            <a:r>
              <a:rPr lang="en-US" dirty="0" smtClean="0"/>
              <a:t>insured trade credit and imports</a:t>
            </a:r>
          </a:p>
        </p:txBody>
      </p:sp>
      <p:sp>
        <p:nvSpPr>
          <p:cNvPr id="33794" name="Inhaltsplatzhalter 3"/>
          <p:cNvSpPr>
            <a:spLocks noGrp="1"/>
          </p:cNvSpPr>
          <p:nvPr>
            <p:ph idx="1"/>
          </p:nvPr>
        </p:nvSpPr>
        <p:spPr>
          <a:xfrm>
            <a:off x="250825" y="981075"/>
            <a:ext cx="8893175" cy="4956175"/>
          </a:xfrm>
        </p:spPr>
        <p:txBody>
          <a:bodyPr/>
          <a:lstStyle/>
          <a:p>
            <a:endParaRPr lang="en-US" dirty="0" smtClean="0"/>
          </a:p>
          <a:p>
            <a:r>
              <a:rPr lang="en-US" dirty="0" smtClean="0"/>
              <a:t>There is a seeming correlation between insured trade credit and the collapse of international trade</a:t>
            </a:r>
          </a:p>
          <a:p>
            <a:r>
              <a:rPr lang="en-US" dirty="0" smtClean="0"/>
              <a:t>But: no causal relation can be assumed</a:t>
            </a:r>
          </a:p>
          <a:p>
            <a:r>
              <a:rPr lang="en-US" dirty="0" smtClean="0"/>
              <a:t>Reverse causality could cause an </a:t>
            </a:r>
            <a:r>
              <a:rPr lang="en-US" dirty="0" err="1" smtClean="0"/>
              <a:t>endogeneity</a:t>
            </a:r>
            <a:r>
              <a:rPr lang="en-US" dirty="0" smtClean="0"/>
              <a:t> bias here </a:t>
            </a:r>
            <a:endParaRPr lang="de-DE" dirty="0" smtClean="0"/>
          </a:p>
          <a:p>
            <a:endParaRPr lang="de-DE" dirty="0" smtClean="0"/>
          </a:p>
        </p:txBody>
      </p:sp>
      <p:sp>
        <p:nvSpPr>
          <p:cNvPr id="2" name="Foliennummernplatzhalter 1"/>
          <p:cNvSpPr>
            <a:spLocks noGrp="1"/>
          </p:cNvSpPr>
          <p:nvPr>
            <p:ph type="sldNum" sz="quarter" idx="10"/>
          </p:nvPr>
        </p:nvSpPr>
        <p:spPr/>
        <p:txBody>
          <a:bodyPr/>
          <a:lstStyle/>
          <a:p>
            <a:pPr>
              <a:defRPr/>
            </a:pPr>
            <a:fld id="{67A8C458-F390-466C-81C1-E1C95602E19D}" type="slidenum">
              <a:rPr lang="de-DE" smtClean="0"/>
              <a:pPr>
                <a:defRPr/>
              </a:pPr>
              <a:t>28</a:t>
            </a:fld>
            <a:endParaRPr lang="de-DE"/>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el 2"/>
          <p:cNvSpPr>
            <a:spLocks noGrp="1"/>
          </p:cNvSpPr>
          <p:nvPr>
            <p:ph type="title"/>
          </p:nvPr>
        </p:nvSpPr>
        <p:spPr/>
        <p:txBody>
          <a:bodyPr/>
          <a:lstStyle/>
          <a:p>
            <a:endParaRPr lang="en-US" smtClean="0"/>
          </a:p>
        </p:txBody>
      </p:sp>
      <p:sp>
        <p:nvSpPr>
          <p:cNvPr id="4" name="Inhaltsplatzhalter 3"/>
          <p:cNvSpPr>
            <a:spLocks noGrp="1"/>
          </p:cNvSpPr>
          <p:nvPr>
            <p:ph idx="1"/>
          </p:nvPr>
        </p:nvSpPr>
        <p:spPr>
          <a:xfrm>
            <a:off x="0" y="1258888"/>
            <a:ext cx="8961438" cy="4678362"/>
          </a:xfrm>
        </p:spPr>
        <p:txBody>
          <a:bodyPr/>
          <a:lstStyle/>
          <a:p>
            <a:pPr>
              <a:buFont typeface="Wingdings" pitchFamily="2" charset="2"/>
              <a:buNone/>
            </a:pPr>
            <a:r>
              <a:rPr lang="en-US" smtClean="0"/>
              <a:t>	Let us take a look at the distribution of trade finance intensity or, as we call it here, </a:t>
            </a:r>
          </a:p>
          <a:p>
            <a:pPr>
              <a:buFont typeface="Wingdings" pitchFamily="2" charset="2"/>
              <a:buChar char="à"/>
            </a:pPr>
            <a:r>
              <a:rPr lang="en-US" smtClean="0"/>
              <a:t>the credit insurance </a:t>
            </a:r>
            <a:r>
              <a:rPr lang="en-US" i="1" smtClean="0"/>
              <a:t>coverage </a:t>
            </a:r>
            <a:r>
              <a:rPr lang="en-US" smtClean="0"/>
              <a:t>of import flows</a:t>
            </a:r>
          </a:p>
          <a:p>
            <a:pPr>
              <a:buFont typeface="Wingdings" pitchFamily="2" charset="2"/>
              <a:buChar char="à"/>
            </a:pPr>
            <a:r>
              <a:rPr lang="en-US" smtClean="0"/>
              <a:t>coverage = </a:t>
            </a:r>
            <a:r>
              <a:rPr lang="en-US" i="1" smtClean="0"/>
              <a:t>commitments over total imports</a:t>
            </a:r>
            <a:endParaRPr lang="en-US" smtClean="0"/>
          </a:p>
          <a:p>
            <a:pPr>
              <a:buFont typeface="Wingdings" pitchFamily="2" charset="2"/>
              <a:buChar char="à"/>
            </a:pPr>
            <a:endParaRPr lang="en-US" smtClean="0"/>
          </a:p>
          <a:p>
            <a:pPr>
              <a:buFont typeface="Wingdings" pitchFamily="2" charset="2"/>
              <a:buChar char="à"/>
            </a:pPr>
            <a:r>
              <a:rPr lang="en-US" smtClean="0"/>
              <a:t>While the average country for an average year uses trade credit insurance for about 20% of imports, this ratio varies widely over the sample</a:t>
            </a:r>
            <a:endParaRPr lang="de-DE" smtClean="0"/>
          </a:p>
          <a:p>
            <a:endParaRPr lang="de-DE" smtClean="0"/>
          </a:p>
        </p:txBody>
      </p:sp>
      <p:sp>
        <p:nvSpPr>
          <p:cNvPr id="2" name="Foliennummernplatzhalter 1"/>
          <p:cNvSpPr>
            <a:spLocks noGrp="1"/>
          </p:cNvSpPr>
          <p:nvPr>
            <p:ph type="sldNum" sz="quarter" idx="10"/>
          </p:nvPr>
        </p:nvSpPr>
        <p:spPr/>
        <p:txBody>
          <a:bodyPr/>
          <a:lstStyle/>
          <a:p>
            <a:pPr>
              <a:defRPr/>
            </a:pPr>
            <a:fld id="{857743D5-E9AE-4412-8248-7D8B5D099C6F}" type="slidenum">
              <a:rPr lang="de-DE" smtClean="0"/>
              <a:pPr>
                <a:defRPr/>
              </a:pPr>
              <a:t>29</a:t>
            </a:fld>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nummernplatzhalter 3"/>
          <p:cNvSpPr>
            <a:spLocks noGrp="1"/>
          </p:cNvSpPr>
          <p:nvPr>
            <p:ph type="sldNum" sz="quarter" idx="10"/>
          </p:nvPr>
        </p:nvSpPr>
        <p:spPr/>
        <p:txBody>
          <a:bodyPr/>
          <a:lstStyle/>
          <a:p>
            <a:pPr>
              <a:defRPr/>
            </a:pPr>
            <a:fld id="{2085478F-9116-4A84-BFA6-5EAA126C5D93}" type="slidenum">
              <a:rPr lang="de-DE" smtClean="0"/>
              <a:pPr>
                <a:defRPr/>
              </a:pPr>
              <a:t>3</a:t>
            </a:fld>
            <a:endParaRPr lang="de-DE" smtClean="0"/>
          </a:p>
        </p:txBody>
      </p:sp>
      <p:sp>
        <p:nvSpPr>
          <p:cNvPr id="16386" name="Rectangle 2"/>
          <p:cNvSpPr>
            <a:spLocks noGrp="1" noChangeArrowheads="1"/>
          </p:cNvSpPr>
          <p:nvPr>
            <p:ph type="title"/>
          </p:nvPr>
        </p:nvSpPr>
        <p:spPr/>
        <p:txBody>
          <a:bodyPr/>
          <a:lstStyle/>
          <a:p>
            <a:pPr eaLnBrk="1" hangingPunct="1"/>
            <a:r>
              <a:rPr lang="de-DE" smtClean="0"/>
              <a:t>Motivation and Introduction</a:t>
            </a:r>
          </a:p>
        </p:txBody>
      </p:sp>
      <p:sp>
        <p:nvSpPr>
          <p:cNvPr id="4100" name="Rectangle 3"/>
          <p:cNvSpPr>
            <a:spLocks noGrp="1" noChangeArrowheads="1"/>
          </p:cNvSpPr>
          <p:nvPr>
            <p:ph type="body" idx="1"/>
          </p:nvPr>
        </p:nvSpPr>
        <p:spPr>
          <a:xfrm>
            <a:off x="755650" y="981075"/>
            <a:ext cx="8205788" cy="4956175"/>
          </a:xfrm>
        </p:spPr>
        <p:txBody>
          <a:bodyPr/>
          <a:lstStyle/>
          <a:p>
            <a:pPr eaLnBrk="1" hangingPunct="1">
              <a:defRPr/>
            </a:pPr>
            <a:r>
              <a:rPr lang="en-US" dirty="0" smtClean="0"/>
              <a:t>Global trade finance market used to be boring for researchers and policymakers</a:t>
            </a:r>
          </a:p>
          <a:p>
            <a:pPr lvl="2" eaLnBrk="1" hangingPunct="1">
              <a:defRPr/>
            </a:pPr>
            <a:r>
              <a:rPr lang="en-US" sz="2000" dirty="0" smtClean="0"/>
              <a:t>Standardized instruments, liquid and well-functioning</a:t>
            </a:r>
          </a:p>
          <a:p>
            <a:pPr eaLnBrk="1" hangingPunct="1">
              <a:defRPr/>
            </a:pPr>
            <a:r>
              <a:rPr lang="en-US" dirty="0" smtClean="0"/>
              <a:t>More recently, the sector has experienced periods of stress</a:t>
            </a:r>
            <a:r>
              <a:rPr lang="en-US" sz="2400" dirty="0" smtClean="0"/>
              <a:t> </a:t>
            </a:r>
          </a:p>
          <a:p>
            <a:pPr lvl="2" eaLnBrk="1" hangingPunct="1">
              <a:defRPr/>
            </a:pPr>
            <a:r>
              <a:rPr lang="en-US" sz="2000" dirty="0" smtClean="0"/>
              <a:t>After the Lehman bankruptcy </a:t>
            </a:r>
          </a:p>
          <a:p>
            <a:pPr lvl="2" eaLnBrk="1" hangingPunct="1">
              <a:defRPr/>
            </a:pPr>
            <a:r>
              <a:rPr lang="en-US" sz="2000" dirty="0" smtClean="0"/>
              <a:t>G20 organized support to trade finance in 2009</a:t>
            </a:r>
          </a:p>
          <a:p>
            <a:pPr lvl="2" eaLnBrk="1" hangingPunct="1">
              <a:defRPr/>
            </a:pPr>
            <a:r>
              <a:rPr lang="en-US" sz="2000" dirty="0" smtClean="0"/>
              <a:t>Also in late 2011 when European banks experienced difficult funding conditions </a:t>
            </a:r>
          </a:p>
          <a:p>
            <a:pPr marL="342900" lvl="2" indent="-342900" eaLnBrk="1" hangingPunct="1">
              <a:buFont typeface="Wingdings" pitchFamily="2" charset="2"/>
              <a:buChar char="Ø"/>
              <a:defRPr/>
            </a:pPr>
            <a:r>
              <a:rPr lang="en-US" sz="2600" dirty="0" smtClean="0">
                <a:ea typeface="+mn-ea"/>
                <a:cs typeface="+mn-cs"/>
              </a:rPr>
              <a:t>There is an intense discussion whether Basel III could inhibit trade finance </a:t>
            </a:r>
          </a:p>
          <a:p>
            <a:pPr lvl="2" eaLnBrk="1" hangingPunct="1">
              <a:buFontTx/>
              <a:buNone/>
              <a:defRPr/>
            </a:pPr>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 calcmode="lin" valueType="num">
                                      <p:cBhvr additive="base">
                                        <p:cTn id="7" dur="500" fill="hold"/>
                                        <p:tgtEl>
                                          <p:spTgt spid="4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0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00">
                                            <p:txEl>
                                              <p:pRg st="1" end="1"/>
                                            </p:txEl>
                                          </p:spTgt>
                                        </p:tgtEl>
                                        <p:attrNameLst>
                                          <p:attrName>style.visibility</p:attrName>
                                        </p:attrNameLst>
                                      </p:cBhvr>
                                      <p:to>
                                        <p:strVal val="visible"/>
                                      </p:to>
                                    </p:set>
                                    <p:anim calcmode="lin" valueType="num">
                                      <p:cBhvr additive="base">
                                        <p:cTn id="11" dur="500" fill="hold"/>
                                        <p:tgtEl>
                                          <p:spTgt spid="410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10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100">
                                            <p:txEl>
                                              <p:pRg st="2" end="2"/>
                                            </p:txEl>
                                          </p:spTgt>
                                        </p:tgtEl>
                                        <p:attrNameLst>
                                          <p:attrName>style.visibility</p:attrName>
                                        </p:attrNameLst>
                                      </p:cBhvr>
                                      <p:to>
                                        <p:strVal val="visible"/>
                                      </p:to>
                                    </p:set>
                                    <p:anim calcmode="lin" valueType="num">
                                      <p:cBhvr additive="base">
                                        <p:cTn id="17" dur="500" fill="hold"/>
                                        <p:tgtEl>
                                          <p:spTgt spid="4100">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00">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100">
                                            <p:txEl>
                                              <p:pRg st="3" end="3"/>
                                            </p:txEl>
                                          </p:spTgt>
                                        </p:tgtEl>
                                        <p:attrNameLst>
                                          <p:attrName>style.visibility</p:attrName>
                                        </p:attrNameLst>
                                      </p:cBhvr>
                                      <p:to>
                                        <p:strVal val="visible"/>
                                      </p:to>
                                    </p:set>
                                    <p:anim calcmode="lin" valueType="num">
                                      <p:cBhvr additive="base">
                                        <p:cTn id="21" dur="500" fill="hold"/>
                                        <p:tgtEl>
                                          <p:spTgt spid="4100">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00">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100">
                                            <p:txEl>
                                              <p:pRg st="4" end="4"/>
                                            </p:txEl>
                                          </p:spTgt>
                                        </p:tgtEl>
                                        <p:attrNameLst>
                                          <p:attrName>style.visibility</p:attrName>
                                        </p:attrNameLst>
                                      </p:cBhvr>
                                      <p:to>
                                        <p:strVal val="visible"/>
                                      </p:to>
                                    </p:set>
                                    <p:anim calcmode="lin" valueType="num">
                                      <p:cBhvr additive="base">
                                        <p:cTn id="25" dur="500" fill="hold"/>
                                        <p:tgtEl>
                                          <p:spTgt spid="4100">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00">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100">
                                            <p:txEl>
                                              <p:pRg st="5" end="5"/>
                                            </p:txEl>
                                          </p:spTgt>
                                        </p:tgtEl>
                                        <p:attrNameLst>
                                          <p:attrName>style.visibility</p:attrName>
                                        </p:attrNameLst>
                                      </p:cBhvr>
                                      <p:to>
                                        <p:strVal val="visible"/>
                                      </p:to>
                                    </p:set>
                                    <p:anim calcmode="lin" valueType="num">
                                      <p:cBhvr additive="base">
                                        <p:cTn id="29" dur="500" fill="hold"/>
                                        <p:tgtEl>
                                          <p:spTgt spid="4100">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10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100">
                                            <p:txEl>
                                              <p:pRg st="6" end="6"/>
                                            </p:txEl>
                                          </p:spTgt>
                                        </p:tgtEl>
                                        <p:attrNameLst>
                                          <p:attrName>style.visibility</p:attrName>
                                        </p:attrNameLst>
                                      </p:cBhvr>
                                      <p:to>
                                        <p:strVal val="visible"/>
                                      </p:to>
                                    </p:set>
                                    <p:anim calcmode="lin" valueType="num">
                                      <p:cBhvr additive="base">
                                        <p:cTn id="35" dur="500" fill="hold"/>
                                        <p:tgtEl>
                                          <p:spTgt spid="4100">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10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2"/>
          <p:cNvSpPr>
            <a:spLocks noGrp="1"/>
          </p:cNvSpPr>
          <p:nvPr>
            <p:ph type="title"/>
          </p:nvPr>
        </p:nvSpPr>
        <p:spPr/>
        <p:txBody>
          <a:bodyPr/>
          <a:lstStyle/>
          <a:p>
            <a:endParaRPr lang="en-US" smtClean="0"/>
          </a:p>
        </p:txBody>
      </p:sp>
      <p:sp>
        <p:nvSpPr>
          <p:cNvPr id="37890" name="Inhaltsplatzhalter 3"/>
          <p:cNvSpPr>
            <a:spLocks noGrp="1"/>
          </p:cNvSpPr>
          <p:nvPr>
            <p:ph idx="1"/>
          </p:nvPr>
        </p:nvSpPr>
        <p:spPr/>
        <p:txBody>
          <a:bodyPr/>
          <a:lstStyle/>
          <a:p>
            <a:pPr>
              <a:buFont typeface="Wingdings" pitchFamily="2" charset="2"/>
              <a:buNone/>
            </a:pPr>
            <a:r>
              <a:rPr lang="en-US" dirty="0" smtClean="0"/>
              <a:t>	The instrumental variable estimation uses only part of the variability in insured exports to estimate the relationship between </a:t>
            </a:r>
            <a:r>
              <a:rPr lang="en-US" i="1" dirty="0" smtClean="0"/>
              <a:t>insured exports </a:t>
            </a:r>
            <a:r>
              <a:rPr lang="en-US" dirty="0" smtClean="0"/>
              <a:t>and t</a:t>
            </a:r>
            <a:r>
              <a:rPr lang="en-US" i="1" dirty="0" smtClean="0"/>
              <a:t>otal exports</a:t>
            </a:r>
            <a:endParaRPr lang="en-US" dirty="0" smtClean="0"/>
          </a:p>
          <a:p>
            <a:pPr>
              <a:buFont typeface="Wingdings" pitchFamily="2" charset="2"/>
              <a:buNone/>
            </a:pPr>
            <a:r>
              <a:rPr lang="en-US" dirty="0" smtClean="0"/>
              <a:t>	</a:t>
            </a:r>
            <a:r>
              <a:rPr lang="en-US" sz="2000" dirty="0" smtClean="0"/>
              <a:t>- In a case of a shock, claims increase. </a:t>
            </a:r>
          </a:p>
          <a:p>
            <a:pPr>
              <a:buFont typeface="Wingdings" pitchFamily="2" charset="2"/>
              <a:buNone/>
            </a:pPr>
            <a:r>
              <a:rPr lang="en-US" sz="2000" dirty="0" smtClean="0"/>
              <a:t>	- The claims ratio also increases, as the insurers only raise the </a:t>
            </a:r>
            <a:r>
              <a:rPr lang="en-US" sz="2000" dirty="0" err="1" smtClean="0"/>
              <a:t>premia</a:t>
            </a:r>
            <a:r>
              <a:rPr lang="en-US" sz="2000" dirty="0" smtClean="0"/>
              <a:t> of new contracts. </a:t>
            </a:r>
          </a:p>
          <a:p>
            <a:pPr>
              <a:buFont typeface="Wingdings" pitchFamily="2" charset="2"/>
              <a:buNone/>
            </a:pPr>
            <a:r>
              <a:rPr lang="en-US" sz="2000" dirty="0" smtClean="0"/>
              <a:t>	- However, in order to limit the rise in claims, the private trade credit insurer reduces its exposure by using its right to cancel a credit limit on any buyer. </a:t>
            </a:r>
            <a:endParaRPr lang="de-DE" sz="2000" dirty="0" smtClean="0"/>
          </a:p>
          <a:p>
            <a:endParaRPr lang="de-DE" dirty="0" smtClean="0"/>
          </a:p>
        </p:txBody>
      </p:sp>
      <p:sp>
        <p:nvSpPr>
          <p:cNvPr id="2" name="Foliennummernplatzhalter 1"/>
          <p:cNvSpPr>
            <a:spLocks noGrp="1"/>
          </p:cNvSpPr>
          <p:nvPr>
            <p:ph type="sldNum" sz="quarter" idx="10"/>
          </p:nvPr>
        </p:nvSpPr>
        <p:spPr/>
        <p:txBody>
          <a:bodyPr/>
          <a:lstStyle/>
          <a:p>
            <a:pPr>
              <a:defRPr/>
            </a:pPr>
            <a:fld id="{5499898C-A983-452D-8D60-AE075F959562}" type="slidenum">
              <a:rPr lang="de-DE" smtClean="0"/>
              <a:pPr>
                <a:defRPr/>
              </a:pPr>
              <a:t>30</a:t>
            </a:fld>
            <a:endParaRPr lang="de-D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p:nvPr>
        </p:nvSpPr>
        <p:spPr/>
        <p:txBody>
          <a:bodyPr/>
          <a:lstStyle/>
          <a:p>
            <a:r>
              <a:rPr lang="de-DE" smtClean="0"/>
              <a:t>Some correlations</a:t>
            </a:r>
          </a:p>
        </p:txBody>
      </p:sp>
      <p:sp>
        <p:nvSpPr>
          <p:cNvPr id="3" name="Foliennummernplatzhalter 2"/>
          <p:cNvSpPr>
            <a:spLocks noGrp="1"/>
          </p:cNvSpPr>
          <p:nvPr>
            <p:ph type="sldNum" sz="quarter" idx="10"/>
          </p:nvPr>
        </p:nvSpPr>
        <p:spPr/>
        <p:txBody>
          <a:bodyPr/>
          <a:lstStyle/>
          <a:p>
            <a:pPr>
              <a:defRPr/>
            </a:pPr>
            <a:fld id="{8A42ECC0-F32E-489E-A018-872C1E2D629C}" type="slidenum">
              <a:rPr lang="de-DE" smtClean="0"/>
              <a:pPr>
                <a:defRPr/>
              </a:pPr>
              <a:t>31</a:t>
            </a:fld>
            <a:endParaRPr lang="de-DE"/>
          </a:p>
        </p:txBody>
      </p:sp>
      <p:sp>
        <p:nvSpPr>
          <p:cNvPr id="48131" name="Rechteck 3"/>
          <p:cNvSpPr>
            <a:spLocks noChangeArrowheads="1"/>
          </p:cNvSpPr>
          <p:nvPr/>
        </p:nvSpPr>
        <p:spPr bwMode="auto">
          <a:xfrm>
            <a:off x="755650" y="1582738"/>
            <a:ext cx="7200900" cy="368300"/>
          </a:xfrm>
          <a:prstGeom prst="rect">
            <a:avLst/>
          </a:prstGeom>
          <a:noFill/>
          <a:ln w="9525">
            <a:noFill/>
            <a:miter lim="800000"/>
            <a:headEnd/>
            <a:tailEnd/>
          </a:ln>
        </p:spPr>
        <p:txBody>
          <a:bodyPr>
            <a:spAutoFit/>
          </a:bodyPr>
          <a:lstStyle/>
          <a:p>
            <a:r>
              <a:rPr lang="de-DE"/>
              <a:t> </a:t>
            </a:r>
          </a:p>
        </p:txBody>
      </p:sp>
      <p:pic>
        <p:nvPicPr>
          <p:cNvPr id="48132" name="Picture 2"/>
          <p:cNvPicPr>
            <a:picLocks noChangeAspect="1" noChangeArrowheads="1"/>
          </p:cNvPicPr>
          <p:nvPr/>
        </p:nvPicPr>
        <p:blipFill>
          <a:blip r:embed="rId2" cstate="print"/>
          <a:srcRect/>
          <a:stretch>
            <a:fillRect/>
          </a:stretch>
        </p:blipFill>
        <p:spPr bwMode="auto">
          <a:xfrm>
            <a:off x="0" y="2060575"/>
            <a:ext cx="9144000" cy="227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el 4"/>
          <p:cNvSpPr>
            <a:spLocks noGrp="1"/>
          </p:cNvSpPr>
          <p:nvPr>
            <p:ph type="title"/>
          </p:nvPr>
        </p:nvSpPr>
        <p:spPr/>
        <p:txBody>
          <a:bodyPr/>
          <a:lstStyle/>
          <a:p>
            <a:r>
              <a:rPr lang="en-US" dirty="0" smtClean="0"/>
              <a:t>Data Description: Short-term claims paid</a:t>
            </a:r>
          </a:p>
        </p:txBody>
      </p:sp>
      <p:sp>
        <p:nvSpPr>
          <p:cNvPr id="35842" name="Inhaltsplatzhalter 5"/>
          <p:cNvSpPr>
            <a:spLocks noGrp="1"/>
          </p:cNvSpPr>
          <p:nvPr>
            <p:ph idx="1"/>
          </p:nvPr>
        </p:nvSpPr>
        <p:spPr>
          <a:xfrm>
            <a:off x="0" y="908050"/>
            <a:ext cx="9144000" cy="5029200"/>
          </a:xfrm>
        </p:spPr>
        <p:txBody>
          <a:bodyPr/>
          <a:lstStyle/>
          <a:p>
            <a:endParaRPr lang="en-US" smtClean="0"/>
          </a:p>
          <a:p>
            <a:pPr>
              <a:buFont typeface="Wingdings" pitchFamily="2" charset="2"/>
              <a:buNone/>
            </a:pPr>
            <a:r>
              <a:rPr lang="en-US" smtClean="0"/>
              <a:t>	Next, let us look at short-term </a:t>
            </a:r>
            <a:r>
              <a:rPr lang="en-US" i="1" smtClean="0"/>
              <a:t>insured trade credits </a:t>
            </a:r>
            <a:r>
              <a:rPr lang="en-US" smtClean="0"/>
              <a:t>and short-term </a:t>
            </a:r>
            <a:r>
              <a:rPr lang="en-US" i="1" smtClean="0"/>
              <a:t>claims paid</a:t>
            </a:r>
            <a:r>
              <a:rPr lang="en-US" smtClean="0"/>
              <a:t>.</a:t>
            </a:r>
          </a:p>
          <a:p>
            <a:pPr>
              <a:buFont typeface="Wingdings" pitchFamily="2" charset="2"/>
              <a:buNone/>
            </a:pPr>
            <a:r>
              <a:rPr lang="en-US" smtClean="0"/>
              <a:t>	</a:t>
            </a:r>
            <a:r>
              <a:rPr lang="en-US" smtClean="0">
                <a:sym typeface="Wingdings" pitchFamily="2" charset="2"/>
              </a:rPr>
              <a:t>T</a:t>
            </a:r>
            <a:r>
              <a:rPr lang="en-US" smtClean="0"/>
              <a:t>hey are negatively correlated over time:</a:t>
            </a:r>
          </a:p>
          <a:p>
            <a:pPr>
              <a:buFont typeface="Wingdings" pitchFamily="2" charset="2"/>
              <a:buNone/>
            </a:pPr>
            <a:r>
              <a:rPr lang="en-US" smtClean="0"/>
              <a:t>In the financial crisis in 2009</a:t>
            </a:r>
          </a:p>
          <a:p>
            <a:pPr>
              <a:buFont typeface="Wingdings" pitchFamily="2" charset="2"/>
              <a:buNone/>
            </a:pPr>
            <a:r>
              <a:rPr lang="en-US" smtClean="0"/>
              <a:t>	- short-term </a:t>
            </a:r>
            <a:r>
              <a:rPr lang="en-US" i="1" smtClean="0"/>
              <a:t>claims paid </a:t>
            </a:r>
            <a:r>
              <a:rPr lang="en-US" smtClean="0"/>
              <a:t>were </a:t>
            </a:r>
            <a:r>
              <a:rPr lang="en-US" i="1" smtClean="0"/>
              <a:t>growing </a:t>
            </a:r>
          </a:p>
          <a:p>
            <a:pPr>
              <a:buFont typeface="Wingdings" pitchFamily="2" charset="2"/>
              <a:buNone/>
            </a:pPr>
            <a:r>
              <a:rPr lang="en-US" i="1" smtClean="0"/>
              <a:t>	- insured trade credits were falling</a:t>
            </a:r>
            <a:r>
              <a:rPr lang="en-US" smtClean="0"/>
              <a:t> </a:t>
            </a:r>
          </a:p>
          <a:p>
            <a:pPr>
              <a:buFont typeface="Wingdings" pitchFamily="2" charset="2"/>
              <a:buNone/>
            </a:pPr>
            <a:endParaRPr lang="en-US" smtClean="0"/>
          </a:p>
          <a:p>
            <a:pPr>
              <a:buFont typeface="Wingdings" pitchFamily="2" charset="2"/>
              <a:buNone/>
            </a:pPr>
            <a:r>
              <a:rPr lang="en-US" smtClean="0"/>
              <a:t>	The </a:t>
            </a:r>
            <a:r>
              <a:rPr lang="en-US" i="1" smtClean="0"/>
              <a:t>low ratio </a:t>
            </a:r>
            <a:r>
              <a:rPr lang="en-US" smtClean="0"/>
              <a:t>of claims paid to short-term insured trade credits suggests that the risk has been limited. </a:t>
            </a:r>
          </a:p>
          <a:p>
            <a:endParaRPr lang="de-DE" smtClean="0"/>
          </a:p>
        </p:txBody>
      </p:sp>
      <p:sp>
        <p:nvSpPr>
          <p:cNvPr id="4" name="Foliennummernplatzhalter 3"/>
          <p:cNvSpPr>
            <a:spLocks noGrp="1"/>
          </p:cNvSpPr>
          <p:nvPr>
            <p:ph type="sldNum" sz="quarter" idx="10"/>
          </p:nvPr>
        </p:nvSpPr>
        <p:spPr/>
        <p:txBody>
          <a:bodyPr/>
          <a:lstStyle/>
          <a:p>
            <a:pPr>
              <a:defRPr/>
            </a:pPr>
            <a:fld id="{EA05BC5E-47CC-473E-961C-60820B6E1786}" type="slidenum">
              <a:rPr lang="de-DE" smtClean="0"/>
              <a:pPr>
                <a:defRPr/>
              </a:pPr>
              <a:t>32</a:t>
            </a:fld>
            <a:endParaRPr lang="de-DE"/>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el 1"/>
          <p:cNvSpPr>
            <a:spLocks noGrp="1"/>
          </p:cNvSpPr>
          <p:nvPr>
            <p:ph type="title"/>
          </p:nvPr>
        </p:nvSpPr>
        <p:spPr/>
        <p:txBody>
          <a:bodyPr/>
          <a:lstStyle/>
          <a:p>
            <a:r>
              <a:rPr lang="de-DE" smtClean="0"/>
              <a:t>Robustness Check</a:t>
            </a:r>
          </a:p>
        </p:txBody>
      </p:sp>
      <p:sp>
        <p:nvSpPr>
          <p:cNvPr id="4" name="Foliennummernplatzhalter 3"/>
          <p:cNvSpPr>
            <a:spLocks noGrp="1"/>
          </p:cNvSpPr>
          <p:nvPr>
            <p:ph type="sldNum" sz="quarter" idx="10"/>
          </p:nvPr>
        </p:nvSpPr>
        <p:spPr/>
        <p:txBody>
          <a:bodyPr/>
          <a:lstStyle/>
          <a:p>
            <a:pPr>
              <a:defRPr/>
            </a:pPr>
            <a:fld id="{5F0FE7A0-4FC4-47C7-9E5B-9B1988938AAF}" type="slidenum">
              <a:rPr lang="de-DE" smtClean="0"/>
              <a:pPr>
                <a:defRPr/>
              </a:pPr>
              <a:t>33</a:t>
            </a:fld>
            <a:endParaRPr lang="de-DE"/>
          </a:p>
        </p:txBody>
      </p:sp>
      <p:pic>
        <p:nvPicPr>
          <p:cNvPr id="49155" name="Picture 2"/>
          <p:cNvPicPr>
            <a:picLocks noChangeAspect="1" noChangeArrowheads="1"/>
          </p:cNvPicPr>
          <p:nvPr/>
        </p:nvPicPr>
        <p:blipFill>
          <a:blip r:embed="rId2" cstate="print"/>
          <a:srcRect/>
          <a:stretch>
            <a:fillRect/>
          </a:stretch>
        </p:blipFill>
        <p:spPr bwMode="auto">
          <a:xfrm>
            <a:off x="1547813" y="1125538"/>
            <a:ext cx="6048375" cy="513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el 1"/>
          <p:cNvSpPr>
            <a:spLocks noGrp="1"/>
          </p:cNvSpPr>
          <p:nvPr>
            <p:ph type="title"/>
          </p:nvPr>
        </p:nvSpPr>
        <p:spPr/>
        <p:txBody>
          <a:bodyPr/>
          <a:lstStyle/>
          <a:p>
            <a:r>
              <a:rPr lang="de-DE" dirty="0" err="1" smtClean="0"/>
              <a:t>Robustness</a:t>
            </a:r>
            <a:r>
              <a:rPr lang="de-DE" dirty="0" smtClean="0"/>
              <a:t> Check : First </a:t>
            </a:r>
            <a:r>
              <a:rPr lang="de-DE" dirty="0" err="1" smtClean="0"/>
              <a:t>stage</a:t>
            </a:r>
            <a:r>
              <a:rPr lang="de-DE" dirty="0" smtClean="0"/>
              <a:t> </a:t>
            </a:r>
            <a:r>
              <a:rPr lang="de-DE" dirty="0" err="1" smtClean="0"/>
              <a:t>results</a:t>
            </a:r>
            <a:endParaRPr lang="de-DE" dirty="0" smtClean="0"/>
          </a:p>
        </p:txBody>
      </p:sp>
      <p:sp>
        <p:nvSpPr>
          <p:cNvPr id="50178" name="Inhaltsplatzhalter 2"/>
          <p:cNvSpPr>
            <a:spLocks noGrp="1"/>
          </p:cNvSpPr>
          <p:nvPr>
            <p:ph idx="1"/>
          </p:nvPr>
        </p:nvSpPr>
        <p:spPr>
          <a:xfrm>
            <a:off x="179388" y="1052513"/>
            <a:ext cx="8782050" cy="4884737"/>
          </a:xfrm>
        </p:spPr>
        <p:txBody>
          <a:bodyPr/>
          <a:lstStyle/>
          <a:p>
            <a:endParaRPr lang="en-US" dirty="0" smtClean="0"/>
          </a:p>
          <a:p>
            <a:r>
              <a:rPr lang="en-US" dirty="0" smtClean="0"/>
              <a:t>Both instrumentation strategies appear to be fine.</a:t>
            </a:r>
          </a:p>
          <a:p>
            <a:r>
              <a:rPr lang="en-US" dirty="0" smtClean="0"/>
              <a:t>Financial conditions as well as overall level of real economic activity have strong effects on insured trade credits</a:t>
            </a:r>
          </a:p>
          <a:p>
            <a:r>
              <a:rPr lang="en-US" dirty="0" smtClean="0"/>
              <a:t>Risk of credit insurance has a significantly negative effect on insured trade credits, it is relatively small</a:t>
            </a:r>
          </a:p>
          <a:p>
            <a:r>
              <a:rPr lang="en-US" dirty="0" smtClean="0"/>
              <a:t>Liquidity has a significantly positive effect on trade credits</a:t>
            </a:r>
          </a:p>
        </p:txBody>
      </p:sp>
      <p:sp>
        <p:nvSpPr>
          <p:cNvPr id="4" name="Foliennummernplatzhalter 3"/>
          <p:cNvSpPr>
            <a:spLocks noGrp="1"/>
          </p:cNvSpPr>
          <p:nvPr>
            <p:ph type="sldNum" sz="quarter" idx="10"/>
          </p:nvPr>
        </p:nvSpPr>
        <p:spPr/>
        <p:txBody>
          <a:bodyPr/>
          <a:lstStyle/>
          <a:p>
            <a:pPr>
              <a:defRPr/>
            </a:pPr>
            <a:fld id="{37030DC3-2A8D-49AC-A2F6-B68448A31C18}" type="slidenum">
              <a:rPr lang="de-DE" smtClean="0"/>
              <a:pPr>
                <a:defRPr/>
              </a:pPr>
              <a:t>34</a:t>
            </a:fld>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el 1"/>
          <p:cNvSpPr>
            <a:spLocks noGrp="1"/>
          </p:cNvSpPr>
          <p:nvPr>
            <p:ph type="title"/>
          </p:nvPr>
        </p:nvSpPr>
        <p:spPr/>
        <p:txBody>
          <a:bodyPr/>
          <a:lstStyle/>
          <a:p>
            <a:r>
              <a:rPr lang="en-US" dirty="0" smtClean="0"/>
              <a:t>Robustness Check: Second Stage Results</a:t>
            </a:r>
          </a:p>
        </p:txBody>
      </p:sp>
      <p:sp>
        <p:nvSpPr>
          <p:cNvPr id="51202" name="Inhaltsplatzhalter 2"/>
          <p:cNvSpPr>
            <a:spLocks noGrp="1"/>
          </p:cNvSpPr>
          <p:nvPr>
            <p:ph idx="1"/>
          </p:nvPr>
        </p:nvSpPr>
        <p:spPr>
          <a:xfrm>
            <a:off x="0" y="836613"/>
            <a:ext cx="9144000" cy="5100637"/>
          </a:xfrm>
        </p:spPr>
        <p:txBody>
          <a:bodyPr/>
          <a:lstStyle/>
          <a:p>
            <a:r>
              <a:rPr lang="en-US" i="1" smtClean="0"/>
              <a:t>Imports </a:t>
            </a:r>
            <a:r>
              <a:rPr lang="en-US" smtClean="0"/>
              <a:t>increase with higher </a:t>
            </a:r>
            <a:r>
              <a:rPr lang="en-US" i="1" smtClean="0"/>
              <a:t>demand</a:t>
            </a:r>
            <a:r>
              <a:rPr lang="en-US" smtClean="0"/>
              <a:t> </a:t>
            </a:r>
            <a:r>
              <a:rPr lang="en-US" sz="1600" smtClean="0"/>
              <a:t>(a one percent higher real GDP leads to a 0.2-0.5 percent higher real imports in the following year) </a:t>
            </a:r>
          </a:p>
          <a:p>
            <a:r>
              <a:rPr lang="en-US" smtClean="0"/>
              <a:t>An increase in the </a:t>
            </a:r>
            <a:r>
              <a:rPr lang="en-US" i="1" smtClean="0"/>
              <a:t>real effective exchange rate</a:t>
            </a:r>
            <a:r>
              <a:rPr lang="en-US" smtClean="0"/>
              <a:t> increases </a:t>
            </a:r>
            <a:r>
              <a:rPr lang="en-US" i="1" smtClean="0"/>
              <a:t>imports</a:t>
            </a:r>
            <a:r>
              <a:rPr lang="en-US" sz="1800" smtClean="0"/>
              <a:t> (by about 0.5-0.6 percent)</a:t>
            </a:r>
          </a:p>
          <a:p>
            <a:r>
              <a:rPr lang="en-US" i="1" smtClean="0"/>
              <a:t>Trade credit insurance </a:t>
            </a:r>
            <a:r>
              <a:rPr lang="en-US" smtClean="0"/>
              <a:t>is an important stimulator of </a:t>
            </a:r>
            <a:r>
              <a:rPr lang="en-US" i="1" smtClean="0"/>
              <a:t>imports</a:t>
            </a:r>
            <a:r>
              <a:rPr lang="en-US" smtClean="0"/>
              <a:t>. </a:t>
            </a:r>
          </a:p>
          <a:p>
            <a:pPr>
              <a:buFont typeface="Wingdings" pitchFamily="2" charset="2"/>
              <a:buNone/>
            </a:pPr>
            <a:r>
              <a:rPr lang="en-US" smtClean="0"/>
              <a:t>	</a:t>
            </a:r>
            <a:r>
              <a:rPr lang="en-US" sz="2400" smtClean="0"/>
              <a:t>A one percent increase in commitments is followed by a 0.3-0.45 percent increase in total imports in the next year. This is a rather large effect and underlines the importance of trade financing for the smooth exchange of goods across countries and regions. </a:t>
            </a:r>
          </a:p>
          <a:p>
            <a:r>
              <a:rPr lang="en-US" smtClean="0"/>
              <a:t>The financial crisis strongly negatively affected the import volumes.</a:t>
            </a:r>
            <a:endParaRPr lang="de-DE" smtClean="0"/>
          </a:p>
          <a:p>
            <a:endParaRPr lang="de-DE" smtClean="0"/>
          </a:p>
        </p:txBody>
      </p:sp>
      <p:sp>
        <p:nvSpPr>
          <p:cNvPr id="4" name="Foliennummernplatzhalter 3"/>
          <p:cNvSpPr>
            <a:spLocks noGrp="1"/>
          </p:cNvSpPr>
          <p:nvPr>
            <p:ph type="sldNum" sz="quarter" idx="10"/>
          </p:nvPr>
        </p:nvSpPr>
        <p:spPr/>
        <p:txBody>
          <a:bodyPr/>
          <a:lstStyle/>
          <a:p>
            <a:pPr>
              <a:defRPr/>
            </a:pPr>
            <a:fld id="{6A8553CF-8D41-44F1-904F-3EA6F7176DB8}" type="slidenum">
              <a:rPr lang="de-DE" smtClean="0"/>
              <a:pPr>
                <a:defRPr/>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el 1"/>
          <p:cNvSpPr>
            <a:spLocks noGrp="1"/>
          </p:cNvSpPr>
          <p:nvPr>
            <p:ph type="title"/>
          </p:nvPr>
        </p:nvSpPr>
        <p:spPr/>
        <p:txBody>
          <a:bodyPr/>
          <a:lstStyle/>
          <a:p>
            <a:endParaRPr lang="en-US" smtClean="0"/>
          </a:p>
        </p:txBody>
      </p:sp>
      <p:sp>
        <p:nvSpPr>
          <p:cNvPr id="52226" name="Inhaltsplatzhalter 2"/>
          <p:cNvSpPr>
            <a:spLocks noGrp="1"/>
          </p:cNvSpPr>
          <p:nvPr>
            <p:ph idx="1"/>
          </p:nvPr>
        </p:nvSpPr>
        <p:spPr/>
        <p:txBody>
          <a:bodyPr/>
          <a:lstStyle/>
          <a:p>
            <a:pPr>
              <a:buFont typeface="Wingdings" pitchFamily="2" charset="2"/>
              <a:buNone/>
            </a:pPr>
            <a:r>
              <a:rPr lang="en-US" smtClean="0"/>
              <a:t>	In column 2, we analyze whether </a:t>
            </a:r>
            <a:r>
              <a:rPr lang="en-US" i="1" smtClean="0"/>
              <a:t>trade credit insurance</a:t>
            </a:r>
            <a:r>
              <a:rPr lang="en-US" smtClean="0"/>
              <a:t> becomes more important in bad (</a:t>
            </a:r>
            <a:r>
              <a:rPr lang="en-US" i="1" smtClean="0"/>
              <a:t>crisis</a:t>
            </a:r>
            <a:r>
              <a:rPr lang="en-US" smtClean="0"/>
              <a:t>) times. </a:t>
            </a:r>
          </a:p>
          <a:p>
            <a:pPr>
              <a:buFont typeface="Symbol" pitchFamily="18" charset="2"/>
              <a:buChar char="-"/>
            </a:pPr>
            <a:r>
              <a:rPr lang="en-US" smtClean="0"/>
              <a:t>We interact the </a:t>
            </a:r>
            <a:r>
              <a:rPr lang="en-US" i="1" smtClean="0"/>
              <a:t>crisis dummy </a:t>
            </a:r>
            <a:r>
              <a:rPr lang="en-US" smtClean="0"/>
              <a:t>with the </a:t>
            </a:r>
            <a:r>
              <a:rPr lang="en-US" i="1" smtClean="0"/>
              <a:t>commitments variable</a:t>
            </a:r>
            <a:endParaRPr lang="en-US" smtClean="0"/>
          </a:p>
          <a:p>
            <a:pPr>
              <a:buFont typeface="Symbol" pitchFamily="18" charset="2"/>
              <a:buChar char="-"/>
            </a:pPr>
            <a:r>
              <a:rPr lang="en-US" smtClean="0"/>
              <a:t>But the coefficient estimate is not significantly different from zero. </a:t>
            </a:r>
          </a:p>
          <a:p>
            <a:pPr>
              <a:buFont typeface="Symbol" pitchFamily="18" charset="2"/>
              <a:buChar char="-"/>
            </a:pPr>
            <a:r>
              <a:rPr lang="en-US" smtClean="0"/>
              <a:t>So, at least for our sample, the crisis did not change the effect of trade credit insurance on imports.</a:t>
            </a:r>
            <a:endParaRPr lang="de-DE" smtClean="0"/>
          </a:p>
          <a:p>
            <a:endParaRPr lang="de-DE" smtClean="0"/>
          </a:p>
        </p:txBody>
      </p:sp>
      <p:sp>
        <p:nvSpPr>
          <p:cNvPr id="4" name="Foliennummernplatzhalter 3"/>
          <p:cNvSpPr>
            <a:spLocks noGrp="1"/>
          </p:cNvSpPr>
          <p:nvPr>
            <p:ph type="sldNum" sz="quarter" idx="10"/>
          </p:nvPr>
        </p:nvSpPr>
        <p:spPr/>
        <p:txBody>
          <a:bodyPr/>
          <a:lstStyle/>
          <a:p>
            <a:pPr>
              <a:defRPr/>
            </a:pPr>
            <a:fld id="{D22B4FC2-DE1C-4937-959C-1902CCF8462A}" type="slidenum">
              <a:rPr lang="de-DE" smtClean="0"/>
              <a:pPr>
                <a:defRPr/>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el 1"/>
          <p:cNvSpPr>
            <a:spLocks noGrp="1"/>
          </p:cNvSpPr>
          <p:nvPr>
            <p:ph type="title"/>
          </p:nvPr>
        </p:nvSpPr>
        <p:spPr/>
        <p:txBody>
          <a:bodyPr/>
          <a:lstStyle/>
          <a:p>
            <a:endParaRPr lang="en-US" smtClean="0"/>
          </a:p>
        </p:txBody>
      </p:sp>
      <p:sp>
        <p:nvSpPr>
          <p:cNvPr id="53250" name="Inhaltsplatzhalter 2"/>
          <p:cNvSpPr>
            <a:spLocks noGrp="1"/>
          </p:cNvSpPr>
          <p:nvPr>
            <p:ph idx="1"/>
          </p:nvPr>
        </p:nvSpPr>
        <p:spPr>
          <a:xfrm>
            <a:off x="395288" y="1052513"/>
            <a:ext cx="8566150" cy="4884737"/>
          </a:xfrm>
        </p:spPr>
        <p:txBody>
          <a:bodyPr/>
          <a:lstStyle/>
          <a:p>
            <a:pPr>
              <a:buFont typeface="Wingdings" pitchFamily="2" charset="2"/>
              <a:buNone/>
            </a:pPr>
            <a:r>
              <a:rPr lang="en-US" smtClean="0"/>
              <a:t>	In the regression set ups of columns 3 and 4, we investigate if the effects found so far are similar across all degrees of </a:t>
            </a:r>
            <a:r>
              <a:rPr lang="en-US" i="1" smtClean="0"/>
              <a:t>trade openness</a:t>
            </a:r>
            <a:r>
              <a:rPr lang="en-US" smtClean="0"/>
              <a:t>. </a:t>
            </a:r>
          </a:p>
          <a:p>
            <a:pPr>
              <a:buFont typeface="Symbol" pitchFamily="18" charset="2"/>
              <a:buChar char="-"/>
            </a:pPr>
            <a:r>
              <a:rPr lang="en-US" smtClean="0"/>
              <a:t>We find that trade openness is a very important determinant not only of import flows but also of </a:t>
            </a:r>
          </a:p>
          <a:p>
            <a:pPr lvl="1">
              <a:buFont typeface="Symbol" pitchFamily="18" charset="2"/>
              <a:buChar char="-"/>
            </a:pPr>
            <a:r>
              <a:rPr lang="en-US" i="1" smtClean="0"/>
              <a:t>how trade credit insurance impacts on trade flows </a:t>
            </a:r>
          </a:p>
          <a:p>
            <a:pPr lvl="1">
              <a:buFont typeface="Symbol" pitchFamily="18" charset="2"/>
              <a:buChar char="-"/>
            </a:pPr>
            <a:r>
              <a:rPr lang="en-US" i="1" smtClean="0"/>
              <a:t>and how the crisis has affected a country’s imports</a:t>
            </a:r>
            <a:endParaRPr lang="en-US" smtClean="0"/>
          </a:p>
          <a:p>
            <a:pPr>
              <a:buFont typeface="Symbol" pitchFamily="18" charset="2"/>
              <a:buChar char="-"/>
            </a:pPr>
            <a:r>
              <a:rPr lang="en-US" i="1" smtClean="0"/>
              <a:t>Openness to trade</a:t>
            </a:r>
            <a:r>
              <a:rPr lang="en-US" smtClean="0"/>
              <a:t> has a </a:t>
            </a:r>
            <a:r>
              <a:rPr lang="en-US" i="1" smtClean="0"/>
              <a:t>large positive effect </a:t>
            </a:r>
            <a:r>
              <a:rPr lang="en-US" smtClean="0"/>
              <a:t>on </a:t>
            </a:r>
            <a:r>
              <a:rPr lang="en-US" i="1" smtClean="0"/>
              <a:t>imports</a:t>
            </a:r>
            <a:r>
              <a:rPr lang="en-US" smtClean="0"/>
              <a:t>, not surprisingly and often shown in the empirical literature. </a:t>
            </a:r>
          </a:p>
          <a:p>
            <a:pPr>
              <a:buFont typeface="Symbol" pitchFamily="18" charset="2"/>
              <a:buChar char="-"/>
            </a:pPr>
            <a:r>
              <a:rPr lang="en-US" smtClean="0"/>
              <a:t>And openness to trade comes with a </a:t>
            </a:r>
            <a:r>
              <a:rPr lang="en-US" i="1" smtClean="0"/>
              <a:t>reputation effect</a:t>
            </a:r>
            <a:r>
              <a:rPr lang="en-US" smtClean="0"/>
              <a:t>. </a:t>
            </a:r>
            <a:endParaRPr lang="de-DE" smtClean="0"/>
          </a:p>
        </p:txBody>
      </p:sp>
      <p:sp>
        <p:nvSpPr>
          <p:cNvPr id="4" name="Foliennummernplatzhalter 3"/>
          <p:cNvSpPr>
            <a:spLocks noGrp="1"/>
          </p:cNvSpPr>
          <p:nvPr>
            <p:ph type="sldNum" sz="quarter" idx="10"/>
          </p:nvPr>
        </p:nvSpPr>
        <p:spPr/>
        <p:txBody>
          <a:bodyPr/>
          <a:lstStyle/>
          <a:p>
            <a:pPr>
              <a:defRPr/>
            </a:pPr>
            <a:fld id="{55ACFC6A-E1D9-4727-AF2A-36E284B82957}" type="slidenum">
              <a:rPr lang="de-DE" smtClean="0"/>
              <a:pPr>
                <a:defRPr/>
              </a:pPr>
              <a:t>37</a:t>
            </a:fld>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el 1"/>
          <p:cNvSpPr>
            <a:spLocks noGrp="1"/>
          </p:cNvSpPr>
          <p:nvPr>
            <p:ph type="title"/>
          </p:nvPr>
        </p:nvSpPr>
        <p:spPr/>
        <p:txBody>
          <a:bodyPr/>
          <a:lstStyle/>
          <a:p>
            <a:endParaRPr lang="en-US" smtClean="0"/>
          </a:p>
        </p:txBody>
      </p:sp>
      <p:sp>
        <p:nvSpPr>
          <p:cNvPr id="54274" name="Inhaltsplatzhalter 2"/>
          <p:cNvSpPr>
            <a:spLocks noGrp="1"/>
          </p:cNvSpPr>
          <p:nvPr>
            <p:ph idx="1"/>
          </p:nvPr>
        </p:nvSpPr>
        <p:spPr>
          <a:xfrm>
            <a:off x="250825" y="1052513"/>
            <a:ext cx="8710613" cy="4884737"/>
          </a:xfrm>
        </p:spPr>
        <p:txBody>
          <a:bodyPr/>
          <a:lstStyle/>
          <a:p>
            <a:pPr>
              <a:buFont typeface="Wingdings" pitchFamily="2" charset="2"/>
              <a:buNone/>
            </a:pPr>
            <a:r>
              <a:rPr lang="en-US" smtClean="0"/>
              <a:t> 	When a country is more open to trade, the more frequent goods exchanges support reliable importer exporter relationships</a:t>
            </a:r>
          </a:p>
          <a:p>
            <a:pPr>
              <a:buFont typeface="Wingdings" pitchFamily="2" charset="2"/>
              <a:buNone/>
            </a:pPr>
            <a:r>
              <a:rPr lang="en-US" smtClean="0">
                <a:sym typeface="Wingdings" pitchFamily="2" charset="2"/>
              </a:rPr>
              <a:t>	 </a:t>
            </a:r>
            <a:r>
              <a:rPr lang="en-US" smtClean="0"/>
              <a:t>the trade partners do not have to rely as much on trade finance instruments. </a:t>
            </a:r>
          </a:p>
          <a:p>
            <a:pPr>
              <a:buFont typeface="Wingdings" pitchFamily="2" charset="2"/>
              <a:buNone/>
            </a:pPr>
            <a:r>
              <a:rPr lang="en-US" smtClean="0"/>
              <a:t>	The coefficient of the interaction variable between openness and commitments is negative and strongly significantly different from zero. </a:t>
            </a:r>
          </a:p>
          <a:p>
            <a:pPr>
              <a:buFont typeface="Wingdings" pitchFamily="2" charset="2"/>
              <a:buNone/>
            </a:pPr>
            <a:r>
              <a:rPr lang="en-US" smtClean="0">
                <a:sym typeface="Wingdings" pitchFamily="2" charset="2"/>
              </a:rPr>
              <a:t>	 </a:t>
            </a:r>
            <a:r>
              <a:rPr lang="en-US" smtClean="0"/>
              <a:t>The </a:t>
            </a:r>
            <a:r>
              <a:rPr lang="en-US" i="1" smtClean="0"/>
              <a:t>more open </a:t>
            </a:r>
            <a:r>
              <a:rPr lang="en-US" smtClean="0"/>
              <a:t>a country is to trade, the </a:t>
            </a:r>
            <a:r>
              <a:rPr lang="en-US" i="1" smtClean="0"/>
              <a:t>less important is the trade credit insurance effect on imports</a:t>
            </a:r>
            <a:r>
              <a:rPr lang="en-US" smtClean="0"/>
              <a:t>. </a:t>
            </a:r>
            <a:endParaRPr lang="de-DE" smtClean="0"/>
          </a:p>
        </p:txBody>
      </p:sp>
      <p:sp>
        <p:nvSpPr>
          <p:cNvPr id="4" name="Foliennummernplatzhalter 3"/>
          <p:cNvSpPr>
            <a:spLocks noGrp="1"/>
          </p:cNvSpPr>
          <p:nvPr>
            <p:ph type="sldNum" sz="quarter" idx="10"/>
          </p:nvPr>
        </p:nvSpPr>
        <p:spPr/>
        <p:txBody>
          <a:bodyPr/>
          <a:lstStyle/>
          <a:p>
            <a:pPr>
              <a:defRPr/>
            </a:pPr>
            <a:fld id="{00CF632B-86CF-481D-9AF2-5A105160113E}" type="slidenum">
              <a:rPr lang="de-DE" smtClean="0"/>
              <a:pPr>
                <a:defRPr/>
              </a:pPr>
              <a:t>38</a:t>
            </a:fld>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el 1"/>
          <p:cNvSpPr>
            <a:spLocks noGrp="1"/>
          </p:cNvSpPr>
          <p:nvPr>
            <p:ph type="title"/>
          </p:nvPr>
        </p:nvSpPr>
        <p:spPr/>
        <p:txBody>
          <a:bodyPr/>
          <a:lstStyle/>
          <a:p>
            <a:endParaRPr lang="en-US" smtClean="0"/>
          </a:p>
        </p:txBody>
      </p:sp>
      <p:sp>
        <p:nvSpPr>
          <p:cNvPr id="55298" name="Inhaltsplatzhalter 2"/>
          <p:cNvSpPr>
            <a:spLocks noGrp="1"/>
          </p:cNvSpPr>
          <p:nvPr>
            <p:ph idx="1"/>
          </p:nvPr>
        </p:nvSpPr>
        <p:spPr>
          <a:xfrm>
            <a:off x="0" y="981075"/>
            <a:ext cx="8961438" cy="4956175"/>
          </a:xfrm>
        </p:spPr>
        <p:txBody>
          <a:bodyPr/>
          <a:lstStyle/>
          <a:p>
            <a:r>
              <a:rPr lang="en-US" smtClean="0"/>
              <a:t>Finally, we are interested whether these effects persist in crisis times or are even intensified. </a:t>
            </a:r>
          </a:p>
          <a:p>
            <a:r>
              <a:rPr lang="en-US" smtClean="0"/>
              <a:t>Column 4: countries that are </a:t>
            </a:r>
            <a:r>
              <a:rPr lang="en-US" i="1" smtClean="0"/>
              <a:t>very open to trade </a:t>
            </a:r>
            <a:r>
              <a:rPr lang="en-US" smtClean="0"/>
              <a:t>were hit more strongly by the crisis. Not a big surprise. But interesting: the </a:t>
            </a:r>
            <a:r>
              <a:rPr lang="en-US" i="1" smtClean="0"/>
              <a:t>positive</a:t>
            </a:r>
            <a:r>
              <a:rPr lang="en-US" smtClean="0"/>
              <a:t> and significant coefficient on the </a:t>
            </a:r>
            <a:r>
              <a:rPr lang="en-US" i="1" smtClean="0"/>
              <a:t>threefold interaction between crisis, openness and commitments</a:t>
            </a:r>
            <a:r>
              <a:rPr lang="en-US" smtClean="0"/>
              <a:t>. </a:t>
            </a:r>
          </a:p>
          <a:p>
            <a:r>
              <a:rPr lang="en-US" smtClean="0"/>
              <a:t>This implies that </a:t>
            </a:r>
            <a:r>
              <a:rPr lang="en-US" i="1" smtClean="0"/>
              <a:t>even if countries are harder hit when very open to trade, in crisis times trade credit insurance helps to increase import flows</a:t>
            </a:r>
            <a:r>
              <a:rPr lang="en-US" smtClean="0"/>
              <a:t>. </a:t>
            </a:r>
          </a:p>
          <a:p>
            <a:r>
              <a:rPr lang="en-US" smtClean="0"/>
              <a:t>One explanation could be that due to the reputation effect, in crisis times it is easier to get access to trade financing. </a:t>
            </a:r>
            <a:endParaRPr lang="de-DE" smtClean="0"/>
          </a:p>
          <a:p>
            <a:endParaRPr lang="de-DE" smtClean="0"/>
          </a:p>
        </p:txBody>
      </p:sp>
      <p:sp>
        <p:nvSpPr>
          <p:cNvPr id="4" name="Foliennummernplatzhalter 3"/>
          <p:cNvSpPr>
            <a:spLocks noGrp="1"/>
          </p:cNvSpPr>
          <p:nvPr>
            <p:ph type="sldNum" sz="quarter" idx="10"/>
          </p:nvPr>
        </p:nvSpPr>
        <p:spPr/>
        <p:txBody>
          <a:bodyPr/>
          <a:lstStyle/>
          <a:p>
            <a:pPr>
              <a:defRPr/>
            </a:pPr>
            <a:fld id="{978F63AC-DAEC-4B9C-A037-A8D106BB2A79}" type="slidenum">
              <a:rPr lang="de-DE" smtClean="0"/>
              <a:pPr>
                <a:defRPr/>
              </a:pPr>
              <a:t>39</a:t>
            </a:fld>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p:txBody>
          <a:bodyPr/>
          <a:lstStyle/>
          <a:p>
            <a:r>
              <a:rPr lang="de-DE" dirty="0" smtClean="0"/>
              <a:t>Research </a:t>
            </a:r>
            <a:r>
              <a:rPr lang="de-DE" dirty="0" err="1" smtClean="0"/>
              <a:t>Questions</a:t>
            </a:r>
            <a:r>
              <a:rPr lang="de-DE" dirty="0" smtClean="0"/>
              <a:t> – </a:t>
            </a:r>
            <a:r>
              <a:rPr lang="de-DE" dirty="0" err="1" smtClean="0"/>
              <a:t>Empirical</a:t>
            </a:r>
            <a:r>
              <a:rPr lang="de-DE" dirty="0" smtClean="0"/>
              <a:t> </a:t>
            </a:r>
            <a:r>
              <a:rPr lang="de-DE" dirty="0" err="1" smtClean="0"/>
              <a:t>Results</a:t>
            </a:r>
            <a:endParaRPr lang="de-DE" dirty="0" smtClean="0"/>
          </a:p>
        </p:txBody>
      </p:sp>
      <p:sp>
        <p:nvSpPr>
          <p:cNvPr id="15362" name="Inhaltsplatzhalter 2"/>
          <p:cNvSpPr>
            <a:spLocks noGrp="1"/>
          </p:cNvSpPr>
          <p:nvPr>
            <p:ph idx="1"/>
          </p:nvPr>
        </p:nvSpPr>
        <p:spPr>
          <a:xfrm>
            <a:off x="755650" y="1258888"/>
            <a:ext cx="8205788" cy="5266456"/>
          </a:xfrm>
        </p:spPr>
        <p:txBody>
          <a:bodyPr/>
          <a:lstStyle/>
          <a:p>
            <a:pPr>
              <a:buFont typeface="Wingdings" pitchFamily="2" charset="2"/>
              <a:buNone/>
            </a:pPr>
            <a:r>
              <a:rPr lang="en-US" dirty="0" smtClean="0"/>
              <a:t>What impact has trade finance on trade flows in normal and in crisis times?</a:t>
            </a:r>
          </a:p>
          <a:p>
            <a:pPr>
              <a:buFont typeface="Wingdings" pitchFamily="2" charset="2"/>
              <a:buNone/>
            </a:pPr>
            <a:r>
              <a:rPr lang="en-US" dirty="0" smtClean="0"/>
              <a:t>What role does trade </a:t>
            </a:r>
            <a:r>
              <a:rPr lang="en-US" dirty="0" err="1" smtClean="0"/>
              <a:t>openess</a:t>
            </a:r>
            <a:r>
              <a:rPr lang="en-US" dirty="0" smtClean="0"/>
              <a:t> play?</a:t>
            </a:r>
          </a:p>
          <a:p>
            <a:pPr>
              <a:buFont typeface="Wingdings" pitchFamily="2" charset="2"/>
              <a:buNone/>
            </a:pPr>
            <a:endParaRPr lang="en-US" sz="2000" dirty="0" smtClean="0"/>
          </a:p>
          <a:p>
            <a:pPr>
              <a:buNone/>
            </a:pPr>
            <a:r>
              <a:rPr lang="de-DE" u="sng" dirty="0" err="1" smtClean="0"/>
              <a:t>Empirical</a:t>
            </a:r>
            <a:r>
              <a:rPr lang="de-DE" u="sng" dirty="0" smtClean="0"/>
              <a:t> </a:t>
            </a:r>
            <a:r>
              <a:rPr lang="de-DE" u="sng" dirty="0" err="1" smtClean="0"/>
              <a:t>Results</a:t>
            </a:r>
            <a:endParaRPr lang="de-DE" u="sng" dirty="0" smtClean="0"/>
          </a:p>
          <a:p>
            <a:r>
              <a:rPr lang="en-US" dirty="0" smtClean="0"/>
              <a:t>We find a significantly positive effect of the availability of trade finance on trade. </a:t>
            </a:r>
          </a:p>
          <a:p>
            <a:r>
              <a:rPr lang="en-US" dirty="0" smtClean="0"/>
              <a:t>The more open a country is to trade, the less important is the trade finance effect on imports. </a:t>
            </a:r>
          </a:p>
          <a:p>
            <a:r>
              <a:rPr lang="en-US" dirty="0" smtClean="0"/>
              <a:t>These effects are intensified in times of crisis. </a:t>
            </a:r>
            <a:endParaRPr lang="de-DE" dirty="0" smtClean="0"/>
          </a:p>
          <a:p>
            <a:pPr>
              <a:buNone/>
            </a:pPr>
            <a:endParaRPr lang="de-DE" dirty="0" smtClean="0"/>
          </a:p>
        </p:txBody>
      </p:sp>
      <p:sp>
        <p:nvSpPr>
          <p:cNvPr id="4" name="Foliennummernplatzhalter 3"/>
          <p:cNvSpPr>
            <a:spLocks noGrp="1"/>
          </p:cNvSpPr>
          <p:nvPr>
            <p:ph type="sldNum" sz="quarter" idx="10"/>
          </p:nvPr>
        </p:nvSpPr>
        <p:spPr/>
        <p:txBody>
          <a:bodyPr/>
          <a:lstStyle/>
          <a:p>
            <a:pPr>
              <a:defRPr/>
            </a:pPr>
            <a:fld id="{329476D6-C6FC-4D9B-828E-38A07D6595F4}" type="slidenum">
              <a:rPr lang="de-DE" smtClean="0"/>
              <a:pPr>
                <a:defRPr/>
              </a:pPr>
              <a:t>4</a:t>
            </a:fld>
            <a:endParaRPr lang="de-DE"/>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nummernplatzhalter 3"/>
          <p:cNvSpPr>
            <a:spLocks noGrp="1"/>
          </p:cNvSpPr>
          <p:nvPr>
            <p:ph type="sldNum" sz="quarter" idx="10"/>
          </p:nvPr>
        </p:nvSpPr>
        <p:spPr/>
        <p:txBody>
          <a:bodyPr/>
          <a:lstStyle/>
          <a:p>
            <a:pPr>
              <a:defRPr/>
            </a:pPr>
            <a:fld id="{520B0787-79EC-4467-9B98-BE981C30ADE1}" type="slidenum">
              <a:rPr lang="de-DE" smtClean="0"/>
              <a:pPr>
                <a:defRPr/>
              </a:pPr>
              <a:t>40</a:t>
            </a:fld>
            <a:endParaRPr lang="de-DE" smtClean="0"/>
          </a:p>
        </p:txBody>
      </p:sp>
      <p:sp>
        <p:nvSpPr>
          <p:cNvPr id="56322" name="Rectangle 2"/>
          <p:cNvSpPr>
            <a:spLocks noGrp="1" noChangeArrowheads="1"/>
          </p:cNvSpPr>
          <p:nvPr>
            <p:ph type="title"/>
          </p:nvPr>
        </p:nvSpPr>
        <p:spPr/>
        <p:txBody>
          <a:bodyPr/>
          <a:lstStyle/>
          <a:p>
            <a:pPr eaLnBrk="1" hangingPunct="1"/>
            <a:r>
              <a:rPr lang="de-DE" smtClean="0"/>
              <a:t>Empirical Strategy</a:t>
            </a:r>
          </a:p>
        </p:txBody>
      </p:sp>
      <p:sp>
        <p:nvSpPr>
          <p:cNvPr id="56323" name="Rectangle 3"/>
          <p:cNvSpPr>
            <a:spLocks noGrp="1" noChangeArrowheads="1"/>
          </p:cNvSpPr>
          <p:nvPr>
            <p:ph type="body" idx="1"/>
          </p:nvPr>
        </p:nvSpPr>
        <p:spPr>
          <a:xfrm>
            <a:off x="755650" y="1258888"/>
            <a:ext cx="8205788" cy="5265737"/>
          </a:xfrm>
        </p:spPr>
        <p:txBody>
          <a:bodyPr/>
          <a:lstStyle/>
          <a:p>
            <a:pPr eaLnBrk="1" hangingPunct="1"/>
            <a:r>
              <a:rPr lang="en-US" sz="2400" dirty="0" smtClean="0"/>
              <a:t>In the first stage, establish a link between financial sector conditions and the availability of trade credit</a:t>
            </a:r>
          </a:p>
          <a:p>
            <a:pPr eaLnBrk="1" hangingPunct="1"/>
            <a:r>
              <a:rPr lang="en-US" sz="2400" dirty="0" smtClean="0"/>
              <a:t>Use current and lagged values of claims paid as primary instrument for trade credit insurance</a:t>
            </a:r>
          </a:p>
          <a:p>
            <a:pPr eaLnBrk="1" hangingPunct="1"/>
            <a:r>
              <a:rPr lang="en-US" sz="2400" dirty="0" smtClean="0"/>
              <a:t>In the second stage, estimate the effect of insured trade credits on trade and use a “gravity type” of regression</a:t>
            </a:r>
          </a:p>
          <a:p>
            <a:pPr eaLnBrk="1" hangingPunct="1"/>
            <a:r>
              <a:rPr lang="en-US" sz="2400" dirty="0" smtClean="0"/>
              <a:t>Investigate how this effect is influenced by other  variables</a:t>
            </a:r>
          </a:p>
          <a:p>
            <a:pPr lvl="2" eaLnBrk="1" hangingPunct="1"/>
            <a:r>
              <a:rPr lang="en-US" sz="2400" dirty="0" smtClean="0"/>
              <a:t>Crisis, </a:t>
            </a:r>
            <a:r>
              <a:rPr lang="en-US" sz="2400" dirty="0" err="1" smtClean="0"/>
              <a:t>Openess</a:t>
            </a:r>
            <a:r>
              <a:rPr lang="en-US" sz="2400" dirty="0" smtClean="0"/>
              <a:t> to Trade</a:t>
            </a:r>
          </a:p>
          <a:p>
            <a:pPr lvl="2" eaLnBrk="1" hangingPunct="1"/>
            <a:r>
              <a:rPr lang="en-US" sz="2400" dirty="0" smtClean="0"/>
              <a:t>(Income class, Region)</a:t>
            </a:r>
          </a:p>
          <a:p>
            <a:pPr lvl="2" eaLnBrk="1" hangingPunct="1">
              <a:buFontTx/>
              <a:buNone/>
            </a:pPr>
            <a:endParaRPr lang="en-US" sz="24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nummernplatzhalter 3"/>
          <p:cNvSpPr>
            <a:spLocks noGrp="1"/>
          </p:cNvSpPr>
          <p:nvPr>
            <p:ph type="sldNum" sz="quarter" idx="10"/>
          </p:nvPr>
        </p:nvSpPr>
        <p:spPr/>
        <p:txBody>
          <a:bodyPr/>
          <a:lstStyle/>
          <a:p>
            <a:pPr>
              <a:defRPr/>
            </a:pPr>
            <a:fld id="{70074622-B0B9-4A2E-B33D-913541DB15EC}" type="slidenum">
              <a:rPr lang="de-DE" smtClean="0"/>
              <a:pPr>
                <a:defRPr/>
              </a:pPr>
              <a:t>41</a:t>
            </a:fld>
            <a:endParaRPr lang="de-DE" smtClean="0"/>
          </a:p>
        </p:txBody>
      </p:sp>
      <p:sp>
        <p:nvSpPr>
          <p:cNvPr id="57346" name="Rectangle 2"/>
          <p:cNvSpPr>
            <a:spLocks noGrp="1" noChangeArrowheads="1"/>
          </p:cNvSpPr>
          <p:nvPr>
            <p:ph type="title"/>
          </p:nvPr>
        </p:nvSpPr>
        <p:spPr/>
        <p:txBody>
          <a:bodyPr/>
          <a:lstStyle/>
          <a:p>
            <a:pPr eaLnBrk="1" hangingPunct="1"/>
            <a:r>
              <a:rPr lang="de-DE" smtClean="0"/>
              <a:t>Motivation and Introduction</a:t>
            </a:r>
          </a:p>
        </p:txBody>
      </p:sp>
      <p:sp>
        <p:nvSpPr>
          <p:cNvPr id="57347" name="Rectangle 3"/>
          <p:cNvSpPr>
            <a:spLocks noGrp="1" noChangeArrowheads="1"/>
          </p:cNvSpPr>
          <p:nvPr>
            <p:ph type="body" idx="1"/>
          </p:nvPr>
        </p:nvSpPr>
        <p:spPr/>
        <p:txBody>
          <a:bodyPr/>
          <a:lstStyle/>
          <a:p>
            <a:pPr eaLnBrk="1" hangingPunct="1"/>
            <a:r>
              <a:rPr lang="en-US" sz="2400" smtClean="0"/>
              <a:t>There is an intense discussion whether Basel III could inhibit trade finance </a:t>
            </a:r>
          </a:p>
          <a:p>
            <a:pPr lvl="2" eaLnBrk="1" hangingPunct="1"/>
            <a:r>
              <a:rPr lang="en-US" sz="2000" smtClean="0"/>
              <a:t>Introduction of the leverage ratio</a:t>
            </a:r>
          </a:p>
          <a:p>
            <a:pPr lvl="2" eaLnBrk="1" hangingPunct="1"/>
            <a:r>
              <a:rPr lang="en-US" sz="2000" smtClean="0"/>
              <a:t>Trade finance is usually off balance sheet</a:t>
            </a:r>
          </a:p>
          <a:p>
            <a:pPr lvl="2" eaLnBrk="1" hangingPunct="1"/>
            <a:r>
              <a:rPr lang="en-US" sz="2000" smtClean="0"/>
              <a:t>Risk weighting with regard to developing economies was considered to be too high</a:t>
            </a:r>
          </a:p>
          <a:p>
            <a:pPr lvl="2" eaLnBrk="1" hangingPunct="1"/>
            <a:r>
              <a:rPr lang="en-US" sz="2000" smtClean="0"/>
              <a:t>Maturity floor too long</a:t>
            </a:r>
          </a:p>
          <a:p>
            <a:pPr lvl="2" eaLnBrk="1" hangingPunct="1"/>
            <a:r>
              <a:rPr lang="en-US" sz="2000" smtClean="0"/>
              <a:t>Credit conversion factors used to be 20%, were supposed to go up to 100%</a:t>
            </a:r>
          </a:p>
          <a:p>
            <a:pPr lvl="2" eaLnBrk="1" hangingPunct="1"/>
            <a:r>
              <a:rPr lang="en-US" sz="2000" smtClean="0"/>
              <a:t>WTO, World Bank, ICC consulted intensively with BIS</a:t>
            </a:r>
          </a:p>
          <a:p>
            <a:pPr lvl="2" eaLnBrk="1" hangingPunct="1"/>
            <a:r>
              <a:rPr lang="en-US" sz="2000" smtClean="0"/>
              <a:t>Danger of regional fragmentation</a:t>
            </a:r>
          </a:p>
          <a:p>
            <a:pPr eaLnBrk="1" hangingPunct="1">
              <a:buFont typeface="Wingdings" pitchFamily="2" charset="2"/>
              <a:buNone/>
            </a:pPr>
            <a:endParaRPr lang="de-DE"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p:nvPr>
        </p:nvSpPr>
        <p:spPr>
          <a:xfrm>
            <a:off x="684213" y="269875"/>
            <a:ext cx="7558087" cy="468313"/>
          </a:xfrm>
        </p:spPr>
        <p:txBody>
          <a:bodyPr/>
          <a:lstStyle/>
          <a:p>
            <a:r>
              <a:rPr lang="de-DE" smtClean="0"/>
              <a:t>Quick Literature Review</a:t>
            </a:r>
          </a:p>
        </p:txBody>
      </p:sp>
      <p:sp>
        <p:nvSpPr>
          <p:cNvPr id="3" name="Inhaltsplatzhalter 2"/>
          <p:cNvSpPr>
            <a:spLocks noGrp="1"/>
          </p:cNvSpPr>
          <p:nvPr>
            <p:ph idx="1"/>
          </p:nvPr>
        </p:nvSpPr>
        <p:spPr>
          <a:xfrm>
            <a:off x="0" y="981075"/>
            <a:ext cx="8961438" cy="5876925"/>
          </a:xfrm>
        </p:spPr>
        <p:txBody>
          <a:bodyPr/>
          <a:lstStyle/>
          <a:p>
            <a:pPr marL="514350" indent="-514350">
              <a:defRPr/>
            </a:pPr>
            <a:r>
              <a:rPr lang="en-US" dirty="0" smtClean="0"/>
              <a:t>Financial conditions affect trade via financial vulnerability of exporting sectors</a:t>
            </a:r>
            <a:r>
              <a:rPr lang="en-US" sz="2400" dirty="0" smtClean="0"/>
              <a:t>	</a:t>
            </a:r>
            <a:r>
              <a:rPr lang="en-US" sz="2000" dirty="0" smtClean="0"/>
              <a:t> </a:t>
            </a:r>
          </a:p>
          <a:p>
            <a:pPr marL="514350" indent="-514350">
              <a:buNone/>
              <a:defRPr/>
            </a:pPr>
            <a:r>
              <a:rPr lang="en-US" sz="2000" dirty="0" smtClean="0"/>
              <a:t>	</a:t>
            </a:r>
            <a:r>
              <a:rPr lang="en-US" sz="2000" dirty="0" err="1" smtClean="0"/>
              <a:t>Manova</a:t>
            </a:r>
            <a:r>
              <a:rPr lang="en-US" sz="2000" dirty="0" smtClean="0"/>
              <a:t> (2013), </a:t>
            </a:r>
            <a:r>
              <a:rPr lang="en-US" sz="2000" dirty="0" err="1" smtClean="0"/>
              <a:t>Chor</a:t>
            </a:r>
            <a:r>
              <a:rPr lang="en-US" sz="2000" dirty="0" smtClean="0"/>
              <a:t> and </a:t>
            </a:r>
            <a:r>
              <a:rPr lang="en-US" sz="2000" dirty="0" err="1" smtClean="0"/>
              <a:t>Manova</a:t>
            </a:r>
            <a:r>
              <a:rPr lang="en-US" sz="2000" dirty="0" smtClean="0"/>
              <a:t> (2012), </a:t>
            </a:r>
            <a:r>
              <a:rPr lang="en-US" sz="2000" dirty="0" err="1" smtClean="0"/>
              <a:t>Iavocone</a:t>
            </a:r>
            <a:r>
              <a:rPr lang="en-US" sz="2000" dirty="0" smtClean="0"/>
              <a:t> and </a:t>
            </a:r>
            <a:r>
              <a:rPr lang="en-US" sz="2000" dirty="0" err="1" smtClean="0"/>
              <a:t>Zavacka</a:t>
            </a:r>
            <a:r>
              <a:rPr lang="en-US" sz="2000" dirty="0" smtClean="0"/>
              <a:t> (2009), Berman and Martin (2012)</a:t>
            </a:r>
            <a:r>
              <a:rPr lang="en-US" sz="2400" dirty="0" smtClean="0"/>
              <a:t>.</a:t>
            </a:r>
          </a:p>
          <a:p>
            <a:pPr marL="514350" indent="-514350">
              <a:defRPr/>
            </a:pPr>
            <a:r>
              <a:rPr lang="en-US" dirty="0" smtClean="0"/>
              <a:t>Financial shocks to banks affect trade via financing relations between banks and firms and the firm’s export performance</a:t>
            </a:r>
          </a:p>
          <a:p>
            <a:pPr marL="514350" indent="-514350">
              <a:buNone/>
              <a:defRPr/>
            </a:pPr>
            <a:r>
              <a:rPr lang="en-US" dirty="0" smtClean="0"/>
              <a:t>	</a:t>
            </a:r>
            <a:r>
              <a:rPr lang="en-US" sz="2000" dirty="0" smtClean="0"/>
              <a:t> </a:t>
            </a:r>
            <a:r>
              <a:rPr lang="en-US" sz="2000" dirty="0" err="1" smtClean="0"/>
              <a:t>Amiti</a:t>
            </a:r>
            <a:r>
              <a:rPr lang="en-US" sz="2000" dirty="0" smtClean="0"/>
              <a:t> and Weinstein (2011), </a:t>
            </a:r>
            <a:r>
              <a:rPr lang="en-US" sz="2000" dirty="0" err="1" smtClean="0"/>
              <a:t>Paravisini</a:t>
            </a:r>
            <a:r>
              <a:rPr lang="en-US" sz="2000" dirty="0" smtClean="0"/>
              <a:t> et al.(2012), Del </a:t>
            </a:r>
            <a:r>
              <a:rPr lang="en-US" sz="2000" dirty="0" err="1" smtClean="0"/>
              <a:t>Prete</a:t>
            </a:r>
            <a:r>
              <a:rPr lang="en-US" sz="2000" dirty="0" smtClean="0"/>
              <a:t> and Federico (2014), </a:t>
            </a:r>
            <a:r>
              <a:rPr lang="en-US" sz="2000" dirty="0" err="1" smtClean="0"/>
              <a:t>Ahn</a:t>
            </a:r>
            <a:r>
              <a:rPr lang="en-US" sz="2000" dirty="0" smtClean="0"/>
              <a:t> (2013), </a:t>
            </a:r>
            <a:r>
              <a:rPr lang="en-US" sz="2000" dirty="0" err="1" smtClean="0"/>
              <a:t>Bricogne</a:t>
            </a:r>
            <a:r>
              <a:rPr lang="en-US" sz="2000" dirty="0" smtClean="0"/>
              <a:t> et al. (2012), </a:t>
            </a:r>
            <a:r>
              <a:rPr lang="en-US" sz="2000" dirty="0" err="1" smtClean="0"/>
              <a:t>Niepmann</a:t>
            </a:r>
            <a:r>
              <a:rPr lang="en-US" sz="2000" dirty="0" smtClean="0"/>
              <a:t> and Schmidt-</a:t>
            </a:r>
            <a:r>
              <a:rPr lang="en-US" sz="2000" dirty="0" err="1" smtClean="0"/>
              <a:t>Eisenlohr</a:t>
            </a:r>
            <a:r>
              <a:rPr lang="en-US" sz="2000" dirty="0" smtClean="0"/>
              <a:t> (2013).</a:t>
            </a:r>
          </a:p>
          <a:p>
            <a:pPr marL="514350" indent="-514350">
              <a:defRPr/>
            </a:pPr>
            <a:r>
              <a:rPr lang="en-US" dirty="0" smtClean="0"/>
              <a:t>Single product  / single supplier analysis</a:t>
            </a:r>
          </a:p>
          <a:p>
            <a:pPr marL="514350" indent="-514350">
              <a:buNone/>
              <a:defRPr/>
            </a:pPr>
            <a:r>
              <a:rPr lang="en-US" dirty="0" smtClean="0"/>
              <a:t>	</a:t>
            </a:r>
            <a:r>
              <a:rPr lang="en-US" sz="2000" dirty="0" smtClean="0"/>
              <a:t>Egger and </a:t>
            </a:r>
            <a:r>
              <a:rPr lang="en-US" sz="2000" dirty="0" err="1" smtClean="0"/>
              <a:t>Url</a:t>
            </a:r>
            <a:r>
              <a:rPr lang="en-US" sz="2000" dirty="0" smtClean="0"/>
              <a:t> (2006), </a:t>
            </a:r>
            <a:r>
              <a:rPr lang="en-US" sz="2000" dirty="0" err="1" smtClean="0"/>
              <a:t>Felbermayer</a:t>
            </a:r>
            <a:r>
              <a:rPr lang="en-US" sz="2000" dirty="0" smtClean="0"/>
              <a:t> and </a:t>
            </a:r>
            <a:r>
              <a:rPr lang="en-US" sz="2000" dirty="0" err="1" smtClean="0"/>
              <a:t>Yalcin</a:t>
            </a:r>
            <a:r>
              <a:rPr lang="en-US" sz="2000" dirty="0" smtClean="0"/>
              <a:t> (2013), Van den Veer (2014).</a:t>
            </a:r>
            <a:endParaRPr lang="de-DE" sz="2000" dirty="0" smtClean="0"/>
          </a:p>
          <a:p>
            <a:pPr>
              <a:defRPr/>
            </a:pPr>
            <a:endParaRPr lang="de-DE" dirty="0"/>
          </a:p>
        </p:txBody>
      </p:sp>
      <p:sp>
        <p:nvSpPr>
          <p:cNvPr id="4" name="Foliennummernplatzhalter 3"/>
          <p:cNvSpPr>
            <a:spLocks noGrp="1"/>
          </p:cNvSpPr>
          <p:nvPr>
            <p:ph type="sldNum" sz="quarter" idx="10"/>
          </p:nvPr>
        </p:nvSpPr>
        <p:spPr/>
        <p:txBody>
          <a:bodyPr/>
          <a:lstStyle/>
          <a:p>
            <a:pPr>
              <a:defRPr/>
            </a:pPr>
            <a:fld id="{2E7359AA-4EFA-43AA-93B8-53749288CF76}" type="slidenum">
              <a:rPr lang="de-DE" smtClean="0"/>
              <a:pPr>
                <a:defRPr/>
              </a:pPr>
              <a:t>5</a:t>
            </a:fld>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nummernplatzhalter 3"/>
          <p:cNvSpPr>
            <a:spLocks noGrp="1"/>
          </p:cNvSpPr>
          <p:nvPr>
            <p:ph type="sldNum" sz="quarter" idx="10"/>
          </p:nvPr>
        </p:nvSpPr>
        <p:spPr/>
        <p:txBody>
          <a:bodyPr/>
          <a:lstStyle/>
          <a:p>
            <a:pPr>
              <a:defRPr/>
            </a:pPr>
            <a:fld id="{7BDBE022-9F08-46FC-8D54-5E0EC4FD7010}" type="slidenum">
              <a:rPr lang="de-DE" smtClean="0"/>
              <a:pPr>
                <a:defRPr/>
              </a:pPr>
              <a:t>6</a:t>
            </a:fld>
            <a:endParaRPr lang="de-DE" smtClean="0"/>
          </a:p>
        </p:txBody>
      </p:sp>
      <p:sp>
        <p:nvSpPr>
          <p:cNvPr id="23554" name="Rectangle 2"/>
          <p:cNvSpPr>
            <a:spLocks noGrp="1" noChangeArrowheads="1"/>
          </p:cNvSpPr>
          <p:nvPr>
            <p:ph type="title"/>
          </p:nvPr>
        </p:nvSpPr>
        <p:spPr/>
        <p:txBody>
          <a:bodyPr/>
          <a:lstStyle/>
          <a:p>
            <a:pPr eaLnBrk="1" hangingPunct="1"/>
            <a:r>
              <a:rPr lang="de-DE" dirty="0" smtClean="0"/>
              <a:t>Data </a:t>
            </a:r>
            <a:r>
              <a:rPr lang="de-DE" dirty="0" err="1" smtClean="0"/>
              <a:t>Issues</a:t>
            </a:r>
            <a:r>
              <a:rPr lang="de-DE" dirty="0" smtClean="0"/>
              <a:t> </a:t>
            </a:r>
            <a:r>
              <a:rPr lang="de-DE" dirty="0" err="1" smtClean="0"/>
              <a:t>and</a:t>
            </a:r>
            <a:r>
              <a:rPr lang="de-DE" dirty="0" smtClean="0"/>
              <a:t>  </a:t>
            </a:r>
            <a:r>
              <a:rPr lang="de-DE" dirty="0" err="1" smtClean="0"/>
              <a:t>Estimation</a:t>
            </a:r>
            <a:r>
              <a:rPr lang="de-DE" dirty="0" smtClean="0"/>
              <a:t> </a:t>
            </a:r>
            <a:r>
              <a:rPr lang="de-DE" dirty="0" err="1" smtClean="0"/>
              <a:t>Strategy</a:t>
            </a:r>
            <a:r>
              <a:rPr lang="de-DE" dirty="0" smtClean="0"/>
              <a:t> </a:t>
            </a:r>
          </a:p>
        </p:txBody>
      </p:sp>
      <p:sp>
        <p:nvSpPr>
          <p:cNvPr id="7172" name="Rectangle 3"/>
          <p:cNvSpPr>
            <a:spLocks noGrp="1" noChangeArrowheads="1"/>
          </p:cNvSpPr>
          <p:nvPr>
            <p:ph type="body" idx="1"/>
          </p:nvPr>
        </p:nvSpPr>
        <p:spPr/>
        <p:txBody>
          <a:bodyPr/>
          <a:lstStyle/>
          <a:p>
            <a:pPr eaLnBrk="1" hangingPunct="1"/>
            <a:endParaRPr lang="en-US" dirty="0" smtClean="0"/>
          </a:p>
          <a:p>
            <a:pPr eaLnBrk="1" hangingPunct="1"/>
            <a:r>
              <a:rPr lang="en-US" dirty="0" smtClean="0"/>
              <a:t>There is no comprehensive data source for trade finance</a:t>
            </a:r>
          </a:p>
          <a:p>
            <a:pPr eaLnBrk="1" hangingPunct="1"/>
            <a:r>
              <a:rPr lang="en-US" dirty="0" smtClean="0"/>
              <a:t>We employ the most extensive dataset on trade finance currently available – data on </a:t>
            </a:r>
            <a:r>
              <a:rPr lang="en-US" i="1" dirty="0" smtClean="0"/>
              <a:t>insured trade credit </a:t>
            </a:r>
            <a:r>
              <a:rPr lang="en-US" dirty="0" smtClean="0"/>
              <a:t>collected by the members of the </a:t>
            </a:r>
            <a:r>
              <a:rPr lang="en-US" i="1" dirty="0" smtClean="0"/>
              <a:t>Berne Union</a:t>
            </a:r>
            <a:r>
              <a:rPr lang="en-US" dirty="0" smtClean="0"/>
              <a:t> </a:t>
            </a:r>
          </a:p>
          <a:p>
            <a:pPr eaLnBrk="1" hangingPunct="1"/>
            <a:r>
              <a:rPr lang="en-US" dirty="0" smtClean="0"/>
              <a:t>(As usual) there are issues of potential reverse causality that could cause an </a:t>
            </a:r>
            <a:r>
              <a:rPr lang="en-US" dirty="0" err="1" smtClean="0"/>
              <a:t>endogeneity</a:t>
            </a:r>
            <a:r>
              <a:rPr lang="en-US" dirty="0" smtClean="0"/>
              <a:t> bias </a:t>
            </a:r>
          </a:p>
          <a:p>
            <a:pPr eaLnBrk="1" hangingPunct="1"/>
            <a:r>
              <a:rPr lang="en-US" dirty="0" smtClean="0"/>
              <a:t> Therefore we have to look for a good identification and apply an instrumental variable approach </a:t>
            </a:r>
          </a:p>
          <a:p>
            <a:pPr eaLnBrk="1" hangingPunct="1"/>
            <a:endParaRPr lang="de-DE" sz="2800" dirty="0" smtClean="0"/>
          </a:p>
          <a:p>
            <a:pPr eaLnBrk="1" hangingPunct="1"/>
            <a:endParaRPr lang="en-US" sz="2800" dirty="0" smtClean="0"/>
          </a:p>
          <a:p>
            <a:pPr eaLnBrk="1" hangingPunct="1"/>
            <a:endParaRPr lang="de-DE" sz="2800" dirty="0" smtClean="0"/>
          </a:p>
          <a:p>
            <a:pPr eaLnBrk="1" hangingPunct="1">
              <a:buFont typeface="Wingdings" pitchFamily="2" charset="2"/>
              <a:buNone/>
            </a:pPr>
            <a:endParaRPr lang="de-DE"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2">
                                            <p:txEl>
                                              <p:pRg st="1" end="1"/>
                                            </p:txEl>
                                          </p:spTgt>
                                        </p:tgtEl>
                                        <p:attrNameLst>
                                          <p:attrName>style.visibility</p:attrName>
                                        </p:attrNameLst>
                                      </p:cBhvr>
                                      <p:to>
                                        <p:strVal val="visible"/>
                                      </p:to>
                                    </p:set>
                                    <p:anim calcmode="lin" valueType="num">
                                      <p:cBhvr additive="base">
                                        <p:cTn id="7" dur="500" fill="hold"/>
                                        <p:tgtEl>
                                          <p:spTgt spid="717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2">
                                            <p:txEl>
                                              <p:pRg st="2" end="2"/>
                                            </p:txEl>
                                          </p:spTgt>
                                        </p:tgtEl>
                                        <p:attrNameLst>
                                          <p:attrName>style.visibility</p:attrName>
                                        </p:attrNameLst>
                                      </p:cBhvr>
                                      <p:to>
                                        <p:strVal val="visible"/>
                                      </p:to>
                                    </p:set>
                                    <p:anim calcmode="lin" valueType="num">
                                      <p:cBhvr additive="base">
                                        <p:cTn id="13" dur="500" fill="hold"/>
                                        <p:tgtEl>
                                          <p:spTgt spid="717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2">
                                            <p:txEl>
                                              <p:pRg st="3" end="3"/>
                                            </p:txEl>
                                          </p:spTgt>
                                        </p:tgtEl>
                                        <p:attrNameLst>
                                          <p:attrName>style.visibility</p:attrName>
                                        </p:attrNameLst>
                                      </p:cBhvr>
                                      <p:to>
                                        <p:strVal val="visible"/>
                                      </p:to>
                                    </p:set>
                                    <p:anim calcmode="lin" valueType="num">
                                      <p:cBhvr additive="base">
                                        <p:cTn id="19" dur="500" fill="hold"/>
                                        <p:tgtEl>
                                          <p:spTgt spid="717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2">
                                            <p:txEl>
                                              <p:pRg st="4" end="4"/>
                                            </p:txEl>
                                          </p:spTgt>
                                        </p:tgtEl>
                                        <p:attrNameLst>
                                          <p:attrName>style.visibility</p:attrName>
                                        </p:attrNameLst>
                                      </p:cBhvr>
                                      <p:to>
                                        <p:strVal val="visible"/>
                                      </p:to>
                                    </p:set>
                                    <p:anim calcmode="lin" valueType="num">
                                      <p:cBhvr additive="base">
                                        <p:cTn id="25" dur="500" fill="hold"/>
                                        <p:tgtEl>
                                          <p:spTgt spid="717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r>
              <a:rPr lang="de-DE" dirty="0" err="1" smtClean="0"/>
              <a:t>Berne</a:t>
            </a:r>
            <a:r>
              <a:rPr lang="de-DE" dirty="0" smtClean="0"/>
              <a:t> Union Data on Trade </a:t>
            </a:r>
            <a:r>
              <a:rPr lang="de-DE" dirty="0" err="1" smtClean="0"/>
              <a:t>Credit</a:t>
            </a:r>
            <a:r>
              <a:rPr lang="de-DE" dirty="0" smtClean="0"/>
              <a:t> Insurance </a:t>
            </a:r>
          </a:p>
        </p:txBody>
      </p:sp>
      <p:sp>
        <p:nvSpPr>
          <p:cNvPr id="8195" name="Inhaltsplatzhalter 2"/>
          <p:cNvSpPr>
            <a:spLocks noGrp="1"/>
          </p:cNvSpPr>
          <p:nvPr>
            <p:ph idx="1"/>
          </p:nvPr>
        </p:nvSpPr>
        <p:spPr/>
        <p:txBody>
          <a:bodyPr/>
          <a:lstStyle/>
          <a:p>
            <a:pPr eaLnBrk="1" hangingPunct="1"/>
            <a:r>
              <a:rPr lang="en-US" sz="2400" dirty="0" smtClean="0"/>
              <a:t>Characteristics of Berne Union Data</a:t>
            </a:r>
          </a:p>
          <a:p>
            <a:pPr lvl="2" eaLnBrk="1" hangingPunct="1"/>
            <a:r>
              <a:rPr lang="en-US" sz="2000" dirty="0" smtClean="0"/>
              <a:t>Berne Union has 70 member, including the largest private credit insurers and public export credit agencies</a:t>
            </a:r>
          </a:p>
          <a:p>
            <a:pPr lvl="2" eaLnBrk="1" hangingPunct="1"/>
            <a:r>
              <a:rPr lang="en-US" sz="2000" dirty="0" smtClean="0"/>
              <a:t>Trade credit insurance  may apply to bank intermediated trade finance and inter-firm trade credit</a:t>
            </a:r>
          </a:p>
          <a:p>
            <a:pPr lvl="2" eaLnBrk="1" hangingPunct="1"/>
            <a:r>
              <a:rPr lang="en-US" sz="2000" dirty="0" smtClean="0"/>
              <a:t>Covers 218 countries</a:t>
            </a:r>
          </a:p>
          <a:p>
            <a:pPr lvl="2" eaLnBrk="1" hangingPunct="1"/>
            <a:r>
              <a:rPr lang="en-US" sz="2000" dirty="0" smtClean="0"/>
              <a:t>Quarterly data from 2005Q1 to 2013 Q1</a:t>
            </a:r>
          </a:p>
          <a:p>
            <a:pPr lvl="2" eaLnBrk="1" hangingPunct="1"/>
            <a:r>
              <a:rPr lang="en-US" sz="2000" dirty="0" smtClean="0"/>
              <a:t>Includes high income, upper-middle, lower middle and low income countries</a:t>
            </a:r>
          </a:p>
          <a:p>
            <a:pPr lvl="2" eaLnBrk="1" hangingPunct="1"/>
            <a:r>
              <a:rPr lang="en-US" sz="2000" dirty="0" smtClean="0"/>
              <a:t>Covers approx. 20% of imports</a:t>
            </a:r>
          </a:p>
          <a:p>
            <a:pPr lvl="2" eaLnBrk="1" hangingPunct="1"/>
            <a:r>
              <a:rPr lang="en-US" sz="2000" dirty="0" smtClean="0"/>
              <a:t>Offers also „claims paid“</a:t>
            </a:r>
          </a:p>
          <a:p>
            <a:pPr lvl="2" eaLnBrk="1" hangingPunct="1"/>
            <a:r>
              <a:rPr lang="en-US" sz="2000" dirty="0" smtClean="0"/>
              <a:t>Is available by destination country</a:t>
            </a:r>
          </a:p>
          <a:p>
            <a:pPr lvl="2" eaLnBrk="1" hangingPunct="1">
              <a:buNone/>
            </a:pPr>
            <a:endParaRPr lang="en-US" sz="2000" dirty="0" smtClean="0"/>
          </a:p>
          <a:p>
            <a:pPr lvl="2" eaLnBrk="1" hangingPunct="1"/>
            <a:endParaRPr lang="en-US" sz="2000" dirty="0" smtClean="0"/>
          </a:p>
        </p:txBody>
      </p:sp>
      <p:sp>
        <p:nvSpPr>
          <p:cNvPr id="5124" name="Foliennummernplatzhalter 3"/>
          <p:cNvSpPr>
            <a:spLocks noGrp="1"/>
          </p:cNvSpPr>
          <p:nvPr>
            <p:ph type="sldNum" sz="quarter" idx="10"/>
          </p:nvPr>
        </p:nvSpPr>
        <p:spPr/>
        <p:txBody>
          <a:bodyPr/>
          <a:lstStyle/>
          <a:p>
            <a:pPr>
              <a:defRPr/>
            </a:pPr>
            <a:fld id="{55295EAF-3049-40D9-8546-D77B2EE93B74}" type="slidenum">
              <a:rPr lang="de-DE" smtClean="0"/>
              <a:pPr>
                <a:defRPr/>
              </a:pPr>
              <a:t>7</a:t>
            </a:fld>
            <a:endParaRPr lang="de-DE"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p:txBody>
          <a:bodyPr/>
          <a:lstStyle/>
          <a:p>
            <a:r>
              <a:rPr lang="en-US" dirty="0" smtClean="0"/>
              <a:t>Data Issues and Estimation Strategy</a:t>
            </a:r>
          </a:p>
        </p:txBody>
      </p:sp>
      <p:sp>
        <p:nvSpPr>
          <p:cNvPr id="3" name="Inhaltsplatzhalter 2"/>
          <p:cNvSpPr>
            <a:spLocks noGrp="1"/>
          </p:cNvSpPr>
          <p:nvPr>
            <p:ph idx="1"/>
          </p:nvPr>
        </p:nvSpPr>
        <p:spPr/>
        <p:txBody>
          <a:bodyPr/>
          <a:lstStyle/>
          <a:p>
            <a:r>
              <a:rPr lang="en-US" sz="2800" dirty="0" smtClean="0"/>
              <a:t>Berne Union data: </a:t>
            </a:r>
          </a:p>
          <a:p>
            <a:pPr lvl="1"/>
            <a:r>
              <a:rPr lang="en-US" dirty="0" smtClean="0"/>
              <a:t>covers one specific trade finance product by destination country</a:t>
            </a:r>
          </a:p>
          <a:p>
            <a:pPr lvl="1"/>
            <a:r>
              <a:rPr lang="en-US" dirty="0" smtClean="0"/>
              <a:t>but provides aggregate data for a large country panel</a:t>
            </a:r>
          </a:p>
          <a:p>
            <a:pPr lvl="1"/>
            <a:r>
              <a:rPr lang="en-US" dirty="0" smtClean="0"/>
              <a:t>enables us to study the effect of trade finance on </a:t>
            </a:r>
            <a:r>
              <a:rPr lang="en-US" i="1" dirty="0" smtClean="0"/>
              <a:t>relevant share of international trade flows </a:t>
            </a:r>
            <a:endParaRPr lang="en-US" dirty="0" smtClean="0"/>
          </a:p>
          <a:p>
            <a:r>
              <a:rPr lang="en-US" sz="2800" dirty="0" smtClean="0"/>
              <a:t>Advantage: the data enable us to analyze a clearly circumscribed market, which </a:t>
            </a:r>
          </a:p>
          <a:p>
            <a:pPr lvl="1"/>
            <a:r>
              <a:rPr lang="en-US" i="1" dirty="0" smtClean="0"/>
              <a:t>enhances our identification strategy </a:t>
            </a:r>
            <a:r>
              <a:rPr lang="en-US" dirty="0" smtClean="0"/>
              <a:t>and offers a </a:t>
            </a:r>
            <a:r>
              <a:rPr lang="en-US" i="1" dirty="0" smtClean="0"/>
              <a:t>promising instrumental variable</a:t>
            </a:r>
            <a:r>
              <a:rPr lang="en-US" dirty="0" smtClean="0"/>
              <a:t> </a:t>
            </a:r>
          </a:p>
          <a:p>
            <a:endParaRPr lang="de-DE" dirty="0" smtClean="0"/>
          </a:p>
        </p:txBody>
      </p:sp>
      <p:sp>
        <p:nvSpPr>
          <p:cNvPr id="4" name="Foliennummernplatzhalter 3"/>
          <p:cNvSpPr>
            <a:spLocks noGrp="1"/>
          </p:cNvSpPr>
          <p:nvPr>
            <p:ph type="sldNum" sz="quarter" idx="10"/>
          </p:nvPr>
        </p:nvSpPr>
        <p:spPr/>
        <p:txBody>
          <a:bodyPr/>
          <a:lstStyle/>
          <a:p>
            <a:pPr>
              <a:defRPr/>
            </a:pPr>
            <a:fld id="{5B95F8AE-892F-4E5B-BD70-4974551C386F}" type="slidenum">
              <a:rPr lang="de-DE" smtClean="0"/>
              <a:pPr>
                <a:defRPr/>
              </a:pPr>
              <a:t>8</a:t>
            </a:fld>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6"/>
          <p:cNvSpPr>
            <a:spLocks noGrp="1"/>
          </p:cNvSpPr>
          <p:nvPr>
            <p:ph type="title"/>
          </p:nvPr>
        </p:nvSpPr>
        <p:spPr/>
        <p:txBody>
          <a:bodyPr/>
          <a:lstStyle/>
          <a:p>
            <a:r>
              <a:rPr lang="de-DE" smtClean="0"/>
              <a:t>Model Specification</a:t>
            </a:r>
          </a:p>
        </p:txBody>
      </p:sp>
      <p:sp>
        <p:nvSpPr>
          <p:cNvPr id="28674" name="Inhaltsplatzhalter 7"/>
          <p:cNvSpPr>
            <a:spLocks noGrp="1"/>
          </p:cNvSpPr>
          <p:nvPr>
            <p:ph idx="1"/>
          </p:nvPr>
        </p:nvSpPr>
        <p:spPr>
          <a:xfrm>
            <a:off x="0" y="981075"/>
            <a:ext cx="8961438" cy="5543550"/>
          </a:xfrm>
        </p:spPr>
        <p:txBody>
          <a:bodyPr/>
          <a:lstStyle/>
          <a:p>
            <a:pPr>
              <a:buFont typeface="Wingdings" pitchFamily="2" charset="2"/>
              <a:buNone/>
            </a:pPr>
            <a:r>
              <a:rPr lang="en-US" dirty="0" smtClean="0"/>
              <a:t>To estimate the effect of </a:t>
            </a:r>
            <a:r>
              <a:rPr lang="en-US" i="1" dirty="0" smtClean="0"/>
              <a:t>export credit insurance</a:t>
            </a:r>
            <a:r>
              <a:rPr lang="en-US" dirty="0" smtClean="0"/>
              <a:t> on t</a:t>
            </a:r>
            <a:r>
              <a:rPr lang="en-US" i="1" dirty="0" smtClean="0"/>
              <a:t>rade</a:t>
            </a:r>
            <a:r>
              <a:rPr lang="en-US" dirty="0" smtClean="0"/>
              <a:t>, we use a “one-sided” gravity model:</a:t>
            </a:r>
          </a:p>
          <a:p>
            <a:endParaRPr lang="en-US" dirty="0" smtClean="0"/>
          </a:p>
          <a:p>
            <a:endParaRPr lang="en-US" dirty="0" smtClean="0"/>
          </a:p>
          <a:p>
            <a:endParaRPr lang="en-US" dirty="0" smtClean="0"/>
          </a:p>
          <a:p>
            <a:pPr>
              <a:buFont typeface="Wingdings" pitchFamily="2" charset="2"/>
              <a:buNone/>
            </a:pPr>
            <a:endParaRPr lang="en-US" i="1" dirty="0" smtClean="0"/>
          </a:p>
          <a:p>
            <a:pPr>
              <a:buFont typeface="Wingdings" pitchFamily="2" charset="2"/>
              <a:buNone/>
            </a:pPr>
            <a:r>
              <a:rPr lang="en-US" i="1" dirty="0" smtClean="0"/>
              <a:t>Dependent variable: </a:t>
            </a:r>
            <a:r>
              <a:rPr lang="en-US" dirty="0" smtClean="0"/>
              <a:t>total </a:t>
            </a:r>
            <a:r>
              <a:rPr lang="en-US" i="1" dirty="0" smtClean="0"/>
              <a:t>real imports </a:t>
            </a:r>
            <a:r>
              <a:rPr lang="en-US" dirty="0" smtClean="0"/>
              <a:t>by country. </a:t>
            </a:r>
          </a:p>
          <a:p>
            <a:pPr>
              <a:buFont typeface="Wingdings" pitchFamily="2" charset="2"/>
              <a:buNone/>
            </a:pPr>
            <a:r>
              <a:rPr lang="en-US" i="1" dirty="0" smtClean="0"/>
              <a:t>Independent variables</a:t>
            </a:r>
            <a:r>
              <a:rPr lang="en-US" dirty="0" smtClean="0"/>
              <a:t>: commitments, trade </a:t>
            </a:r>
            <a:r>
              <a:rPr lang="en-US" dirty="0" err="1" smtClean="0"/>
              <a:t>openess</a:t>
            </a:r>
            <a:r>
              <a:rPr lang="en-US" dirty="0" smtClean="0"/>
              <a:t>, crisis, real GDP, the real effective exchange rate, time and country dummies, constant. </a:t>
            </a:r>
          </a:p>
          <a:p>
            <a:pPr>
              <a:buFont typeface="Wingdings" pitchFamily="2" charset="2"/>
              <a:buNone/>
            </a:pPr>
            <a:r>
              <a:rPr lang="en-US" i="1" dirty="0" smtClean="0"/>
              <a:t>Error structure: </a:t>
            </a:r>
            <a:r>
              <a:rPr lang="en-US" dirty="0" smtClean="0"/>
              <a:t>clustered by country</a:t>
            </a:r>
          </a:p>
        </p:txBody>
      </p:sp>
      <p:sp>
        <p:nvSpPr>
          <p:cNvPr id="3" name="Foliennummernplatzhalter 2"/>
          <p:cNvSpPr>
            <a:spLocks noGrp="1"/>
          </p:cNvSpPr>
          <p:nvPr>
            <p:ph type="sldNum" sz="quarter" idx="10"/>
          </p:nvPr>
        </p:nvSpPr>
        <p:spPr/>
        <p:txBody>
          <a:bodyPr/>
          <a:lstStyle/>
          <a:p>
            <a:pPr>
              <a:defRPr/>
            </a:pPr>
            <a:fld id="{7AB3DE26-F495-40B0-B915-46C24E296255}" type="slidenum">
              <a:rPr lang="de-DE" smtClean="0"/>
              <a:pPr>
                <a:defRPr/>
              </a:pPr>
              <a:t>9</a:t>
            </a:fld>
            <a:endParaRPr lang="de-DE"/>
          </a:p>
        </p:txBody>
      </p:sp>
      <p:sp>
        <p:nvSpPr>
          <p:cNvPr id="2867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2867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1600" y="1988840"/>
            <a:ext cx="9042400" cy="2016223"/>
          </a:xfrm>
          <a:prstGeom prst="rect">
            <a:avLst/>
          </a:prstGeom>
          <a:noFill/>
          <a:ln w="9525">
            <a:noFill/>
            <a:miter lim="800000"/>
            <a:headEnd/>
            <a:tailEnd/>
          </a:ln>
        </p:spPr>
      </p:pic>
      <p:sp>
        <p:nvSpPr>
          <p:cNvPr id="28678" name="Rectangle 3"/>
          <p:cNvSpPr>
            <a:spLocks noChangeArrowheads="1"/>
          </p:cNvSpPr>
          <p:nvPr/>
        </p:nvSpPr>
        <p:spPr bwMode="auto">
          <a:xfrm>
            <a:off x="0" y="1400175"/>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1754</Words>
  <Application>Microsoft Office PowerPoint</Application>
  <PresentationFormat>Bildschirmpräsentation (4:3)</PresentationFormat>
  <Paragraphs>249</Paragraphs>
  <Slides>41</Slides>
  <Notes>0</Notes>
  <HiddenSlides>0</HiddenSlides>
  <MMClips>0</MMClips>
  <ScaleCrop>false</ScaleCrop>
  <HeadingPairs>
    <vt:vector size="4" baseType="variant">
      <vt:variant>
        <vt:lpstr>Design</vt:lpstr>
      </vt:variant>
      <vt:variant>
        <vt:i4>1</vt:i4>
      </vt:variant>
      <vt:variant>
        <vt:lpstr>Folientitel</vt:lpstr>
      </vt:variant>
      <vt:variant>
        <vt:i4>41</vt:i4>
      </vt:variant>
    </vt:vector>
  </HeadingPairs>
  <TitlesOfParts>
    <vt:vector size="42" baseType="lpstr">
      <vt:lpstr>Standarddesign</vt:lpstr>
      <vt:lpstr>  Trade Finance and Trade Flows into Industrialized, Emerging  and Developing Economies   What is the Role of Trade Openess?  </vt:lpstr>
      <vt:lpstr>Motivation and Introduction</vt:lpstr>
      <vt:lpstr>Motivation and Introduction</vt:lpstr>
      <vt:lpstr>Research Questions – Empirical Results</vt:lpstr>
      <vt:lpstr>Quick Literature Review</vt:lpstr>
      <vt:lpstr>Data Issues and  Estimation Strategy </vt:lpstr>
      <vt:lpstr>Berne Union Data on Trade Credit Insurance </vt:lpstr>
      <vt:lpstr>Data Issues and Estimation Strategy</vt:lpstr>
      <vt:lpstr>Model Specification</vt:lpstr>
      <vt:lpstr>Identification </vt:lpstr>
      <vt:lpstr>First Stage: Estimation Strategy</vt:lpstr>
      <vt:lpstr>First Stage: Empirical Results</vt:lpstr>
      <vt:lpstr>First Stage: Empirical Results</vt:lpstr>
      <vt:lpstr>Second Stage</vt:lpstr>
      <vt:lpstr>Second Stage: Empirical Results</vt:lpstr>
      <vt:lpstr>Empirical Summary</vt:lpstr>
      <vt:lpstr>Conclusions</vt:lpstr>
      <vt:lpstr>Challenges and next steps</vt:lpstr>
      <vt:lpstr>Folie 19</vt:lpstr>
      <vt:lpstr>Crisis</vt:lpstr>
      <vt:lpstr>Trade Openness</vt:lpstr>
      <vt:lpstr>Trade Openness  (total imports+exports/nominal GDP)</vt:lpstr>
      <vt:lpstr>Trade Openness of Developing Countries</vt:lpstr>
      <vt:lpstr>Trade finance intensity / Coverage: commitments/total imports</vt:lpstr>
      <vt:lpstr>Folie 25</vt:lpstr>
      <vt:lpstr>Folie 26</vt:lpstr>
      <vt:lpstr>Data description:  insured trade credit and imports</vt:lpstr>
      <vt:lpstr>Data description:  insured trade credit and imports</vt:lpstr>
      <vt:lpstr>Folie 29</vt:lpstr>
      <vt:lpstr>Folie 30</vt:lpstr>
      <vt:lpstr>Some correlations</vt:lpstr>
      <vt:lpstr>Data Description: Short-term claims paid</vt:lpstr>
      <vt:lpstr>Robustness Check</vt:lpstr>
      <vt:lpstr>Robustness Check : First stage results</vt:lpstr>
      <vt:lpstr>Robustness Check: Second Stage Results</vt:lpstr>
      <vt:lpstr>Folie 36</vt:lpstr>
      <vt:lpstr>Folie 37</vt:lpstr>
      <vt:lpstr>Folie 38</vt:lpstr>
      <vt:lpstr>Folie 39</vt:lpstr>
      <vt:lpstr>Empirical Strategy</vt:lpstr>
      <vt:lpstr>Motivation and Introduction</vt:lpstr>
    </vt:vector>
  </TitlesOfParts>
  <Company>Deutsches Institut für Entwicklungspolitik (DIE)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Deutsches Institut für Entwicklungspolitik (DIE)</dc:title>
  <dc:creator>Deutsches Institut für Entwicklungspolitik (DIE)</dc:creator>
  <cp:lastModifiedBy>Schmitz</cp:lastModifiedBy>
  <cp:revision>333</cp:revision>
  <dcterms:created xsi:type="dcterms:W3CDTF">2008-07-10T07:50:45Z</dcterms:created>
  <dcterms:modified xsi:type="dcterms:W3CDTF">2015-12-01T14:02:09Z</dcterms:modified>
</cp:coreProperties>
</file>