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26"/>
  </p:notesMasterIdLst>
  <p:handoutMasterIdLst>
    <p:handoutMasterId r:id="rId27"/>
  </p:handoutMasterIdLst>
  <p:sldIdLst>
    <p:sldId id="413" r:id="rId2"/>
    <p:sldId id="414" r:id="rId3"/>
    <p:sldId id="456" r:id="rId4"/>
    <p:sldId id="415" r:id="rId5"/>
    <p:sldId id="457" r:id="rId6"/>
    <p:sldId id="417" r:id="rId7"/>
    <p:sldId id="419" r:id="rId8"/>
    <p:sldId id="422" r:id="rId9"/>
    <p:sldId id="423" r:id="rId10"/>
    <p:sldId id="424" r:id="rId11"/>
    <p:sldId id="425" r:id="rId12"/>
    <p:sldId id="426" r:id="rId13"/>
    <p:sldId id="458" r:id="rId14"/>
    <p:sldId id="451" r:id="rId15"/>
    <p:sldId id="429" r:id="rId16"/>
    <p:sldId id="452" r:id="rId17"/>
    <p:sldId id="453" r:id="rId18"/>
    <p:sldId id="454" r:id="rId19"/>
    <p:sldId id="455" r:id="rId20"/>
    <p:sldId id="431" r:id="rId21"/>
    <p:sldId id="432" r:id="rId22"/>
    <p:sldId id="448" r:id="rId23"/>
    <p:sldId id="449" r:id="rId24"/>
    <p:sldId id="450" r:id="rId25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rgbClr val="808080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rgbClr val="808080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rgbClr val="808080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rgbClr val="808080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FFFF"/>
    <a:srgbClr val="000066"/>
    <a:srgbClr val="FDAA03"/>
    <a:srgbClr val="003399"/>
    <a:srgbClr val="000099"/>
    <a:srgbClr val="CC0000"/>
    <a:srgbClr val="080808"/>
    <a:srgbClr val="3333CC"/>
    <a:srgbClr val="5C99B8"/>
    <a:srgbClr val="FF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447" autoAdjust="0"/>
  </p:normalViewPr>
  <p:slideViewPr>
    <p:cSldViewPr snapToGrid="0">
      <p:cViewPr>
        <p:scale>
          <a:sx n="60" d="100"/>
          <a:sy n="60" d="100"/>
        </p:scale>
        <p:origin x="-1326" y="-72"/>
      </p:cViewPr>
      <p:guideLst>
        <p:guide orient="horz" pos="2074"/>
        <p:guide pos="2880"/>
      </p:guideLst>
    </p:cSldViewPr>
  </p:slideViewPr>
  <p:outlineViewPr>
    <p:cViewPr>
      <p:scale>
        <a:sx n="33" d="100"/>
        <a:sy n="33" d="100"/>
      </p:scale>
      <p:origin x="0" y="95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3330" y="-102"/>
      </p:cViewPr>
      <p:guideLst>
        <p:guide orient="horz" pos="3126"/>
        <p:guide pos="214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08373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116" tIns="46058" rIns="92116" bIns="46058" numCol="1" anchor="t" anchorCtr="0" compatLnSpc="1">
            <a:prstTxWarp prst="textNoShape">
              <a:avLst/>
            </a:prstTxWarp>
          </a:bodyPr>
          <a:lstStyle>
            <a:lvl1pPr defTabSz="920750">
              <a:defRPr kumimoji="0" sz="1200">
                <a:solidFill>
                  <a:schemeClr val="tx1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116" tIns="46058" rIns="92116" bIns="46058" numCol="1" anchor="t" anchorCtr="0" compatLnSpc="1">
            <a:prstTxWarp prst="textNoShape">
              <a:avLst/>
            </a:prstTxWarp>
          </a:bodyPr>
          <a:lstStyle>
            <a:lvl1pPr algn="r" defTabSz="920750">
              <a:defRPr kumimoji="0" sz="1200">
                <a:solidFill>
                  <a:schemeClr val="tx1"/>
                </a:solidFill>
                <a:latin typeface="Times New Roman" pitchFamily="-105" charset="0"/>
                <a:ea typeface="ＭＳ Ｐゴシック" pitchFamily="-105" charset="-128"/>
              </a:defRPr>
            </a:lvl1pPr>
          </a:lstStyle>
          <a:p>
            <a:pPr>
              <a:defRPr/>
            </a:pPr>
            <a:fld id="{AB5EAEAC-224A-4AEB-B3E3-6D7D81CED248}" type="datetime1">
              <a:rPr lang="de-DE"/>
              <a:pPr>
                <a:defRPr/>
              </a:pPr>
              <a:t>30.11.2015</a:t>
            </a:fld>
            <a:endParaRPr lang="de-DE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4877"/>
            <a:ext cx="4987925" cy="44672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116" tIns="46058" rIns="92116" bIns="460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338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116" tIns="46058" rIns="92116" bIns="46058" numCol="1" anchor="b" anchorCtr="0" compatLnSpc="1">
            <a:prstTxWarp prst="textNoShape">
              <a:avLst/>
            </a:prstTxWarp>
          </a:bodyPr>
          <a:lstStyle>
            <a:lvl1pPr defTabSz="920750">
              <a:defRPr kumimoji="0" sz="1200">
                <a:solidFill>
                  <a:schemeClr val="tx1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116" tIns="46058" rIns="92116" bIns="46058" numCol="1" anchor="b" anchorCtr="0" compatLnSpc="1">
            <a:prstTxWarp prst="textNoShape">
              <a:avLst/>
            </a:prstTxWarp>
          </a:bodyPr>
          <a:lstStyle>
            <a:lvl1pPr algn="r" defTabSz="920750">
              <a:defRPr kumimoji="0" sz="1200">
                <a:solidFill>
                  <a:schemeClr val="tx1"/>
                </a:solidFill>
                <a:latin typeface="Times New Roman" pitchFamily="-105" charset="0"/>
                <a:ea typeface="ＭＳ Ｐゴシック" pitchFamily="-105" charset="-128"/>
              </a:defRPr>
            </a:lvl1pPr>
          </a:lstStyle>
          <a:p>
            <a:pPr>
              <a:defRPr/>
            </a:pPr>
            <a:fld id="{021A3EAE-32F8-4BE0-88A1-49D8340A741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07359566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5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-10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828" indent="-28570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2814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599940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065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191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318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8443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5568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5BDDBE51-28E1-48E9-A1FE-D09D809B48A0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828" indent="-28570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2814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599940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065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191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318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8443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5568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74C217B4-BF52-44FD-9E3A-809420F88FEF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10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11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12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13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14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16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17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18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19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2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20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52228" name="Datumsplatzhalter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828" indent="-28570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2814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599940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065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191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318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8443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5568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966CD64-C8CB-4701-BF70-3F5BF32636B7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2229" name="Foliennummernplatzhalter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828" indent="-28570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2814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599940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065" indent="-228562" defTabSz="920601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191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318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8443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5568" indent="-228562" defTabSz="920601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E466E015-AFC4-441A-94E0-38F4A66B8037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/>
              <a:t>21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22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23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24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4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z="1200" dirty="0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6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7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8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i="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892" name="Datumsplatzhalter 3"/>
          <p:cNvSpPr txBox="1">
            <a:spLocks noGrp="1"/>
          </p:cNvSpPr>
          <p:nvPr/>
        </p:nvSpPr>
        <p:spPr bwMode="auto">
          <a:xfrm>
            <a:off x="3851275" y="2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1DF10596-52BF-4409-9B91-9CD211625D6D}" type="datetime1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30.11.2015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7893" name="Foliennummernplatzhalter 4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101" tIns="46051" rIns="92101" bIns="46051" anchor="b"/>
          <a:lstStyle>
            <a:lvl1pPr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20750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73E05E0D-1E89-4604-A75E-79BC4BECA5AD}" type="slidenum">
              <a:rPr kumimoji="0" lang="de-DE" sz="1200">
                <a:solidFill>
                  <a:schemeClr val="tx1"/>
                </a:solidFill>
                <a:latin typeface="Times New Roman" pitchFamily="18" charset="0"/>
              </a:rPr>
              <a:pPr algn="r"/>
              <a:t>9</a:t>
            </a:fld>
            <a:endParaRPr kumimoji="0" lang="de-DE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0" y="142875"/>
            <a:ext cx="9144000" cy="10429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6" name="Picture 12" descr="wiiw_logo-far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800" y="250825"/>
            <a:ext cx="143827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2698750" y="257175"/>
            <a:ext cx="1651000" cy="6397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1pPr>
            <a:lvl2pPr marL="37931725" indent="-37474525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2pPr>
            <a:lvl3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3pPr>
            <a:lvl4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4pPr>
            <a:lvl5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de-DE" sz="1200" smtClean="0">
                <a:solidFill>
                  <a:schemeClr val="bg2"/>
                </a:solidFill>
              </a:rPr>
              <a:t>Wiener Institut für Internationale Wirtschaftsvergleiche</a:t>
            </a:r>
            <a:endParaRPr kumimoji="0" lang="de-AT" sz="1200" smtClean="0">
              <a:solidFill>
                <a:schemeClr val="bg2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4640263" y="266700"/>
            <a:ext cx="1989137" cy="6397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1pPr>
            <a:lvl2pPr marL="37931725" indent="-37474525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2pPr>
            <a:lvl3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3pPr>
            <a:lvl4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4pPr>
            <a:lvl5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de-AT" sz="1200" smtClean="0">
                <a:solidFill>
                  <a:schemeClr val="bg2"/>
                </a:solidFill>
              </a:rPr>
              <a:t>The Vienna Institute for International Economic </a:t>
            </a:r>
            <a:r>
              <a:rPr kumimoji="0" lang="de-DE" sz="1200" smtClean="0">
                <a:solidFill>
                  <a:schemeClr val="bg2"/>
                </a:solidFill>
              </a:rPr>
              <a:t>Studies</a:t>
            </a:r>
            <a:endParaRPr kumimoji="0" lang="de-AT" sz="1200" smtClean="0">
              <a:solidFill>
                <a:schemeClr val="bg2"/>
              </a:solidFill>
            </a:endParaRPr>
          </a:p>
        </p:txBody>
      </p:sp>
      <p:sp>
        <p:nvSpPr>
          <p:cNvPr id="9" name="Text Box 29"/>
          <p:cNvSpPr txBox="1">
            <a:spLocks noChangeArrowheads="1"/>
          </p:cNvSpPr>
          <p:nvPr/>
        </p:nvSpPr>
        <p:spPr bwMode="auto">
          <a:xfrm>
            <a:off x="7235825" y="350838"/>
            <a:ext cx="2613025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1pPr>
            <a:lvl2pPr marL="37931725" indent="-37474525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2pPr>
            <a:lvl3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3pPr>
            <a:lvl4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4pPr>
            <a:lvl5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de-DE" sz="1600" smtClean="0">
                <a:solidFill>
                  <a:schemeClr val="bg2"/>
                </a:solidFill>
              </a:rPr>
              <a:t>www.wiiw.ac.at</a:t>
            </a:r>
            <a:endParaRPr kumimoji="0" lang="de-AT" sz="1600" smtClean="0">
              <a:solidFill>
                <a:schemeClr val="bg2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85838" y="3421063"/>
            <a:ext cx="7921625" cy="1752600"/>
          </a:xfrm>
        </p:spPr>
        <p:txBody>
          <a:bodyPr lIns="92075" tIns="46038" rIns="92075" bIns="46038"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de-DE"/>
              <a:t>Hier klicken, um Master-Untertitelformat zu bearbeiten.</a:t>
            </a:r>
          </a:p>
        </p:txBody>
      </p:sp>
      <p:sp>
        <p:nvSpPr>
          <p:cNvPr id="1742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981075" y="2047875"/>
            <a:ext cx="77724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de-AT"/>
              <a:t>Klicken Sie, um das Titelformat zu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616999412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49534025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77000" y="804863"/>
            <a:ext cx="1981200" cy="52911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28638" y="804863"/>
            <a:ext cx="5795962" cy="529113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8375102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8638" y="932329"/>
            <a:ext cx="7985125" cy="481666"/>
          </a:xfrm>
        </p:spPr>
        <p:txBody>
          <a:bodyPr/>
          <a:lstStyle>
            <a:lvl1pPr>
              <a:defRPr sz="2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4513" y="2052734"/>
            <a:ext cx="7913687" cy="4063394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/>
            </a:lvl1pPr>
            <a:lvl3pPr>
              <a:buClr>
                <a:srgbClr val="FFC000"/>
              </a:buClr>
              <a:buFont typeface="Arial" pitchFamily="34" charset="0"/>
              <a:buChar char="•"/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cxnSp>
        <p:nvCxnSpPr>
          <p:cNvPr id="4" name="Gerade Verbindung 11"/>
          <p:cNvCxnSpPr/>
          <p:nvPr userDrawn="1"/>
        </p:nvCxnSpPr>
        <p:spPr bwMode="auto">
          <a:xfrm>
            <a:off x="525463" y="1517650"/>
            <a:ext cx="7970837" cy="158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accent6">
                <a:lumMod val="50000"/>
                <a:alpha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406217653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79611900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44513" y="2192338"/>
            <a:ext cx="3879850" cy="390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6763" y="2192338"/>
            <a:ext cx="3881437" cy="390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696723448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84683880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663748832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45995782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27194799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895708812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55" descr="Background new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528638" y="804863"/>
            <a:ext cx="79851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grpSp>
        <p:nvGrpSpPr>
          <p:cNvPr id="1028" name="Group 36"/>
          <p:cNvGrpSpPr>
            <a:grpSpLocks/>
          </p:cNvGrpSpPr>
          <p:nvPr/>
        </p:nvGrpSpPr>
        <p:grpSpPr bwMode="auto">
          <a:xfrm>
            <a:off x="2587625" y="1143000"/>
            <a:ext cx="2060575" cy="4632325"/>
            <a:chOff x="1630" y="720"/>
            <a:chExt cx="1298" cy="2918"/>
          </a:xfrm>
        </p:grpSpPr>
        <p:sp>
          <p:nvSpPr>
            <p:cNvPr id="1035" name="Rectangle 37"/>
            <p:cNvSpPr>
              <a:spLocks noChangeArrowheads="1"/>
            </p:cNvSpPr>
            <p:nvPr/>
          </p:nvSpPr>
          <p:spPr bwMode="auto">
            <a:xfrm rot="1314767">
              <a:off x="1630" y="2918"/>
              <a:ext cx="384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36" name="Rectangle 38"/>
            <p:cNvSpPr>
              <a:spLocks noChangeArrowheads="1"/>
            </p:cNvSpPr>
            <p:nvPr/>
          </p:nvSpPr>
          <p:spPr bwMode="auto">
            <a:xfrm rot="1314767">
              <a:off x="2544" y="720"/>
              <a:ext cx="384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029" name="Rectangle 50"/>
          <p:cNvSpPr>
            <a:spLocks noChangeArrowheads="1"/>
          </p:cNvSpPr>
          <p:nvPr/>
        </p:nvSpPr>
        <p:spPr bwMode="auto">
          <a:xfrm>
            <a:off x="0" y="-19050"/>
            <a:ext cx="9144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030" name="Picture 51" descr="wiiw_logo-farb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888" y="255588"/>
            <a:ext cx="1039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66"/>
          <p:cNvSpPr>
            <a:spLocks noChangeArrowheads="1"/>
          </p:cNvSpPr>
          <p:nvPr/>
        </p:nvSpPr>
        <p:spPr bwMode="auto">
          <a:xfrm>
            <a:off x="7689850" y="6297613"/>
            <a:ext cx="844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sz="1600" b="1">
                <a:solidFill>
                  <a:srgbClr val="5F5F5F"/>
                </a:solidFill>
                <a:latin typeface="Symbol" pitchFamily="18" charset="2"/>
              </a:rPr>
              <a:t>Ó</a:t>
            </a:r>
            <a:r>
              <a:rPr lang="de-DE" sz="1600">
                <a:solidFill>
                  <a:srgbClr val="5F5F5F"/>
                </a:solidFill>
                <a:latin typeface="Symbol" pitchFamily="18" charset="2"/>
              </a:rPr>
              <a:t> </a:t>
            </a:r>
            <a:r>
              <a:rPr lang="de-DE" sz="1600" b="1">
                <a:solidFill>
                  <a:srgbClr val="5F5F5F"/>
                </a:solidFill>
                <a:latin typeface="Arial Rounded MT Bold" pitchFamily="34" charset="0"/>
              </a:rPr>
              <a:t>wiiw</a:t>
            </a:r>
          </a:p>
        </p:txBody>
      </p:sp>
      <p:sp>
        <p:nvSpPr>
          <p:cNvPr id="1032" name="Text Box 68"/>
          <p:cNvSpPr txBox="1">
            <a:spLocks noChangeArrowheads="1"/>
          </p:cNvSpPr>
          <p:nvPr/>
        </p:nvSpPr>
        <p:spPr bwMode="auto">
          <a:xfrm>
            <a:off x="409575" y="6330950"/>
            <a:ext cx="685800" cy="2746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1pPr>
            <a:lvl2pPr marL="37931725" indent="-37474525"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2pPr>
            <a:lvl3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3pPr>
            <a:lvl4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4pPr>
            <a:lvl5pPr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808080"/>
                </a:solidFill>
                <a:latin typeface="Arial" charset="0"/>
                <a:ea typeface="ＭＳ Ｐゴシック" pitchFamily="-105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fld id="{0B82D8DF-A415-4918-B3B4-CF3B08874247}" type="slidenum">
              <a:rPr lang="de-AT" sz="1200" smtClean="0">
                <a:solidFill>
                  <a:srgbClr val="000000"/>
                </a:solidFill>
              </a:rPr>
              <a:pPr>
                <a:spcBef>
                  <a:spcPct val="50000"/>
                </a:spcBef>
                <a:defRPr/>
              </a:pPr>
              <a:t>‹Nr.›</a:t>
            </a:fld>
            <a:endParaRPr lang="de-AT" sz="1200" smtClean="0">
              <a:solidFill>
                <a:srgbClr val="000000"/>
              </a:solidFill>
            </a:endParaRPr>
          </a:p>
        </p:txBody>
      </p:sp>
      <p:sp>
        <p:nvSpPr>
          <p:cNvPr id="1033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4513" y="2190750"/>
            <a:ext cx="7913687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die Formate des Vorlagentextes zu bearbeiten</a:t>
            </a:r>
          </a:p>
          <a:p>
            <a:pPr lvl="1"/>
            <a:r>
              <a:rPr lang="de-AT" smtClean="0"/>
              <a:t>Zweite Ebene</a:t>
            </a:r>
            <a:endParaRPr lang="de-DE" smtClean="0"/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</p:sldLayoutIdLst>
  <p:transition>
    <p:zoom/>
  </p:transition>
  <p:txStyles>
    <p:titleStyle>
      <a:lvl1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+mj-lt"/>
          <a:ea typeface="ＭＳ Ｐゴシック" pitchFamily="-105" charset="-128"/>
          <a:cs typeface="+mj-cs"/>
        </a:defRPr>
      </a:lvl1pPr>
      <a:lvl2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ＭＳ Ｐゴシック" pitchFamily="-105" charset="-128"/>
        </a:defRPr>
      </a:lvl2pPr>
      <a:lvl3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ＭＳ Ｐゴシック" pitchFamily="-105" charset="-128"/>
        </a:defRPr>
      </a:lvl3pPr>
      <a:lvl4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ＭＳ Ｐゴシック" pitchFamily="-105" charset="-128"/>
        </a:defRPr>
      </a:lvl4pPr>
      <a:lvl5pPr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ＭＳ Ｐゴシック" pitchFamily="-105" charset="-128"/>
        </a:defRPr>
      </a:lvl5pPr>
      <a:lvl6pPr marL="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6pPr>
      <a:lvl7pPr marL="9144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7pPr>
      <a:lvl8pPr marL="1371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8pPr>
      <a:lvl9pPr marL="1828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rgbClr val="F8CA1B"/>
        </a:buClr>
        <a:buSzPct val="120000"/>
        <a:buFont typeface="Wingdings" pitchFamily="2" charset="2"/>
        <a:buChar char="§"/>
        <a:tabLst>
          <a:tab pos="1046163" algn="l"/>
        </a:tabLst>
        <a:defRPr kumimoji="1" sz="2400">
          <a:solidFill>
            <a:srgbClr val="000000"/>
          </a:solidFill>
          <a:latin typeface="+mn-lt"/>
          <a:ea typeface="ＭＳ Ｐゴシック" pitchFamily="-105" charset="-128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FFA700"/>
        </a:buClr>
        <a:buChar char="-"/>
        <a:tabLst>
          <a:tab pos="1046163" algn="l"/>
        </a:tabLst>
        <a:defRPr kumimoji="1" sz="2000">
          <a:solidFill>
            <a:srgbClr val="000000"/>
          </a:solidFill>
          <a:latin typeface="+mn-lt"/>
          <a:ea typeface="ＭＳ Ｐゴシック" pitchFamily="-105" charset="-128"/>
        </a:defRPr>
      </a:lvl2pPr>
      <a:lvl3pPr marL="11620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•"/>
        <a:tabLst>
          <a:tab pos="1046163" algn="l"/>
        </a:tabLst>
        <a:defRPr kumimoji="1" sz="2000">
          <a:solidFill>
            <a:srgbClr val="000000"/>
          </a:solidFill>
          <a:latin typeface="+mn-lt"/>
          <a:ea typeface="ＭＳ Ｐゴシック" pitchFamily="-10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–"/>
        <a:tabLst>
          <a:tab pos="1046163" algn="l"/>
        </a:tabLst>
        <a:defRPr kumimoji="1" sz="2000">
          <a:solidFill>
            <a:srgbClr val="000000"/>
          </a:solidFill>
          <a:latin typeface="+mn-lt"/>
          <a:ea typeface="ＭＳ Ｐゴシック" pitchFamily="-10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»"/>
        <a:tabLst>
          <a:tab pos="1046163" algn="l"/>
        </a:tabLst>
        <a:defRPr kumimoji="1" sz="2000">
          <a:solidFill>
            <a:srgbClr val="000000"/>
          </a:solidFill>
          <a:latin typeface="+mn-lt"/>
          <a:ea typeface="ＭＳ Ｐゴシック" pitchFamily="-105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Excel-Arbeitsblatt2.xls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package" Target="../embeddings/Microsoft_Office_Word-Dokument4.docx"/><Relationship Id="rId4" Type="http://schemas.openxmlformats.org/officeDocument/2006/relationships/package" Target="../embeddings/Microsoft_Office_Word-Dokument3.docx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Microsoft_Office_Excel-Arbeitsblatt5.xls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package" Target="../embeddings/Microsoft_Office_Excel-Arbeitsblatt6.xls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Microsoft_Office_Excel-Arbeitsblatt7.xls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package" Target="../embeddings/Microsoft_Office_Excel-Arbeitsblatt8.xlsx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-Dokument1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8813" y="1718441"/>
            <a:ext cx="7904162" cy="1472434"/>
          </a:xfrm>
        </p:spPr>
        <p:txBody>
          <a:bodyPr/>
          <a:lstStyle/>
          <a:p>
            <a:pPr algn="ctr"/>
            <a:r>
              <a:rPr lang="de-AT" dirty="0" err="1" smtClean="0">
                <a:solidFill>
                  <a:srgbClr val="0070C0"/>
                </a:solidFill>
                <a:ea typeface="ＭＳ Ｐゴシック" pitchFamily="34" charset="-128"/>
              </a:rPr>
              <a:t>Tradability</a:t>
            </a:r>
            <a:r>
              <a:rPr lang="de-AT" dirty="0" smtClean="0">
                <a:solidFill>
                  <a:srgbClr val="0070C0"/>
                </a:solidFill>
                <a:ea typeface="ＭＳ Ｐゴシック" pitchFamily="34" charset="-128"/>
              </a:rPr>
              <a:t> </a:t>
            </a:r>
            <a:r>
              <a:rPr lang="de-AT" dirty="0" err="1" smtClean="0">
                <a:solidFill>
                  <a:srgbClr val="0070C0"/>
                </a:solidFill>
                <a:ea typeface="ＭＳ Ｐゴシック" pitchFamily="34" charset="-128"/>
              </a:rPr>
              <a:t>of</a:t>
            </a:r>
            <a:r>
              <a:rPr lang="de-AT" dirty="0" smtClean="0">
                <a:solidFill>
                  <a:srgbClr val="0070C0"/>
                </a:solidFill>
                <a:ea typeface="ＭＳ Ｐゴシック" pitchFamily="34" charset="-128"/>
              </a:rPr>
              <a:t> Output </a:t>
            </a:r>
            <a:r>
              <a:rPr lang="de-AT" dirty="0" err="1" smtClean="0">
                <a:solidFill>
                  <a:srgbClr val="0070C0"/>
                </a:solidFill>
                <a:ea typeface="ＭＳ Ｐゴシック" pitchFamily="34" charset="-128"/>
              </a:rPr>
              <a:t>and</a:t>
            </a:r>
            <a:r>
              <a:rPr lang="de-AT" dirty="0" smtClean="0">
                <a:solidFill>
                  <a:srgbClr val="0070C0"/>
                </a:solidFill>
                <a:ea typeface="ＭＳ Ｐゴシック" pitchFamily="34" charset="-128"/>
              </a:rPr>
              <a:t> </a:t>
            </a:r>
            <a:r>
              <a:rPr lang="de-AT" dirty="0" err="1" smtClean="0">
                <a:solidFill>
                  <a:srgbClr val="0070C0"/>
                </a:solidFill>
                <a:ea typeface="ＭＳ Ｐゴシック" pitchFamily="34" charset="-128"/>
              </a:rPr>
              <a:t>the</a:t>
            </a:r>
            <a:r>
              <a:rPr lang="de-AT" dirty="0" smtClean="0">
                <a:solidFill>
                  <a:srgbClr val="0070C0"/>
                </a:solidFill>
                <a:ea typeface="ＭＳ Ｐゴシック" pitchFamily="34" charset="-128"/>
              </a:rPr>
              <a:t> </a:t>
            </a:r>
            <a:r>
              <a:rPr lang="de-AT" dirty="0" err="1" smtClean="0">
                <a:solidFill>
                  <a:srgbClr val="0070C0"/>
                </a:solidFill>
                <a:ea typeface="ＭＳ Ｐゴシック" pitchFamily="34" charset="-128"/>
              </a:rPr>
              <a:t>Current</a:t>
            </a:r>
            <a:r>
              <a:rPr lang="de-AT" dirty="0" smtClean="0">
                <a:solidFill>
                  <a:srgbClr val="0070C0"/>
                </a:solidFill>
                <a:ea typeface="ＭＳ Ｐゴシック" pitchFamily="34" charset="-128"/>
              </a:rPr>
              <a:t> Account in Europe</a:t>
            </a:r>
            <a:endParaRPr lang="en-GB" dirty="0" smtClean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5000" y="3362490"/>
            <a:ext cx="7921625" cy="2647239"/>
          </a:xfrm>
        </p:spPr>
        <p:txBody>
          <a:bodyPr/>
          <a:lstStyle/>
          <a:p>
            <a:pPr algn="ctr"/>
            <a:r>
              <a:rPr lang="de-DE" sz="2400" i="1" dirty="0" smtClean="0">
                <a:ea typeface="ＭＳ Ｐゴシック" pitchFamily="34" charset="-128"/>
              </a:rPr>
              <a:t>Roman </a:t>
            </a:r>
            <a:r>
              <a:rPr lang="de-DE" sz="2400" i="1" dirty="0" err="1" smtClean="0">
                <a:ea typeface="ＭＳ Ｐゴシック" pitchFamily="34" charset="-128"/>
              </a:rPr>
              <a:t>Stöllinger</a:t>
            </a:r>
            <a:endParaRPr lang="de-DE" sz="2400" i="1" dirty="0" smtClean="0">
              <a:ea typeface="ＭＳ Ｐゴシック" pitchFamily="34" charset="-128"/>
            </a:endParaRPr>
          </a:p>
          <a:p>
            <a:pPr algn="ctr"/>
            <a:r>
              <a:rPr lang="de-DE" sz="1800" i="1" dirty="0" smtClean="0">
                <a:ea typeface="ＭＳ Ｐゴシック" pitchFamily="34" charset="-128"/>
              </a:rPr>
              <a:t>Wiener Institut für Internationale Wirtschaftsvergleiche (</a:t>
            </a:r>
            <a:r>
              <a:rPr lang="de-DE" sz="1800" i="1" dirty="0" err="1" smtClean="0">
                <a:ea typeface="ＭＳ Ｐゴシック" pitchFamily="34" charset="-128"/>
              </a:rPr>
              <a:t>wiiw</a:t>
            </a:r>
            <a:r>
              <a:rPr lang="de-DE" sz="1800" i="1" dirty="0" smtClean="0">
                <a:ea typeface="ＭＳ Ｐゴシック" pitchFamily="34" charset="-128"/>
              </a:rPr>
              <a:t>)</a:t>
            </a:r>
          </a:p>
          <a:p>
            <a:pPr algn="ctr"/>
            <a:endParaRPr lang="de-DE" sz="1800" i="1" dirty="0" smtClean="0">
              <a:ea typeface="ＭＳ Ｐゴシック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en-GB" sz="2400" dirty="0" smtClean="0"/>
              <a:t>8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FIW Research Conference</a:t>
            </a:r>
          </a:p>
          <a:p>
            <a:pPr algn="ctr">
              <a:spcAft>
                <a:spcPts val="0"/>
              </a:spcAft>
            </a:pPr>
            <a:r>
              <a:rPr lang="de-AT" sz="1800" smtClean="0"/>
              <a:t>Vienna, </a:t>
            </a:r>
            <a:r>
              <a:rPr lang="en-GB" sz="1800" smtClean="0"/>
              <a:t>3-4 </a:t>
            </a:r>
            <a:r>
              <a:rPr lang="en-GB" sz="1800" dirty="0" smtClean="0"/>
              <a:t>December 2015</a:t>
            </a:r>
            <a:endParaRPr lang="de-DE" sz="1800" i="1" dirty="0" smtClean="0">
              <a:ea typeface="ＭＳ Ｐゴシック" pitchFamily="34" charset="-128"/>
            </a:endParaRPr>
          </a:p>
          <a:p>
            <a:pPr algn="ctr"/>
            <a:endParaRPr lang="de-DE" sz="1800" i="1" dirty="0" smtClean="0">
              <a:ea typeface="ＭＳ Ｐゴシック" pitchFamily="34" charset="-128"/>
            </a:endParaRPr>
          </a:p>
          <a:p>
            <a:endParaRPr lang="en-GB" sz="2000" dirty="0" smtClean="0">
              <a:ea typeface="ＭＳ Ｐゴシック" pitchFamily="34" charset="-128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20262" y="6054451"/>
            <a:ext cx="82295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tx1"/>
                </a:solidFill>
              </a:rPr>
              <a:t>This research benefited from a </a:t>
            </a:r>
            <a:r>
              <a:rPr lang="en-US" sz="1600" i="1" dirty="0" err="1" smtClean="0">
                <a:solidFill>
                  <a:schemeClr val="tx1"/>
                </a:solidFill>
              </a:rPr>
              <a:t>Jubiläumsfonds</a:t>
            </a:r>
            <a:r>
              <a:rPr lang="en-US" sz="1600" i="1" dirty="0" smtClean="0">
                <a:solidFill>
                  <a:schemeClr val="tx1"/>
                </a:solidFill>
              </a:rPr>
              <a:t> grant (grant N°16566) of the </a:t>
            </a:r>
            <a:r>
              <a:rPr lang="en-US" sz="1600" i="1" dirty="0" err="1">
                <a:solidFill>
                  <a:schemeClr val="tx1"/>
                </a:solidFill>
              </a:rPr>
              <a:t>Oesterreichische</a:t>
            </a:r>
            <a:r>
              <a:rPr lang="en-US" sz="1600" i="1" dirty="0">
                <a:solidFill>
                  <a:schemeClr val="tx1"/>
                </a:solidFill>
              </a:rPr>
              <a:t> </a:t>
            </a:r>
            <a:r>
              <a:rPr lang="en-US" sz="1600" i="1" dirty="0" err="1" smtClean="0">
                <a:solidFill>
                  <a:schemeClr val="tx1"/>
                </a:solidFill>
              </a:rPr>
              <a:t>Nationalbank</a:t>
            </a:r>
            <a:r>
              <a:rPr lang="en-US" sz="1600" i="1" dirty="0" smtClean="0">
                <a:solidFill>
                  <a:schemeClr val="tx1"/>
                </a:solidFill>
              </a:rPr>
              <a:t> (Austrian National Bank).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457200" y="6305550"/>
            <a:ext cx="171450" cy="304800"/>
          </a:xfrm>
          <a:prstGeom prst="rect">
            <a:avLst/>
          </a:prstGeom>
          <a:solidFill>
            <a:srgbClr val="FFFFFF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AT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7620000" y="6305550"/>
            <a:ext cx="876300" cy="285750"/>
          </a:xfrm>
          <a:prstGeom prst="rect">
            <a:avLst/>
          </a:prstGeom>
          <a:solidFill>
            <a:srgbClr val="FFFFFF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AT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654312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4294967295"/>
          </p:nvPr>
        </p:nvSpPr>
        <p:spPr>
          <a:xfrm>
            <a:off x="438316" y="1674153"/>
            <a:ext cx="8267367" cy="809626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‘Wealth neutral’ shift of the production structure towards non-</a:t>
            </a:r>
            <a:r>
              <a:rPr lang="en-GB" dirty="0" err="1" smtClean="0">
                <a:solidFill>
                  <a:schemeClr val="tx1"/>
                </a:solidFill>
                <a:ea typeface="ＭＳ Ｐゴシック" pitchFamily="34" charset="-128"/>
              </a:rPr>
              <a:t>tradables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 in period 2: </a:t>
            </a:r>
            <a:r>
              <a:rPr lang="el-GR" dirty="0" smtClean="0">
                <a:solidFill>
                  <a:srgbClr val="0070C0"/>
                </a:solidFill>
                <a:ea typeface="ＭＳ Ｐゴシック" pitchFamily="34" charset="-128"/>
              </a:rPr>
              <a:t>Δ</a:t>
            </a:r>
            <a:r>
              <a:rPr lang="en-GB" i="1" dirty="0" smtClean="0">
                <a:solidFill>
                  <a:srgbClr val="0070C0"/>
                </a:solidFill>
                <a:ea typeface="ＭＳ Ｐゴシック" pitchFamily="34" charset="-128"/>
              </a:rPr>
              <a:t>Y</a:t>
            </a:r>
            <a:r>
              <a:rPr lang="en-GB" i="1" baseline="30000" dirty="0" smtClean="0">
                <a:solidFill>
                  <a:srgbClr val="0070C0"/>
                </a:solidFill>
                <a:ea typeface="ＭＳ Ｐゴシック" pitchFamily="34" charset="-128"/>
              </a:rPr>
              <a:t>N</a:t>
            </a:r>
            <a:r>
              <a:rPr lang="en-GB" i="1" baseline="-25000" dirty="0" smtClean="0">
                <a:solidFill>
                  <a:srgbClr val="0070C0"/>
                </a:solidFill>
                <a:ea typeface="ＭＳ Ｐゴシック" pitchFamily="34" charset="-128"/>
              </a:rPr>
              <a:t>2</a:t>
            </a:r>
            <a:r>
              <a:rPr lang="en-GB" i="1" baseline="30000" dirty="0" smtClean="0">
                <a:solidFill>
                  <a:srgbClr val="0070C0"/>
                </a:solidFill>
                <a:ea typeface="ＭＳ Ｐゴシック" pitchFamily="34" charset="-128"/>
              </a:rPr>
              <a:t> =  - </a:t>
            </a:r>
            <a:r>
              <a:rPr lang="el-GR" dirty="0" smtClean="0">
                <a:solidFill>
                  <a:srgbClr val="0070C0"/>
                </a:solidFill>
                <a:ea typeface="ＭＳ Ｐゴシック" pitchFamily="34" charset="-128"/>
              </a:rPr>
              <a:t>Δ</a:t>
            </a:r>
            <a:r>
              <a:rPr lang="en-GB" i="1" dirty="0" smtClean="0">
                <a:solidFill>
                  <a:srgbClr val="0070C0"/>
                </a:solidFill>
                <a:ea typeface="ＭＳ Ｐゴシック" pitchFamily="34" charset="-128"/>
              </a:rPr>
              <a:t>Y</a:t>
            </a:r>
            <a:r>
              <a:rPr lang="en-GB" i="1" baseline="30000" dirty="0" smtClean="0">
                <a:solidFill>
                  <a:srgbClr val="0070C0"/>
                </a:solidFill>
                <a:ea typeface="ＭＳ Ｐゴシック" pitchFamily="34" charset="-128"/>
              </a:rPr>
              <a:t>T</a:t>
            </a:r>
            <a:r>
              <a:rPr lang="en-GB" i="1" baseline="-25000" dirty="0" smtClean="0">
                <a:solidFill>
                  <a:srgbClr val="0070C0"/>
                </a:solidFill>
                <a:ea typeface="ＭＳ Ｐゴシック" pitchFamily="34" charset="-128"/>
              </a:rPr>
              <a:t>2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737707" y="5607978"/>
            <a:ext cx="7286411" cy="809626"/>
          </a:xfrm>
          <a:ln w="15875">
            <a:solidFill>
              <a:srgbClr val="000066"/>
            </a:solidFill>
          </a:ln>
        </p:spPr>
        <p:txBody>
          <a:bodyPr anchor="ctr"/>
          <a:lstStyle/>
          <a:p>
            <a:pPr marL="0" indent="0" algn="ctr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GB" dirty="0" smtClean="0">
                <a:solidFill>
                  <a:srgbClr val="002060"/>
                </a:solidFill>
                <a:ea typeface="ＭＳ Ｐゴシック" pitchFamily="34" charset="-128"/>
              </a:rPr>
              <a:t>The model supports the tradability hypothesis if the </a:t>
            </a:r>
            <a:r>
              <a:rPr lang="en-GB" dirty="0" err="1" smtClean="0">
                <a:solidFill>
                  <a:srgbClr val="002060"/>
                </a:solidFill>
                <a:ea typeface="ＭＳ Ｐゴシック" pitchFamily="34" charset="-128"/>
              </a:rPr>
              <a:t>intertemporal</a:t>
            </a:r>
            <a:r>
              <a:rPr lang="en-GB" dirty="0" smtClean="0">
                <a:solidFill>
                  <a:srgbClr val="002060"/>
                </a:solidFill>
                <a:ea typeface="ＭＳ Ｐゴシック" pitchFamily="34" charset="-128"/>
              </a:rPr>
              <a:t> elasticity of substitution (</a:t>
            </a:r>
            <a:r>
              <a:rPr lang="en-GB" i="1" baseline="30000" dirty="0" smtClean="0">
                <a:solidFill>
                  <a:srgbClr val="002060"/>
                </a:solidFill>
                <a:ea typeface="ＭＳ Ｐゴシック" pitchFamily="34" charset="-128"/>
              </a:rPr>
              <a:t>1</a:t>
            </a:r>
            <a:r>
              <a:rPr lang="en-GB" i="1" dirty="0" smtClean="0">
                <a:solidFill>
                  <a:srgbClr val="002060"/>
                </a:solidFill>
                <a:ea typeface="ＭＳ Ｐゴシック" pitchFamily="34" charset="-128"/>
              </a:rPr>
              <a:t>/</a:t>
            </a:r>
            <a:r>
              <a:rPr lang="el-GR" i="1" baseline="-25000" dirty="0" smtClean="0">
                <a:solidFill>
                  <a:srgbClr val="002060"/>
                </a:solidFill>
                <a:ea typeface="ＭＳ Ｐゴシック" pitchFamily="34" charset="-128"/>
              </a:rPr>
              <a:t>σ</a:t>
            </a:r>
            <a:r>
              <a:rPr lang="de-AT" dirty="0" smtClean="0">
                <a:solidFill>
                  <a:srgbClr val="002060"/>
                </a:solidFill>
                <a:ea typeface="ＭＳ Ｐゴシック" pitchFamily="34" charset="-128"/>
              </a:rPr>
              <a:t>)</a:t>
            </a:r>
            <a:r>
              <a:rPr lang="en-GB" dirty="0" smtClean="0">
                <a:solidFill>
                  <a:srgbClr val="002060"/>
                </a:solidFill>
                <a:ea typeface="ＭＳ Ｐゴシック" pitchFamily="34" charset="-128"/>
              </a:rPr>
              <a:t> is small  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Rechteck 1"/>
              <p:cNvSpPr/>
              <p:nvPr/>
            </p:nvSpPr>
            <p:spPr>
              <a:xfrm>
                <a:off x="809624" y="3565996"/>
                <a:ext cx="7077075" cy="18807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/>
                            </a:rPr>
                            <m:t>𝐶𝐴</m:t>
                          </m:r>
                        </m:e>
                        <m:sub>
                          <m:r>
                            <a:rPr lang="de-AT" i="1">
                              <a:latin typeface="Cambria Math"/>
                            </a:rPr>
                            <m:t>1</m:t>
                          </m:r>
                        </m:sub>
                        <m:sup/>
                      </m:sSubSup>
                      <m:r>
                        <a:rPr lang="de-AT" i="1">
                          <a:latin typeface="Cambria Math"/>
                        </a:rPr>
                        <m:t>= </m:t>
                      </m:r>
                      <m:sSubSup>
                        <m:sSubSupPr>
                          <m:ctrlPr>
                            <a:rPr lang="en-GB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de-AT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GB" i="1">
                              <a:latin typeface="Cambria Math"/>
                            </a:rPr>
                            <m:t>𝑇</m:t>
                          </m:r>
                        </m:sup>
                      </m:sSubSup>
                      <m:r>
                        <a:rPr lang="de-AT" i="1">
                          <a:latin typeface="Cambria Math"/>
                        </a:rPr>
                        <m:t>− 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𝑇</m:t>
                              </m:r>
                            </m:sup>
                          </m:sSubSup>
                          <m:r>
                            <a:rPr lang="de-AT" i="1">
                              <a:latin typeface="Cambria Math"/>
                            </a:rPr>
                            <m:t>+  </m:t>
                          </m:r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𝑇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de-AT" i="1">
                                  <a:latin typeface="Cambria Math"/>
                                </a:rPr>
                                <m:t>1+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𝑟</m:t>
                              </m:r>
                            </m:den>
                          </m:f>
                        </m:num>
                        <m:den>
                          <m:r>
                            <a:rPr lang="de-AT" i="1">
                              <a:latin typeface="Cambria Math"/>
                            </a:rPr>
                            <m:t>1+ 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𝛽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de-AT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</a:rPr>
                                    <m:t>𝜎</m:t>
                                  </m:r>
                                </m:den>
                              </m:f>
                            </m:sup>
                          </m:sSup>
                          <m:r>
                            <a:rPr lang="de-AT" i="1">
                              <a:latin typeface="Cambria Math"/>
                            </a:rPr>
                            <m:t> ∙ 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AT" i="1">
                                  <a:latin typeface="Cambria Math"/>
                                </a:rPr>
                                <m:t>(1+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𝑟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de-AT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</a:rPr>
                                    <m:t>𝜎</m:t>
                                  </m:r>
                                </m:den>
                              </m:f>
                            </m:sup>
                          </m:sSup>
                          <m:r>
                            <a:rPr lang="de-AT" i="1">
                              <a:latin typeface="Cambria Math"/>
                            </a:rPr>
                            <m:t> ∙ 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𝑁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𝑁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  <m:r>
                                <a:rPr lang="en-GB" i="1">
                                  <a:latin typeface="Cambria Math"/>
                                </a:rPr>
                                <m:t> 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𝛾</m:t>
                                      </m:r>
                                    </m:e>
                                  </m:d>
                                  <m:r>
                                    <a:rPr lang="de-AT" i="1">
                                      <a:latin typeface="Cambria Math"/>
                                    </a:rPr>
                                    <m:t>∙</m:t>
                                  </m:r>
                                  <m:d>
                                    <m:d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de-AT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𝛾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+ 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𝛾𝜎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624" y="3565996"/>
                <a:ext cx="7077075" cy="188070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Rechteck 7"/>
              <p:cNvSpPr/>
              <p:nvPr/>
            </p:nvSpPr>
            <p:spPr>
              <a:xfrm>
                <a:off x="914398" y="2694101"/>
                <a:ext cx="7077075" cy="4914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/>
                            </a:rPr>
                            <m:t>𝐶𝐴</m:t>
                          </m:r>
                        </m:e>
                        <m:sub>
                          <m:r>
                            <a:rPr lang="de-AT" i="1">
                              <a:latin typeface="Cambria Math"/>
                            </a:rPr>
                            <m:t>1</m:t>
                          </m:r>
                        </m:sub>
                        <m:sup/>
                      </m:sSubSup>
                      <m:r>
                        <a:rPr lang="de-AT" i="1">
                          <a:latin typeface="Cambria Math"/>
                        </a:rPr>
                        <m:t>= </m:t>
                      </m:r>
                      <m:sSubSup>
                        <m:sSubSupPr>
                          <m:ctrlPr>
                            <a:rPr lang="en-GB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de-AT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GB" i="1">
                              <a:latin typeface="Cambria Math"/>
                            </a:rPr>
                            <m:t>𝑇</m:t>
                          </m:r>
                        </m:sup>
                      </m:sSubSup>
                      <m:r>
                        <a:rPr lang="de-AT" i="1">
                          <a:latin typeface="Cambria Math"/>
                        </a:rPr>
                        <m:t>−</m:t>
                      </m:r>
                      <m:sSubSup>
                        <m:sSubSupPr>
                          <m:ctrlPr>
                            <a:rPr lang="en-GB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de-AT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de-AT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GB" i="1">
                              <a:latin typeface="Cambria Math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8" y="2694101"/>
                <a:ext cx="7077075" cy="49148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uppieren 10"/>
          <p:cNvGrpSpPr/>
          <p:nvPr/>
        </p:nvGrpSpPr>
        <p:grpSpPr>
          <a:xfrm>
            <a:off x="189537" y="3106480"/>
            <a:ext cx="9083050" cy="2472997"/>
            <a:chOff x="189537" y="3106480"/>
            <a:chExt cx="9083050" cy="2472997"/>
          </a:xfrm>
        </p:grpSpPr>
        <p:cxnSp>
          <p:nvCxnSpPr>
            <p:cNvPr id="4" name="Gerade Verbindung 3"/>
            <p:cNvCxnSpPr/>
            <p:nvPr/>
          </p:nvCxnSpPr>
          <p:spPr bwMode="auto">
            <a:xfrm flipV="1">
              <a:off x="2546011" y="4847400"/>
              <a:ext cx="988299" cy="341049"/>
            </a:xfrm>
            <a:prstGeom prst="line">
              <a:avLst/>
            </a:prstGeom>
            <a:solidFill>
              <a:schemeClr val="accent1"/>
            </a:solidFill>
            <a:ln w="9525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Rechteck 4"/>
            <p:cNvSpPr/>
            <p:nvPr/>
          </p:nvSpPr>
          <p:spPr>
            <a:xfrm>
              <a:off x="189537" y="4994702"/>
              <a:ext cx="25146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070C0"/>
                  </a:solidFill>
                </a:rPr>
                <a:t>intertemporal </a:t>
              </a:r>
              <a:r>
                <a:rPr lang="en-GB" sz="1600" b="1" dirty="0" smtClean="0">
                  <a:solidFill>
                    <a:srgbClr val="0070C0"/>
                  </a:solidFill>
                </a:rPr>
                <a:t>elasticity</a:t>
              </a:r>
              <a:br>
                <a:rPr lang="en-GB" sz="1600" b="1" dirty="0" smtClean="0">
                  <a:solidFill>
                    <a:srgbClr val="0070C0"/>
                  </a:solidFill>
                </a:rPr>
              </a:br>
              <a:r>
                <a:rPr lang="en-GB" sz="1600" b="1" dirty="0" smtClean="0">
                  <a:solidFill>
                    <a:srgbClr val="0070C0"/>
                  </a:solidFill>
                </a:rPr>
                <a:t> </a:t>
              </a:r>
              <a:r>
                <a:rPr lang="en-GB" sz="1600" b="1" dirty="0">
                  <a:solidFill>
                    <a:srgbClr val="0070C0"/>
                  </a:solidFill>
                </a:rPr>
                <a:t>of substitution </a:t>
              </a:r>
              <a:endParaRPr lang="en-GB" sz="1600" b="1" dirty="0"/>
            </a:p>
          </p:txBody>
        </p:sp>
        <p:cxnSp>
          <p:nvCxnSpPr>
            <p:cNvPr id="14" name="Gerade Verbindung 13"/>
            <p:cNvCxnSpPr/>
            <p:nvPr/>
          </p:nvCxnSpPr>
          <p:spPr bwMode="auto">
            <a:xfrm flipV="1">
              <a:off x="6886575" y="3638551"/>
              <a:ext cx="1000124" cy="723899"/>
            </a:xfrm>
            <a:prstGeom prst="line">
              <a:avLst/>
            </a:prstGeom>
            <a:solidFill>
              <a:schemeClr val="accent1"/>
            </a:solidFill>
            <a:ln w="9525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Rechteck 16"/>
            <p:cNvSpPr/>
            <p:nvPr/>
          </p:nvSpPr>
          <p:spPr>
            <a:xfrm>
              <a:off x="6648450" y="3106480"/>
              <a:ext cx="262413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0070C0"/>
                  </a:solidFill>
                </a:rPr>
                <a:t>Share of </a:t>
              </a:r>
              <a:r>
                <a:rPr lang="en-GB" sz="1600" b="1" dirty="0" err="1" smtClean="0">
                  <a:solidFill>
                    <a:srgbClr val="0070C0"/>
                  </a:solidFill>
                </a:rPr>
                <a:t>tradables</a:t>
              </a:r>
              <a:r>
                <a:rPr lang="en-GB" sz="1600" b="1" dirty="0" smtClean="0">
                  <a:solidFill>
                    <a:srgbClr val="0070C0"/>
                  </a:solidFill>
                </a:rPr>
                <a:t> in the consumption basked</a:t>
              </a:r>
              <a:endParaRPr lang="en-GB" sz="1600" b="1" dirty="0"/>
            </a:p>
          </p:txBody>
        </p:sp>
      </p:grpSp>
      <p:sp>
        <p:nvSpPr>
          <p:cNvPr id="19" name="Titel 1"/>
          <p:cNvSpPr>
            <a:spLocks noGrp="1"/>
          </p:cNvSpPr>
          <p:nvPr>
            <p:ph type="title" idx="4294967295"/>
          </p:nvPr>
        </p:nvSpPr>
        <p:spPr>
          <a:xfrm>
            <a:off x="713570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Structural change and the CA</a:t>
            </a:r>
            <a:r>
              <a:rPr lang="en-GB" sz="2800" dirty="0">
                <a:ea typeface="ＭＳ Ｐゴシック" pitchFamily="34" charset="-128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xmlns="" val="310207653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 animBg="1"/>
      <p:bldP spid="2" grpId="0" animBg="1"/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GB" sz="2800" dirty="0" smtClean="0">
              <a:ea typeface="ＭＳ Ｐゴシック" pitchFamily="34" charset="-128"/>
            </a:endParaRP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447675" y="2896101"/>
            <a:ext cx="8267367" cy="961523"/>
          </a:xfrm>
        </p:spPr>
        <p:txBody>
          <a:bodyPr/>
          <a:lstStyle/>
          <a:p>
            <a:pPr marL="0" indent="0" algn="ctr">
              <a:lnSpc>
                <a:spcPct val="110000"/>
              </a:lnSpc>
              <a:spcBef>
                <a:spcPts val="1000"/>
              </a:spcBef>
              <a:buNone/>
            </a:pPr>
            <a:r>
              <a:rPr lang="en-GB" sz="4800" b="1" dirty="0" smtClean="0">
                <a:solidFill>
                  <a:srgbClr val="0070C0"/>
                </a:solidFill>
                <a:ea typeface="ＭＳ Ｐゴシック" pitchFamily="34" charset="-128"/>
              </a:rPr>
              <a:t>Empirics</a:t>
            </a:r>
            <a:endParaRPr lang="en-GB" sz="4800" b="1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cxnSp>
        <p:nvCxnSpPr>
          <p:cNvPr id="3" name="Gerade Verbindung 2"/>
          <p:cNvCxnSpPr/>
          <p:nvPr/>
        </p:nvCxnSpPr>
        <p:spPr bwMode="auto">
          <a:xfrm>
            <a:off x="581025" y="4924425"/>
            <a:ext cx="7953375" cy="0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xmlns="" val="369021068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34118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Sample &amp; data issues	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428624" y="1594714"/>
            <a:ext cx="8410575" cy="5053736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European sample: </a:t>
            </a:r>
            <a:r>
              <a:rPr lang="en-GB" sz="2000" dirty="0" smtClean="0">
                <a:solidFill>
                  <a:srgbClr val="0070C0"/>
                </a:solidFill>
                <a:ea typeface="ＭＳ Ｐゴシック" pitchFamily="34" charset="-128"/>
              </a:rPr>
              <a:t>46 </a:t>
            </a:r>
            <a:r>
              <a:rPr lang="en-GB" sz="2000" dirty="0">
                <a:solidFill>
                  <a:srgbClr val="0070C0"/>
                </a:solidFill>
                <a:ea typeface="ＭＳ Ｐゴシック" pitchFamily="34" charset="-128"/>
              </a:rPr>
              <a:t>European countries </a:t>
            </a:r>
            <a:endParaRPr lang="en-GB" sz="2000" dirty="0" smtClean="0">
              <a:solidFill>
                <a:srgbClr val="0070C0"/>
              </a:solidFill>
              <a:ea typeface="ＭＳ Ｐゴシック" pitchFamily="34" charset="-128"/>
            </a:endParaRPr>
          </a:p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1995-2014</a:t>
            </a:r>
          </a:p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Most of the variation in the data is in the </a:t>
            </a:r>
            <a:r>
              <a:rPr lang="en-GB" sz="2000" dirty="0" smtClean="0">
                <a:solidFill>
                  <a:srgbClr val="0070C0"/>
                </a:solidFill>
                <a:ea typeface="ＭＳ Ｐゴシック" pitchFamily="34" charset="-128"/>
              </a:rPr>
              <a:t>cross-section</a:t>
            </a:r>
          </a:p>
          <a:p>
            <a:pPr>
              <a:lnSpc>
                <a:spcPct val="105000"/>
              </a:lnSpc>
              <a:spcBef>
                <a:spcPts val="1000"/>
              </a:spcBef>
            </a:pPr>
            <a:endParaRPr lang="en-GB" sz="20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lnSpc>
                <a:spcPct val="105000"/>
              </a:lnSpc>
              <a:spcBef>
                <a:spcPts val="1000"/>
              </a:spcBef>
            </a:pPr>
            <a:endParaRPr lang="en-GB" sz="200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lnSpc>
                <a:spcPct val="105000"/>
              </a:lnSpc>
              <a:spcBef>
                <a:spcPts val="1000"/>
              </a:spcBef>
            </a:pPr>
            <a:endParaRPr lang="en-GB" sz="200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CA (in % of GDP) &amp; </a:t>
            </a:r>
            <a:r>
              <a:rPr lang="en-GB" sz="2000" dirty="0">
                <a:solidFill>
                  <a:schemeClr val="tx1"/>
                </a:solidFill>
                <a:ea typeface="ＭＳ Ｐゴシック" pitchFamily="34" charset="-128"/>
              </a:rPr>
              <a:t>TI are I(1) as are most other </a:t>
            </a:r>
            <a:r>
              <a:rPr lang="en-GB" sz="2000" dirty="0" err="1" smtClean="0">
                <a:solidFill>
                  <a:schemeClr val="tx1"/>
                </a:solidFill>
                <a:ea typeface="ＭＳ Ｐゴシック" pitchFamily="34" charset="-128"/>
              </a:rPr>
              <a:t>regressors</a:t>
            </a:r>
            <a:endParaRPr lang="en-GB" sz="200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lnSpc>
                <a:spcPct val="105000"/>
              </a:lnSpc>
              <a:spcBef>
                <a:spcPts val="1000"/>
              </a:spcBef>
            </a:pPr>
            <a:endParaRPr lang="en-GB" sz="20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marL="722313">
              <a:lnSpc>
                <a:spcPct val="105000"/>
              </a:lnSpc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Estimate long run relationship using sample averages</a:t>
            </a:r>
          </a:p>
          <a:p>
            <a:pPr marL="722313">
              <a:lnSpc>
                <a:spcPct val="105000"/>
              </a:lnSpc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Estimate short run relationship with panel in 1</a:t>
            </a:r>
            <a:r>
              <a:rPr lang="en-GB" sz="2000" baseline="30000" dirty="0" smtClean="0">
                <a:solidFill>
                  <a:schemeClr val="tx1"/>
                </a:solidFill>
                <a:ea typeface="ＭＳ Ｐゴシック" pitchFamily="34" charset="-128"/>
              </a:rPr>
              <a:t>st</a:t>
            </a: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 differences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6953251"/>
              </p:ext>
            </p:extLst>
          </p:nvPr>
        </p:nvGraphicFramePr>
        <p:xfrm>
          <a:off x="914400" y="2985051"/>
          <a:ext cx="7296150" cy="1076325"/>
        </p:xfrm>
        <a:graphic>
          <a:graphicData uri="http://schemas.openxmlformats.org/presentationml/2006/ole">
            <p:oleObj spid="_x0000_s1052" name="Arbeitsblatt" r:id="rId4" imgW="7296156" imgH="1076351" progId="Excel.Shee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92628493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34118" y="804863"/>
            <a:ext cx="7985125" cy="62706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GB" sz="2800" dirty="0" smtClean="0">
                <a:solidFill>
                  <a:schemeClr val="tx1"/>
                </a:solidFill>
                <a:ea typeface="ＭＳ Ｐゴシック" pitchFamily="34" charset="-128"/>
              </a:rPr>
              <a:t>Model specification</a:t>
            </a:r>
            <a:endParaRPr lang="en-GB" sz="280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7" name="Inhaltsplatzhalter 2"/>
          <p:cNvSpPr>
            <a:spLocks noGrp="1"/>
          </p:cNvSpPr>
          <p:nvPr>
            <p:ph idx="4294967295"/>
          </p:nvPr>
        </p:nvSpPr>
        <p:spPr>
          <a:xfrm>
            <a:off x="428624" y="1594714"/>
            <a:ext cx="8410575" cy="5053736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Cross-section specification (LR relationship)</a:t>
            </a:r>
            <a:endParaRPr lang="en-GB" sz="2000" dirty="0" smtClean="0">
              <a:solidFill>
                <a:srgbClr val="0070C0"/>
              </a:solidFill>
              <a:ea typeface="ＭＳ Ｐゴシック" pitchFamily="34" charset="-128"/>
            </a:endParaRPr>
          </a:p>
          <a:p>
            <a:pPr>
              <a:lnSpc>
                <a:spcPct val="105000"/>
              </a:lnSpc>
              <a:spcBef>
                <a:spcPts val="1000"/>
              </a:spcBef>
            </a:pPr>
            <a:endParaRPr lang="en-GB" sz="20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Panel specification estimated in differences (SR relationship)</a:t>
            </a:r>
          </a:p>
          <a:p>
            <a:pPr>
              <a:lnSpc>
                <a:spcPct val="105000"/>
              </a:lnSpc>
              <a:spcBef>
                <a:spcPts val="1000"/>
              </a:spcBef>
            </a:pPr>
            <a:endParaRPr lang="en-GB" sz="200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lvl="0">
              <a:spcBef>
                <a:spcPts val="1800"/>
              </a:spcBef>
              <a:spcAft>
                <a:spcPts val="1200"/>
              </a:spcAft>
            </a:pPr>
            <a:r>
              <a:rPr lang="en-GB" sz="2000" dirty="0" smtClean="0"/>
              <a:t>Control variables </a:t>
            </a:r>
            <a:r>
              <a:rPr lang="en-GB" sz="1600" i="1" dirty="0" smtClean="0"/>
              <a:t>(following </a:t>
            </a:r>
            <a:r>
              <a:rPr lang="en-GB" sz="1600" i="1" dirty="0" err="1" smtClean="0"/>
              <a:t>Debelle</a:t>
            </a:r>
            <a:r>
              <a:rPr lang="en-GB" sz="1600" i="1" dirty="0" smtClean="0"/>
              <a:t> &amp; </a:t>
            </a:r>
            <a:r>
              <a:rPr lang="en-GB" sz="1600" i="1" dirty="0" err="1" smtClean="0"/>
              <a:t>Faruque</a:t>
            </a:r>
            <a:r>
              <a:rPr lang="en-GB" sz="1600" i="1" dirty="0" smtClean="0"/>
              <a:t>, 1996; Chinn &amp; Prasad, 2003; </a:t>
            </a:r>
            <a:r>
              <a:rPr lang="en-GB" sz="1600" i="1" dirty="0" err="1" smtClean="0"/>
              <a:t>Ca’Zorzi</a:t>
            </a:r>
            <a:r>
              <a:rPr lang="en-GB" sz="1600" i="1" dirty="0" smtClean="0"/>
              <a:t> et al., 2012; Lane &amp; </a:t>
            </a:r>
            <a:r>
              <a:rPr lang="en-GB" sz="1600" i="1" dirty="0" err="1" smtClean="0"/>
              <a:t>Pels</a:t>
            </a:r>
            <a:r>
              <a:rPr lang="en-GB" sz="1600" i="1" dirty="0" smtClean="0"/>
              <a:t>, 2007; Blanchard &amp; </a:t>
            </a:r>
            <a:r>
              <a:rPr lang="en-GB" sz="1600" i="1" dirty="0" err="1" smtClean="0"/>
              <a:t>Giavazzi</a:t>
            </a:r>
            <a:r>
              <a:rPr lang="en-GB" sz="1600" i="1" dirty="0" smtClean="0"/>
              <a:t>, 2002)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GDP growth rate </a:t>
            </a:r>
            <a:r>
              <a:rPr lang="en-GB" sz="1800" i="1" dirty="0" smtClean="0">
                <a:solidFill>
                  <a:srgbClr val="0070C0"/>
                </a:solidFill>
                <a:ea typeface="ＭＳ Ｐゴシック" pitchFamily="34" charset="-128"/>
              </a:rPr>
              <a:t>(</a:t>
            </a:r>
            <a:r>
              <a:rPr lang="de-AT" sz="1800" i="1" dirty="0" err="1" smtClean="0">
                <a:solidFill>
                  <a:srgbClr val="0070C0"/>
                </a:solidFill>
                <a:ea typeface="ＭＳ Ｐゴシック" pitchFamily="34" charset="-128"/>
              </a:rPr>
              <a:t>gr_gdp</a:t>
            </a:r>
            <a:r>
              <a:rPr lang="de-AT" sz="1800" i="1" dirty="0" smtClean="0">
                <a:solidFill>
                  <a:srgbClr val="0070C0"/>
                </a:solidFill>
                <a:ea typeface="ＭＳ Ｐゴシック" pitchFamily="34" charset="-128"/>
              </a:rPr>
              <a:t>)</a:t>
            </a:r>
            <a:endParaRPr lang="en-GB" sz="1800" i="1" dirty="0" smtClean="0">
              <a:solidFill>
                <a:srgbClr val="0070C0"/>
              </a:solidFill>
              <a:ea typeface="ＭＳ Ｐゴシック" pitchFamily="34" charset="-128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GDP per capita (PPP) relative to sample average </a:t>
            </a:r>
            <a:r>
              <a:rPr lang="en-GB" sz="1800" i="1" dirty="0" smtClean="0">
                <a:solidFill>
                  <a:srgbClr val="0070C0"/>
                </a:solidFill>
                <a:ea typeface="ＭＳ Ｐゴシック" pitchFamily="34" charset="-128"/>
              </a:rPr>
              <a:t>(</a:t>
            </a:r>
            <a:r>
              <a:rPr lang="en-GB" sz="1800" i="1" dirty="0" err="1" smtClean="0">
                <a:solidFill>
                  <a:srgbClr val="0070C0"/>
                </a:solidFill>
                <a:ea typeface="ＭＳ Ｐゴシック" pitchFamily="34" charset="-128"/>
              </a:rPr>
              <a:t>rel_gdpcap_ppp</a:t>
            </a:r>
            <a:r>
              <a:rPr lang="en-GB" sz="1800" i="1" dirty="0" smtClean="0">
                <a:solidFill>
                  <a:srgbClr val="0070C0"/>
                </a:solidFill>
                <a:ea typeface="ＭＳ Ｐゴシック" pitchFamily="34" charset="-128"/>
              </a:rPr>
              <a:t>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Government balance in % of GDP </a:t>
            </a:r>
            <a:r>
              <a:rPr lang="en-GB" sz="1800" i="1" dirty="0" smtClean="0">
                <a:solidFill>
                  <a:srgbClr val="0070C0"/>
                </a:solidFill>
              </a:rPr>
              <a:t>(</a:t>
            </a:r>
            <a:r>
              <a:rPr lang="en-GB" sz="1800" i="1" dirty="0" err="1" smtClean="0">
                <a:solidFill>
                  <a:srgbClr val="0070C0"/>
                </a:solidFill>
              </a:rPr>
              <a:t>govbal</a:t>
            </a:r>
            <a:r>
              <a:rPr lang="en-GB" sz="1800" i="1" dirty="0" smtClean="0">
                <a:solidFill>
                  <a:srgbClr val="0070C0"/>
                </a:solidFill>
              </a:rPr>
              <a:t>)</a:t>
            </a:r>
            <a:endParaRPr lang="en-GB" sz="1800" i="1" dirty="0" smtClean="0">
              <a:solidFill>
                <a:srgbClr val="0070C0"/>
              </a:solidFill>
              <a:ea typeface="ＭＳ Ｐゴシック" pitchFamily="34" charset="-128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Net foreign Asset Position in % of GDP in t-1 </a:t>
            </a:r>
            <a:r>
              <a:rPr lang="en-GB" sz="1800" i="1" dirty="0" smtClean="0">
                <a:solidFill>
                  <a:srgbClr val="0070C0"/>
                </a:solidFill>
              </a:rPr>
              <a:t>(</a:t>
            </a:r>
            <a:r>
              <a:rPr lang="en-GB" sz="1800" i="1" dirty="0" err="1" smtClean="0">
                <a:solidFill>
                  <a:srgbClr val="0070C0"/>
                </a:solidFill>
              </a:rPr>
              <a:t>nfa</a:t>
            </a:r>
            <a:r>
              <a:rPr lang="en-GB" sz="1800" i="1" dirty="0" smtClean="0">
                <a:solidFill>
                  <a:srgbClr val="0070C0"/>
                </a:solidFill>
              </a:rPr>
              <a:t>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Dependency ratios (ratio of population to the labour force) </a:t>
            </a:r>
            <a:r>
              <a:rPr lang="en-GB" sz="1800" i="1" dirty="0" smtClean="0">
                <a:solidFill>
                  <a:srgbClr val="0070C0"/>
                </a:solidFill>
              </a:rPr>
              <a:t>(</a:t>
            </a:r>
            <a:r>
              <a:rPr lang="en-GB" sz="1800" i="1" dirty="0" err="1" smtClean="0">
                <a:solidFill>
                  <a:srgbClr val="0070C0"/>
                </a:solidFill>
              </a:rPr>
              <a:t>depratio</a:t>
            </a:r>
            <a:r>
              <a:rPr lang="en-GB" sz="1800" i="1" dirty="0" smtClean="0">
                <a:solidFill>
                  <a:srgbClr val="0070C0"/>
                </a:solidFill>
              </a:rPr>
              <a:t>)</a:t>
            </a:r>
            <a:r>
              <a:rPr lang="en-GB" sz="1800" dirty="0" smtClean="0"/>
              <a:t>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Domestic credit in % of GDP </a:t>
            </a:r>
            <a:r>
              <a:rPr lang="en-GB" sz="1800" i="1" dirty="0" smtClean="0">
                <a:solidFill>
                  <a:srgbClr val="0070C0"/>
                </a:solidFill>
              </a:rPr>
              <a:t>(</a:t>
            </a:r>
            <a:r>
              <a:rPr lang="de-AT" sz="1800" i="1" dirty="0" err="1" smtClean="0">
                <a:solidFill>
                  <a:srgbClr val="0070C0"/>
                </a:solidFill>
              </a:rPr>
              <a:t>domcred</a:t>
            </a:r>
            <a:r>
              <a:rPr lang="en-GB" sz="1800" i="1" dirty="0" smtClean="0">
                <a:solidFill>
                  <a:srgbClr val="0070C0"/>
                </a:solidFill>
              </a:rPr>
              <a:t>)</a:t>
            </a:r>
          </a:p>
        </p:txBody>
      </p:sp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1706563" y="2060575"/>
          <a:ext cx="5649912" cy="655638"/>
        </p:xfrm>
        <a:graphic>
          <a:graphicData uri="http://schemas.openxmlformats.org/presentationml/2006/ole">
            <p:oleObj spid="_x0000_s95234" name="Dokument" r:id="rId4" imgW="5817757" imgH="670863" progId="Word.Document.12">
              <p:embed/>
            </p:oleObj>
          </a:graphicData>
        </a:graphic>
      </p:graphicFrame>
      <p:graphicFrame>
        <p:nvGraphicFramePr>
          <p:cNvPr id="95235" name="Object 3"/>
          <p:cNvGraphicFramePr>
            <a:graphicFrameLocks noChangeAspect="1"/>
          </p:cNvGraphicFramePr>
          <p:nvPr/>
        </p:nvGraphicFramePr>
        <p:xfrm>
          <a:off x="1063625" y="2970213"/>
          <a:ext cx="7229475" cy="509587"/>
        </p:xfrm>
        <a:graphic>
          <a:graphicData uri="http://schemas.openxmlformats.org/presentationml/2006/ole">
            <p:oleObj spid="_x0000_s95235" name="Dokument" r:id="rId5" imgW="7387180" imgH="561268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6195573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34118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Data sources	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416103" y="1656359"/>
            <a:ext cx="8291245" cy="5053736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Current account : </a:t>
            </a:r>
            <a:r>
              <a:rPr lang="en-GB" sz="1800" dirty="0" err="1" smtClean="0">
                <a:solidFill>
                  <a:srgbClr val="0070C0"/>
                </a:solidFill>
                <a:ea typeface="ＭＳ Ｐゴシック" pitchFamily="34" charset="-128"/>
              </a:rPr>
              <a:t>wiiw</a:t>
            </a:r>
            <a:r>
              <a:rPr lang="en-GB" sz="1800" dirty="0" smtClean="0">
                <a:solidFill>
                  <a:srgbClr val="0070C0"/>
                </a:solidFill>
                <a:ea typeface="ＭＳ Ｐゴシック" pitchFamily="34" charset="-128"/>
              </a:rPr>
              <a:t> ADB, Eurostat, OECD SNA, IMF IFS, IMF WEO, WDI</a:t>
            </a:r>
          </a:p>
          <a:p>
            <a:pPr>
              <a:spcBef>
                <a:spcPts val="1000"/>
              </a:spcBef>
            </a:pP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Value added exports (for TI): </a:t>
            </a:r>
            <a:r>
              <a:rPr lang="en-GB" sz="1800" dirty="0">
                <a:solidFill>
                  <a:srgbClr val="0070C0"/>
                </a:solidFill>
                <a:ea typeface="ＭＳ Ｐゴシック" pitchFamily="34" charset="-128"/>
              </a:rPr>
              <a:t>World Input Output Database (WIOD)</a:t>
            </a:r>
          </a:p>
          <a:p>
            <a:pPr>
              <a:spcBef>
                <a:spcPts val="1000"/>
              </a:spcBef>
            </a:pP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Industry value added (for </a:t>
            </a:r>
            <a:r>
              <a:rPr lang="en-GB" sz="1800" dirty="0">
                <a:solidFill>
                  <a:schemeClr val="tx1"/>
                </a:solidFill>
                <a:ea typeface="ＭＳ Ｐゴシック" pitchFamily="34" charset="-128"/>
              </a:rPr>
              <a:t>TI): </a:t>
            </a:r>
            <a:r>
              <a:rPr lang="en-GB" sz="1800" dirty="0" err="1">
                <a:solidFill>
                  <a:srgbClr val="0070C0"/>
                </a:solidFill>
                <a:ea typeface="ＭＳ Ｐゴシック" pitchFamily="34" charset="-128"/>
              </a:rPr>
              <a:t>wiiw</a:t>
            </a:r>
            <a:r>
              <a:rPr lang="en-GB" sz="1800" dirty="0">
                <a:solidFill>
                  <a:srgbClr val="0070C0"/>
                </a:solidFill>
                <a:ea typeface="ＭＳ Ｐゴシック" pitchFamily="34" charset="-128"/>
              </a:rPr>
              <a:t> ADB, Eurostat, OECD SNA, UN SNA</a:t>
            </a:r>
          </a:p>
          <a:p>
            <a:pPr>
              <a:spcBef>
                <a:spcPts val="1000"/>
              </a:spcBef>
            </a:pP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GDP growth: </a:t>
            </a:r>
            <a:r>
              <a:rPr lang="en-GB" sz="1800" dirty="0" err="1">
                <a:solidFill>
                  <a:srgbClr val="0070C0"/>
                </a:solidFill>
                <a:ea typeface="ＭＳ Ｐゴシック" pitchFamily="34" charset="-128"/>
              </a:rPr>
              <a:t>wiiw</a:t>
            </a:r>
            <a:r>
              <a:rPr lang="en-GB" sz="1800" dirty="0">
                <a:solidFill>
                  <a:srgbClr val="0070C0"/>
                </a:solidFill>
                <a:ea typeface="ＭＳ Ｐゴシック" pitchFamily="34" charset="-128"/>
              </a:rPr>
              <a:t> ADB, </a:t>
            </a:r>
            <a:r>
              <a:rPr lang="en-GB" sz="1800" dirty="0" smtClean="0">
                <a:solidFill>
                  <a:srgbClr val="0070C0"/>
                </a:solidFill>
                <a:ea typeface="ＭＳ Ｐゴシック" pitchFamily="34" charset="-128"/>
              </a:rPr>
              <a:t>Eurostat national sources, WDI</a:t>
            </a:r>
          </a:p>
          <a:p>
            <a:pPr lvl="0">
              <a:spcBef>
                <a:spcPts val="1000"/>
              </a:spcBef>
            </a:pP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GDP per capita (PPP): </a:t>
            </a:r>
            <a:r>
              <a:rPr lang="en-GB" sz="1800" dirty="0" err="1">
                <a:solidFill>
                  <a:srgbClr val="0070C0"/>
                </a:solidFill>
                <a:ea typeface="ＭＳ Ｐゴシック" pitchFamily="34" charset="-128"/>
              </a:rPr>
              <a:t>wiiw</a:t>
            </a:r>
            <a:r>
              <a:rPr lang="en-GB" sz="1800" dirty="0">
                <a:solidFill>
                  <a:srgbClr val="0070C0"/>
                </a:solidFill>
                <a:ea typeface="ＭＳ Ｐゴシック" pitchFamily="34" charset="-128"/>
              </a:rPr>
              <a:t> ADB, </a:t>
            </a:r>
            <a:r>
              <a:rPr lang="en-GB" sz="1800" dirty="0" smtClean="0">
                <a:solidFill>
                  <a:srgbClr val="0070C0"/>
                </a:solidFill>
                <a:ea typeface="ＭＳ Ｐゴシック" pitchFamily="34" charset="-128"/>
              </a:rPr>
              <a:t>Eurostat, UN Commission for Europe</a:t>
            </a:r>
            <a:endParaRPr lang="en-GB" sz="180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lvl="0">
              <a:spcBef>
                <a:spcPts val="1000"/>
              </a:spcBef>
            </a:pP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Government balance: </a:t>
            </a:r>
            <a:r>
              <a:rPr lang="en-GB" sz="1800" dirty="0" err="1">
                <a:solidFill>
                  <a:srgbClr val="0070C0"/>
                </a:solidFill>
                <a:ea typeface="ＭＳ Ｐゴシック" pitchFamily="34" charset="-128"/>
              </a:rPr>
              <a:t>wiiw</a:t>
            </a:r>
            <a:r>
              <a:rPr lang="en-GB" sz="1800" dirty="0">
                <a:solidFill>
                  <a:srgbClr val="0070C0"/>
                </a:solidFill>
                <a:ea typeface="ＭＳ Ｐゴシック" pitchFamily="34" charset="-128"/>
              </a:rPr>
              <a:t> ADB, </a:t>
            </a:r>
            <a:r>
              <a:rPr lang="en-GB" sz="1800" dirty="0" smtClean="0">
                <a:solidFill>
                  <a:srgbClr val="0070C0"/>
                </a:solidFill>
                <a:ea typeface="ＭＳ Ｐゴシック" pitchFamily="34" charset="-128"/>
              </a:rPr>
              <a:t>Eurostat, national sources, CIS database </a:t>
            </a:r>
          </a:p>
          <a:p>
            <a:pPr lvl="0">
              <a:spcBef>
                <a:spcPts val="1000"/>
              </a:spcBef>
            </a:pP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Net </a:t>
            </a:r>
            <a:r>
              <a:rPr lang="en-GB" sz="1800" dirty="0">
                <a:solidFill>
                  <a:schemeClr val="tx1"/>
                </a:solidFill>
                <a:ea typeface="ＭＳ Ｐゴシック" pitchFamily="34" charset="-128"/>
              </a:rPr>
              <a:t>foreign </a:t>
            </a: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asset position: </a:t>
            </a:r>
            <a:r>
              <a:rPr lang="en-GB" sz="1800" dirty="0">
                <a:solidFill>
                  <a:srgbClr val="0070C0"/>
                </a:solidFill>
                <a:ea typeface="ＭＳ Ｐゴシック" pitchFamily="34" charset="-128"/>
              </a:rPr>
              <a:t>IMF IFS &amp; IPP database by Lane &amp; </a:t>
            </a:r>
            <a:r>
              <a:rPr lang="en-GB" sz="1800" dirty="0" err="1">
                <a:solidFill>
                  <a:srgbClr val="0070C0"/>
                </a:solidFill>
                <a:ea typeface="ＭＳ Ｐゴシック" pitchFamily="34" charset="-128"/>
              </a:rPr>
              <a:t>Milesi-Ferreti</a:t>
            </a:r>
            <a:endParaRPr lang="en-GB" sz="1800" dirty="0">
              <a:solidFill>
                <a:srgbClr val="0070C0"/>
              </a:solidFill>
              <a:ea typeface="ＭＳ Ｐゴシック" pitchFamily="34" charset="-128"/>
            </a:endParaRPr>
          </a:p>
          <a:p>
            <a:pPr>
              <a:spcBef>
                <a:spcPts val="1000"/>
              </a:spcBef>
            </a:pPr>
            <a:r>
              <a:rPr lang="en-GB" sz="1800" dirty="0">
                <a:solidFill>
                  <a:schemeClr val="tx1"/>
                </a:solidFill>
                <a:ea typeface="ＭＳ Ｐゴシック" pitchFamily="34" charset="-128"/>
              </a:rPr>
              <a:t>Dependency </a:t>
            </a: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ratios: </a:t>
            </a:r>
            <a:r>
              <a:rPr lang="en-GB" sz="1800" dirty="0">
                <a:solidFill>
                  <a:srgbClr val="0070C0"/>
                </a:solidFill>
                <a:ea typeface="ＭＳ Ｐゴシック" pitchFamily="34" charset="-128"/>
              </a:rPr>
              <a:t>WDI</a:t>
            </a:r>
          </a:p>
          <a:p>
            <a:pPr>
              <a:spcBef>
                <a:spcPts val="1000"/>
              </a:spcBef>
            </a:pP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Domestic credit: </a:t>
            </a:r>
            <a:r>
              <a:rPr lang="en-GB" sz="1800" dirty="0">
                <a:solidFill>
                  <a:srgbClr val="0070C0"/>
                </a:solidFill>
                <a:ea typeface="ＭＳ Ｐゴシック" pitchFamily="34" charset="-128"/>
              </a:rPr>
              <a:t>WDI</a:t>
            </a:r>
          </a:p>
          <a:p>
            <a:pPr>
              <a:spcBef>
                <a:spcPts val="1000"/>
              </a:spcBef>
            </a:pPr>
            <a:endParaRPr lang="en-GB" sz="18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spcBef>
                <a:spcPts val="1000"/>
              </a:spcBef>
            </a:pPr>
            <a:endParaRPr lang="en-GB" sz="18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spcBef>
                <a:spcPts val="1000"/>
              </a:spcBef>
            </a:pPr>
            <a:endParaRPr lang="en-GB" sz="18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101197746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28281870"/>
              </p:ext>
            </p:extLst>
          </p:nvPr>
        </p:nvGraphicFramePr>
        <p:xfrm>
          <a:off x="525801" y="1622995"/>
          <a:ext cx="7454547" cy="4973084"/>
        </p:xfrm>
        <a:graphic>
          <a:graphicData uri="http://schemas.openxmlformats.org/presentationml/2006/ole">
            <p:oleObj spid="_x0000_s3094" name="Arbeitsblatt" r:id="rId4" imgW="6839034" imgH="4562462" progId="Excel.Sheet.12">
              <p:embed/>
            </p:oleObj>
          </a:graphicData>
        </a:graphic>
      </p:graphicFrame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Results – Long term relationships (cross section)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4" name="Rechteck 3"/>
          <p:cNvSpPr/>
          <p:nvPr/>
        </p:nvSpPr>
        <p:spPr bwMode="auto">
          <a:xfrm>
            <a:off x="5794625" y="1910992"/>
            <a:ext cx="1068519" cy="4664471"/>
          </a:xfrm>
          <a:prstGeom prst="rect">
            <a:avLst/>
          </a:prstGeom>
          <a:solidFill>
            <a:schemeClr val="accent1">
              <a:alpha val="20000"/>
            </a:schemeClr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33750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88372852"/>
              </p:ext>
            </p:extLst>
          </p:nvPr>
        </p:nvGraphicFramePr>
        <p:xfrm>
          <a:off x="539019" y="1609351"/>
          <a:ext cx="7978257" cy="4961706"/>
        </p:xfrm>
        <a:graphic>
          <a:graphicData uri="http://schemas.openxmlformats.org/presentationml/2006/ole">
            <p:oleObj spid="_x0000_s4118" name="Arbeitsblatt" r:id="rId4" imgW="7305601" imgH="4543541" progId="Excel.Sheet.12">
              <p:embed/>
            </p:oleObj>
          </a:graphicData>
        </a:graphic>
      </p:graphicFrame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Results – Short term relationships (Panel, 1</a:t>
            </a:r>
            <a:r>
              <a:rPr lang="en-GB" sz="2800" baseline="30000" dirty="0" smtClean="0">
                <a:ea typeface="ＭＳ Ｐゴシック" pitchFamily="34" charset="-128"/>
              </a:rPr>
              <a:t>st</a:t>
            </a:r>
            <a:r>
              <a:rPr lang="en-GB" sz="2800" dirty="0" smtClean="0">
                <a:ea typeface="ＭＳ Ｐゴシック" pitchFamily="34" charset="-128"/>
              </a:rPr>
              <a:t> diff)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27" name="Rechteck 26"/>
          <p:cNvSpPr/>
          <p:nvPr/>
        </p:nvSpPr>
        <p:spPr bwMode="auto">
          <a:xfrm>
            <a:off x="2784343" y="1910992"/>
            <a:ext cx="1181482" cy="4664471"/>
          </a:xfrm>
          <a:prstGeom prst="rect">
            <a:avLst/>
          </a:prstGeom>
          <a:solidFill>
            <a:schemeClr val="accent1">
              <a:alpha val="20000"/>
            </a:schemeClr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781142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Results – Country groups (cross section)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26685221"/>
              </p:ext>
            </p:extLst>
          </p:nvPr>
        </p:nvGraphicFramePr>
        <p:xfrm>
          <a:off x="452225" y="1683565"/>
          <a:ext cx="8371016" cy="4420485"/>
        </p:xfrm>
        <a:graphic>
          <a:graphicData uri="http://schemas.openxmlformats.org/presentationml/2006/ole">
            <p:oleObj spid="_x0000_s5141" name="Arbeitsblatt" r:id="rId4" imgW="7972396" imgH="4209986" progId="Excel.Shee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29859603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11627585"/>
              </p:ext>
            </p:extLst>
          </p:nvPr>
        </p:nvGraphicFramePr>
        <p:xfrm>
          <a:off x="525463" y="1593850"/>
          <a:ext cx="8151812" cy="5140325"/>
        </p:xfrm>
        <a:graphic>
          <a:graphicData uri="http://schemas.openxmlformats.org/presentationml/2006/ole">
            <p:oleObj spid="_x0000_s6164" name="Arbeitsblatt" r:id="rId4" imgW="7762994" imgH="4895747" progId="Excel.Sheet.12">
              <p:embed/>
            </p:oleObj>
          </a:graphicData>
        </a:graphic>
      </p:graphicFrame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528638" y="599383"/>
            <a:ext cx="7985125" cy="6270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800" dirty="0" smtClean="0">
                <a:ea typeface="ＭＳ Ｐゴシック" pitchFamily="34" charset="-128"/>
              </a:rPr>
              <a:t>Results – Comparison of tradability measures (cross section)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27" name="Rechteck 26"/>
          <p:cNvSpPr/>
          <p:nvPr/>
        </p:nvSpPr>
        <p:spPr bwMode="auto">
          <a:xfrm>
            <a:off x="523982" y="1880170"/>
            <a:ext cx="8137133" cy="1489753"/>
          </a:xfrm>
          <a:prstGeom prst="rect">
            <a:avLst/>
          </a:prstGeom>
          <a:solidFill>
            <a:schemeClr val="accent1">
              <a:alpha val="20000"/>
            </a:schemeClr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314145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34118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Conclusions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577087" y="1613763"/>
            <a:ext cx="7919641" cy="4129491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Tradability of output established as determinant of the current account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Countries specialising in sectors with low tradability tend to run current account deficits even in </a:t>
            </a:r>
            <a:r>
              <a:rPr lang="en-GB" sz="2200" dirty="0">
                <a:solidFill>
                  <a:schemeClr val="tx1"/>
                </a:solidFill>
                <a:ea typeface="ＭＳ Ｐゴシック" pitchFamily="34" charset="-128"/>
              </a:rPr>
              <a:t>the </a:t>
            </a: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longer run  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>
                <a:solidFill>
                  <a:schemeClr val="tx1"/>
                </a:solidFill>
                <a:ea typeface="ＭＳ Ｐゴシック" pitchFamily="34" charset="-128"/>
              </a:rPr>
              <a:t>Tradability of output matters in particular for emerging countries in Europe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Industrial polices relevant for the external balance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Result is robust for alternative measures of the tradability index   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endParaRPr lang="en-GB" sz="22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lnSpc>
                <a:spcPct val="110000"/>
              </a:lnSpc>
              <a:spcBef>
                <a:spcPts val="1000"/>
              </a:spcBef>
            </a:pPr>
            <a:endParaRPr lang="en-GB" sz="2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38539883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34118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Motivation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577087" y="1676901"/>
            <a:ext cx="8267367" cy="4025256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External imbalances are a recurring issue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De-industrialisation tendencies in Europe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Renewed interest in ‘shaping’ the economic structure with the help of (industrial) policy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Shift the debate from manufacturing vs. services to a debate of about tradability of the output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Comprehensive indicator for the tradability of output   instead of the usual tradable – non-tradable dichotomy  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228312767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44392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Work Agenda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577087" y="1613763"/>
            <a:ext cx="8267367" cy="4796561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>
                <a:solidFill>
                  <a:schemeClr val="tx1"/>
                </a:solidFill>
                <a:ea typeface="ＭＳ Ｐゴシック" pitchFamily="34" charset="-128"/>
              </a:rPr>
              <a:t>Tackle potential endogeneity introduced by inward FDI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Include </a:t>
            </a:r>
            <a:r>
              <a:rPr lang="en-GB" sz="2200" dirty="0">
                <a:solidFill>
                  <a:schemeClr val="tx1"/>
                </a:solidFill>
                <a:ea typeface="ＭＳ Ｐゴシック" pitchFamily="34" charset="-128"/>
              </a:rPr>
              <a:t>relative price levels to control for the real exchange rate (Dollar, 1992)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Include the investment intensity of sectors </a:t>
            </a: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(see </a:t>
            </a:r>
            <a:r>
              <a:rPr lang="en-GB" sz="1800" dirty="0" err="1" smtClean="0">
                <a:solidFill>
                  <a:schemeClr val="tx1"/>
                </a:solidFill>
                <a:ea typeface="ＭＳ Ｐゴシック" pitchFamily="34" charset="-128"/>
              </a:rPr>
              <a:t>Jin</a:t>
            </a: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, 2012)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Additional controls (e.g. latitude and longitude)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Similar exercise for the effects of the TI on the trade account balance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Single country studies: Estimate ARDL model for countries with longer time series available </a:t>
            </a: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(e.g. FR, HU)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Develop a theoretical model that unambiguously predicts the tradability hypothesis (link it with </a:t>
            </a:r>
            <a:r>
              <a:rPr lang="en-GB" sz="2200" dirty="0" err="1" smtClean="0">
                <a:solidFill>
                  <a:schemeClr val="tx1"/>
                </a:solidFill>
                <a:ea typeface="ＭＳ Ｐゴシック" pitchFamily="34" charset="-128"/>
              </a:rPr>
              <a:t>Maizels</a:t>
            </a:r>
            <a:r>
              <a:rPr lang="en-GB" sz="2200" dirty="0" smtClean="0">
                <a:solidFill>
                  <a:schemeClr val="tx1"/>
                </a:solidFill>
                <a:ea typeface="ＭＳ Ｐゴシック" pitchFamily="34" charset="-128"/>
              </a:rPr>
              <a:t>’ hypothesis)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endParaRPr lang="en-GB" sz="22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lnSpc>
                <a:spcPct val="110000"/>
              </a:lnSpc>
              <a:spcBef>
                <a:spcPts val="1000"/>
              </a:spcBef>
            </a:pPr>
            <a:endParaRPr lang="en-GB" sz="2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6597636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Inhaltsplatzhalter 2"/>
          <p:cNvSpPr>
            <a:spLocks noGrp="1"/>
          </p:cNvSpPr>
          <p:nvPr>
            <p:ph idx="1"/>
          </p:nvPr>
        </p:nvSpPr>
        <p:spPr>
          <a:xfrm>
            <a:off x="544513" y="1941513"/>
            <a:ext cx="7913687" cy="3905250"/>
          </a:xfrm>
        </p:spPr>
        <p:txBody>
          <a:bodyPr/>
          <a:lstStyle/>
          <a:p>
            <a:pPr algn="ctr">
              <a:spcAft>
                <a:spcPct val="0"/>
              </a:spcAft>
              <a:buFont typeface="Wingdings" pitchFamily="2" charset="2"/>
              <a:buNone/>
            </a:pPr>
            <a:endParaRPr lang="en-GB" sz="3600" dirty="0" smtClean="0">
              <a:ea typeface="ＭＳ Ｐゴシック" pitchFamily="34" charset="-128"/>
            </a:endParaRPr>
          </a:p>
          <a:p>
            <a:pPr algn="ctr">
              <a:spcAft>
                <a:spcPct val="0"/>
              </a:spcAft>
              <a:buFont typeface="Wingdings" pitchFamily="2" charset="2"/>
              <a:buNone/>
            </a:pPr>
            <a:r>
              <a:rPr lang="en-GB" sz="3600" dirty="0" smtClean="0">
                <a:ea typeface="ＭＳ Ｐゴシック" pitchFamily="34" charset="-128"/>
              </a:rPr>
              <a:t>Thank you </a:t>
            </a:r>
            <a:br>
              <a:rPr lang="en-GB" sz="3600" dirty="0" smtClean="0">
                <a:ea typeface="ＭＳ Ｐゴシック" pitchFamily="34" charset="-128"/>
              </a:rPr>
            </a:br>
            <a:r>
              <a:rPr lang="en-GB" sz="3600" dirty="0" smtClean="0">
                <a:ea typeface="ＭＳ Ｐゴシック" pitchFamily="34" charset="-128"/>
              </a:rPr>
              <a:t>for your Attention!</a:t>
            </a:r>
          </a:p>
        </p:txBody>
      </p:sp>
      <p:cxnSp>
        <p:nvCxnSpPr>
          <p:cNvPr id="4" name="Gerade Verbindung 3"/>
          <p:cNvCxnSpPr/>
          <p:nvPr/>
        </p:nvCxnSpPr>
        <p:spPr bwMode="auto">
          <a:xfrm>
            <a:off x="514350" y="5538788"/>
            <a:ext cx="7970838" cy="1587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accent6">
                <a:lumMod val="50000"/>
                <a:alpha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85647953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528638" y="766763"/>
            <a:ext cx="7985125" cy="6270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/>
              <a:t>Spearman's rank correlation coefficients of European country's </a:t>
            </a:r>
            <a:r>
              <a:rPr lang="en-GB" sz="2400" dirty="0" smtClean="0"/>
              <a:t>TS </a:t>
            </a:r>
            <a:r>
              <a:rPr lang="en-GB" sz="2400" dirty="0"/>
              <a:t>with </a:t>
            </a:r>
            <a:r>
              <a:rPr lang="en-GB" sz="2400" dirty="0" smtClean="0"/>
              <a:t>the </a:t>
            </a:r>
            <a:r>
              <a:rPr lang="en-GB" sz="2400" dirty="0"/>
              <a:t>global </a:t>
            </a:r>
            <a:r>
              <a:rPr lang="en-GB" sz="2400" dirty="0" smtClean="0"/>
              <a:t>TS </a:t>
            </a:r>
            <a:endParaRPr lang="en-GB" sz="2400" dirty="0" smtClean="0"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64802729"/>
              </p:ext>
            </p:extLst>
          </p:nvPr>
        </p:nvGraphicFramePr>
        <p:xfrm>
          <a:off x="567531" y="1616583"/>
          <a:ext cx="7061994" cy="5098200"/>
        </p:xfrm>
        <a:graphic>
          <a:graphicData uri="http://schemas.openxmlformats.org/drawingml/2006/table">
            <a:tbl>
              <a:tblPr firstRow="1" firstCol="1" bandRow="1"/>
              <a:tblGrid>
                <a:gridCol w="1385821"/>
                <a:gridCol w="835290"/>
                <a:gridCol w="759354"/>
                <a:gridCol w="550532"/>
                <a:gridCol w="1385821"/>
                <a:gridCol w="835290"/>
                <a:gridCol w="759354"/>
                <a:gridCol w="550532"/>
              </a:tblGrid>
              <a:tr h="2517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country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Code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ρ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country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code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ρ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Austria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0.9560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Italy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0.9780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Belgium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0.9912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Lithuania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0.7275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Bulgaria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BG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0.9209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Luxembourg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LU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0.8330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Cyprus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0.9253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Latvia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LV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0.9165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Czech Republic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CZ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0.8198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Malta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0.5341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Germany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0.9868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Netherlands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NL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0.9516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Denmark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DK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0.9868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Poland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PL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0.9473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Spain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0.9560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Portugal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0.9692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Estonia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0.9341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Romania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RO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0.8945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Finland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FI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0.9429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Russia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RU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0.8857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France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0.9736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Slovakia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SK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0.8681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United Kingdom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UK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0.9121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Slovenia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SI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0.9516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Greece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EL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0.9516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Sweden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0.9516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Hungary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HU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0.9121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Turkey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TR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0.9077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4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Ireland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IE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0.6659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***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Ellipse 3"/>
          <p:cNvSpPr/>
          <p:nvPr/>
        </p:nvSpPr>
        <p:spPr bwMode="auto">
          <a:xfrm>
            <a:off x="2152650" y="6381750"/>
            <a:ext cx="1952625" cy="390525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952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5581650" y="3095625"/>
            <a:ext cx="1952625" cy="390525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952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5581650" y="2171700"/>
            <a:ext cx="1952625" cy="390525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952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89683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713" y="1603441"/>
            <a:ext cx="8156575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TI vs export openness (1)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cxnSp>
        <p:nvCxnSpPr>
          <p:cNvPr id="2050" name="AutoShape 2"/>
          <p:cNvCxnSpPr>
            <a:cxnSpLocks noChangeShapeType="1"/>
          </p:cNvCxnSpPr>
          <p:nvPr/>
        </p:nvCxnSpPr>
        <p:spPr bwMode="auto">
          <a:xfrm flipV="1">
            <a:off x="1317625" y="2139950"/>
            <a:ext cx="134938" cy="55563"/>
          </a:xfrm>
          <a:prstGeom prst="straightConnector1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051" name="AutoShape 3"/>
          <p:cNvCxnSpPr>
            <a:cxnSpLocks noChangeShapeType="1"/>
          </p:cNvCxnSpPr>
          <p:nvPr/>
        </p:nvCxnSpPr>
        <p:spPr bwMode="auto">
          <a:xfrm flipV="1">
            <a:off x="1317625" y="2178050"/>
            <a:ext cx="134938" cy="57150"/>
          </a:xfrm>
          <a:prstGeom prst="straightConnector1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" name="Gerade Verbindung 2"/>
          <p:cNvCxnSpPr/>
          <p:nvPr/>
        </p:nvCxnSpPr>
        <p:spPr bwMode="auto">
          <a:xfrm flipV="1">
            <a:off x="1483385" y="2054832"/>
            <a:ext cx="150206" cy="4255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Gerade Verbindung 14"/>
          <p:cNvCxnSpPr/>
          <p:nvPr/>
        </p:nvCxnSpPr>
        <p:spPr bwMode="auto">
          <a:xfrm flipV="1">
            <a:off x="1490476" y="2098122"/>
            <a:ext cx="150206" cy="4255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7842371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TI vs export openness (2)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cxnSp>
        <p:nvCxnSpPr>
          <p:cNvPr id="2050" name="AutoShape 2"/>
          <p:cNvCxnSpPr>
            <a:cxnSpLocks noChangeShapeType="1"/>
          </p:cNvCxnSpPr>
          <p:nvPr/>
        </p:nvCxnSpPr>
        <p:spPr bwMode="auto">
          <a:xfrm flipV="1">
            <a:off x="1317625" y="2139950"/>
            <a:ext cx="134938" cy="55563"/>
          </a:xfrm>
          <a:prstGeom prst="straightConnector1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051" name="AutoShape 3"/>
          <p:cNvCxnSpPr>
            <a:cxnSpLocks noChangeShapeType="1"/>
          </p:cNvCxnSpPr>
          <p:nvPr/>
        </p:nvCxnSpPr>
        <p:spPr bwMode="auto">
          <a:xfrm flipV="1">
            <a:off x="1317625" y="2178050"/>
            <a:ext cx="134938" cy="57150"/>
          </a:xfrm>
          <a:prstGeom prst="straightConnector1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1" name="Bild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657" y="1889760"/>
            <a:ext cx="6899593" cy="477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9649182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13570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Contributions</a:t>
            </a:r>
            <a:endParaRPr lang="en-GB" sz="2800" dirty="0">
              <a:ea typeface="ＭＳ Ｐゴシック" pitchFamily="34" charset="-128"/>
            </a:endParaRP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577088" y="1676900"/>
            <a:ext cx="8042930" cy="4056079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Develop a </a:t>
            </a:r>
            <a:r>
              <a:rPr lang="en-GB" dirty="0">
                <a:solidFill>
                  <a:srgbClr val="0070C0"/>
                </a:solidFill>
                <a:ea typeface="ＭＳ Ｐゴシック" pitchFamily="34" charset="-128"/>
              </a:rPr>
              <a:t>tradability index (TI) </a:t>
            </a:r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that summarises the tradability of output of an economy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Empirical tests </a:t>
            </a:r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of 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the t</a:t>
            </a:r>
            <a:r>
              <a:rPr lang="en-GB" dirty="0" smtClean="0">
                <a:solidFill>
                  <a:srgbClr val="0070C0"/>
                </a:solidFill>
                <a:ea typeface="ＭＳ Ｐゴシック" pitchFamily="34" charset="-128"/>
              </a:rPr>
              <a:t>radability hypothesis:  </a:t>
            </a:r>
            <a:br>
              <a:rPr lang="en-GB" dirty="0" smtClean="0">
                <a:solidFill>
                  <a:srgbClr val="0070C0"/>
                </a:solidFill>
                <a:ea typeface="ＭＳ Ｐゴシック" pitchFamily="34" charset="-128"/>
              </a:rPr>
            </a:b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Is the </a:t>
            </a:r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tradability of output 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 relevant for </a:t>
            </a:r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the current account (CA) 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position?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Empirical relationship can be brought in accordance with a standard </a:t>
            </a:r>
            <a:r>
              <a:rPr lang="en-GB" dirty="0">
                <a:solidFill>
                  <a:srgbClr val="0070C0"/>
                </a:solidFill>
                <a:ea typeface="ＭＳ Ｐゴシック" pitchFamily="34" charset="-128"/>
              </a:rPr>
              <a:t>intertemporal </a:t>
            </a:r>
            <a:r>
              <a:rPr lang="en-GB" dirty="0" smtClean="0">
                <a:solidFill>
                  <a:srgbClr val="0070C0"/>
                </a:solidFill>
                <a:ea typeface="ＭＳ Ｐゴシック" pitchFamily="34" charset="-128"/>
              </a:rPr>
              <a:t>CA model</a:t>
            </a:r>
            <a:endParaRPr lang="en-GB" dirty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lnSpc>
                <a:spcPct val="110000"/>
              </a:lnSpc>
              <a:spcBef>
                <a:spcPts val="1000"/>
              </a:spcBef>
            </a:pPr>
            <a:endParaRPr lang="en-GB" dirty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65712360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GB" sz="2800" dirty="0" smtClean="0">
              <a:ea typeface="ＭＳ Ｐゴシック" pitchFamily="34" charset="-128"/>
            </a:endParaRP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447675" y="2896101"/>
            <a:ext cx="8267367" cy="961523"/>
          </a:xfrm>
        </p:spPr>
        <p:txBody>
          <a:bodyPr/>
          <a:lstStyle/>
          <a:p>
            <a:pPr marL="0" indent="0" algn="ctr">
              <a:lnSpc>
                <a:spcPct val="110000"/>
              </a:lnSpc>
              <a:spcBef>
                <a:spcPts val="1000"/>
              </a:spcBef>
              <a:buNone/>
            </a:pPr>
            <a:r>
              <a:rPr lang="en-GB" sz="4800" b="1" dirty="0" smtClean="0">
                <a:solidFill>
                  <a:srgbClr val="0070C0"/>
                </a:solidFill>
                <a:ea typeface="ＭＳ Ｐゴシック" pitchFamily="34" charset="-128"/>
              </a:rPr>
              <a:t>The Tradability Index </a:t>
            </a:r>
            <a:r>
              <a:rPr lang="en-GB" sz="4800" b="1" dirty="0">
                <a:solidFill>
                  <a:srgbClr val="0070C0"/>
                </a:solidFill>
                <a:ea typeface="ＭＳ Ｐゴシック" pitchFamily="34" charset="-128"/>
              </a:rPr>
              <a:t>(TI)</a:t>
            </a:r>
            <a:endParaRPr lang="en-GB" sz="4800" b="1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cxnSp>
        <p:nvCxnSpPr>
          <p:cNvPr id="3" name="Gerade Verbindung 2"/>
          <p:cNvCxnSpPr/>
          <p:nvPr/>
        </p:nvCxnSpPr>
        <p:spPr bwMode="auto">
          <a:xfrm>
            <a:off x="581025" y="4924425"/>
            <a:ext cx="7953375" cy="0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xmlns="" val="97253546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1466850" y="2474742"/>
          <a:ext cx="6273800" cy="1419225"/>
        </p:xfrm>
        <a:graphic>
          <a:graphicData uri="http://schemas.openxmlformats.org/presentationml/2006/ole">
            <p:oleObj spid="_x0000_s51203" name="Dokument" r:id="rId4" imgW="6266322" imgH="1425808" progId="Word.Document.12">
              <p:embed/>
            </p:oleObj>
          </a:graphicData>
        </a:graphic>
      </p:graphicFrame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13570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The Tradability Index</a:t>
            </a:r>
            <a:endParaRPr lang="en-GB" sz="2800" dirty="0">
              <a:ea typeface="ＭＳ Ｐゴシック" pitchFamily="34" charset="-128"/>
            </a:endParaRP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577088" y="1676900"/>
            <a:ext cx="8251602" cy="116255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The TI is calculated based on economies’ broad industry structure and is calculated as</a:t>
            </a:r>
            <a:endParaRPr lang="en-GB" dirty="0">
              <a:solidFill>
                <a:schemeClr val="tx1"/>
              </a:solidFill>
              <a:ea typeface="ＭＳ Ｐゴシック" pitchFamily="34" charset="-128"/>
            </a:endParaRPr>
          </a:p>
          <a:p>
            <a:pPr>
              <a:lnSpc>
                <a:spcPct val="110000"/>
              </a:lnSpc>
              <a:spcBef>
                <a:spcPts val="1000"/>
              </a:spcBef>
            </a:pPr>
            <a:endParaRPr lang="en-GB" dirty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7" name="Inhaltsplatzhalter 2"/>
          <p:cNvSpPr>
            <a:spLocks noGrp="1"/>
          </p:cNvSpPr>
          <p:nvPr>
            <p:ph idx="4294967295"/>
          </p:nvPr>
        </p:nvSpPr>
        <p:spPr>
          <a:xfrm>
            <a:off x="528961" y="3868593"/>
            <a:ext cx="8205135" cy="3099775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The TI</a:t>
            </a:r>
          </a:p>
          <a:p>
            <a:pPr lvl="1">
              <a:spcBef>
                <a:spcPts val="300"/>
              </a:spcBef>
              <a:buClr>
                <a:srgbClr val="F8CA1B"/>
              </a:buClr>
              <a:buSzPct val="120000"/>
            </a:pPr>
            <a:r>
              <a:rPr lang="en-GB" sz="2200" dirty="0" smtClean="0">
                <a:solidFill>
                  <a:srgbClr val="0070C0"/>
                </a:solidFill>
                <a:ea typeface="ＭＳ Ｐゴシック" pitchFamily="34" charset="-128"/>
                <a:cs typeface="+mn-cs"/>
              </a:rPr>
              <a:t>is the expected openness of a country given its economic structure</a:t>
            </a:r>
          </a:p>
          <a:p>
            <a:pPr lvl="1">
              <a:spcBef>
                <a:spcPts val="300"/>
              </a:spcBef>
              <a:buClr>
                <a:srgbClr val="F8CA1B"/>
              </a:buClr>
              <a:buSzPct val="120000"/>
            </a:pPr>
            <a:r>
              <a:rPr lang="en-GB" sz="2200" dirty="0" smtClean="0">
                <a:solidFill>
                  <a:srgbClr val="0070C0"/>
                </a:solidFill>
                <a:ea typeface="ＭＳ Ｐゴシック" pitchFamily="34" charset="-128"/>
                <a:cs typeface="+mn-cs"/>
              </a:rPr>
              <a:t>does not reflect a country’s exports</a:t>
            </a:r>
          </a:p>
          <a:p>
            <a:pPr lvl="1">
              <a:spcBef>
                <a:spcPts val="300"/>
              </a:spcBef>
              <a:buClr>
                <a:srgbClr val="F8CA1B"/>
              </a:buClr>
              <a:buSzPct val="120000"/>
            </a:pPr>
            <a:r>
              <a:rPr lang="en-GB" sz="2200" dirty="0" smtClean="0">
                <a:solidFill>
                  <a:srgbClr val="0070C0"/>
                </a:solidFill>
                <a:ea typeface="ＭＳ Ｐゴシック" pitchFamily="34" charset="-128"/>
                <a:cs typeface="+mn-cs"/>
              </a:rPr>
              <a:t>is independent of country size</a:t>
            </a:r>
          </a:p>
          <a:p>
            <a:pPr lvl="1">
              <a:spcBef>
                <a:spcPts val="300"/>
              </a:spcBef>
              <a:buClr>
                <a:srgbClr val="F8CA1B"/>
              </a:buClr>
              <a:buSzPct val="120000"/>
            </a:pPr>
            <a:r>
              <a:rPr lang="en-GB" sz="2200" dirty="0" smtClean="0">
                <a:solidFill>
                  <a:srgbClr val="0070C0"/>
                </a:solidFill>
                <a:ea typeface="ＭＳ Ｐゴシック" pitchFamily="34" charset="-128"/>
                <a:cs typeface="+mn-cs"/>
              </a:rPr>
              <a:t>is (to a large degree) independent of a country’s trade policy</a:t>
            </a:r>
          </a:p>
          <a:p>
            <a:pPr lvl="1">
              <a:spcBef>
                <a:spcPts val="1000"/>
              </a:spcBef>
            </a:pPr>
            <a:endParaRPr lang="en-GB" dirty="0">
              <a:solidFill>
                <a:srgbClr val="0070C0"/>
              </a:solidFill>
              <a:ea typeface="ＭＳ Ｐゴシック" pitchFamily="34" charset="-128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413022" y="3438480"/>
            <a:ext cx="2609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800" i="1" dirty="0">
                <a:solidFill>
                  <a:srgbClr val="002060"/>
                </a:solidFill>
              </a:rPr>
              <a:t>i</a:t>
            </a:r>
            <a:r>
              <a:rPr lang="en-GB" sz="1800" i="1" dirty="0" smtClean="0">
                <a:solidFill>
                  <a:srgbClr val="002060"/>
                </a:solidFill>
              </a:rPr>
              <a:t>ndustry’s tradability score (TS)</a:t>
            </a:r>
            <a:endParaRPr lang="en-GB" sz="1800" i="1" dirty="0">
              <a:solidFill>
                <a:srgbClr val="00206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154802" y="3438480"/>
            <a:ext cx="2609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1" dirty="0" smtClean="0">
                <a:solidFill>
                  <a:srgbClr val="002060"/>
                </a:solidFill>
              </a:rPr>
              <a:t>country’s industry shares</a:t>
            </a:r>
            <a:endParaRPr lang="en-GB" sz="1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712360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03296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The Tradability Scores (TS) across Industries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275" y="1548750"/>
            <a:ext cx="753586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6734527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03296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The Tradability Index – VAX based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482885" y="5553075"/>
            <a:ext cx="8578922" cy="1219199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Commodity exporters have highest TI values</a:t>
            </a:r>
          </a:p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Lower end of the distribution occupied by EU members </a:t>
            </a:r>
            <a:r>
              <a:rPr lang="en-GB" sz="1600" dirty="0" smtClean="0">
                <a:solidFill>
                  <a:schemeClr val="tx1"/>
                </a:solidFill>
                <a:ea typeface="ＭＳ Ｐゴシック" pitchFamily="34" charset="-128"/>
              </a:rPr>
              <a:t>(FR, LU, EL, CY)</a:t>
            </a:r>
          </a:p>
          <a:p>
            <a:pPr>
              <a:lnSpc>
                <a:spcPct val="105000"/>
              </a:lnSpc>
              <a:spcBef>
                <a:spcPts val="1000"/>
              </a:spcBef>
            </a:pP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DE has an average TI index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875" y="1574353"/>
            <a:ext cx="8096250" cy="391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3223239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GB" sz="2800" dirty="0" smtClean="0">
              <a:ea typeface="ＭＳ Ｐゴシック" pitchFamily="34" charset="-128"/>
            </a:endParaRP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447675" y="2896101"/>
            <a:ext cx="8267367" cy="961523"/>
          </a:xfrm>
        </p:spPr>
        <p:txBody>
          <a:bodyPr/>
          <a:lstStyle/>
          <a:p>
            <a:pPr marL="0" indent="0" algn="ctr">
              <a:lnSpc>
                <a:spcPct val="110000"/>
              </a:lnSpc>
              <a:spcBef>
                <a:spcPts val="1000"/>
              </a:spcBef>
              <a:buNone/>
            </a:pPr>
            <a:r>
              <a:rPr lang="en-GB" sz="4800" b="1" dirty="0" smtClean="0">
                <a:solidFill>
                  <a:srgbClr val="0070C0"/>
                </a:solidFill>
                <a:ea typeface="ＭＳ Ｐゴシック" pitchFamily="34" charset="-128"/>
              </a:rPr>
              <a:t>The Theoretical Model</a:t>
            </a:r>
            <a:endParaRPr lang="en-GB" sz="4800" b="1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cxnSp>
        <p:nvCxnSpPr>
          <p:cNvPr id="3" name="Gerade Verbindung 2"/>
          <p:cNvCxnSpPr/>
          <p:nvPr/>
        </p:nvCxnSpPr>
        <p:spPr bwMode="auto">
          <a:xfrm>
            <a:off x="581025" y="4924425"/>
            <a:ext cx="7953375" cy="0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xmlns="" val="409283094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713570" y="804863"/>
            <a:ext cx="7985125" cy="627062"/>
          </a:xfrm>
        </p:spPr>
        <p:txBody>
          <a:bodyPr/>
          <a:lstStyle/>
          <a:p>
            <a:r>
              <a:rPr lang="en-GB" sz="2800" dirty="0" smtClean="0">
                <a:ea typeface="ＭＳ Ｐゴシック" pitchFamily="34" charset="-128"/>
              </a:rPr>
              <a:t>Current Account Model Framework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4294967295"/>
          </p:nvPr>
        </p:nvSpPr>
        <p:spPr>
          <a:xfrm>
            <a:off x="577087" y="1699489"/>
            <a:ext cx="8267367" cy="4362264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Two-period intertemporal CA model </a:t>
            </a:r>
            <a:r>
              <a:rPr lang="en-GB" sz="1800" dirty="0" smtClean="0">
                <a:solidFill>
                  <a:schemeClr val="tx1"/>
                </a:solidFill>
                <a:ea typeface="ＭＳ Ｐゴシック" pitchFamily="34" charset="-128"/>
              </a:rPr>
              <a:t>(Obstfeld – Rogoff, 1996)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rgbClr val="0070C0"/>
                </a:solidFill>
                <a:ea typeface="ＭＳ Ｐゴシック" pitchFamily="34" charset="-128"/>
              </a:rPr>
              <a:t>Tradable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 and </a:t>
            </a:r>
            <a:r>
              <a:rPr lang="en-GB" dirty="0" smtClean="0">
                <a:solidFill>
                  <a:srgbClr val="0070C0"/>
                </a:solidFill>
                <a:ea typeface="ＭＳ Ｐゴシック" pitchFamily="34" charset="-128"/>
              </a:rPr>
              <a:t>Non-Tradable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 Sector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rgbClr val="0070C0"/>
                </a:solidFill>
                <a:ea typeface="ＭＳ Ｐゴシック" pitchFamily="34" charset="-128"/>
              </a:rPr>
              <a:t>Endowment economy 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(</a:t>
            </a:r>
            <a:r>
              <a:rPr lang="en-GB" i="1" dirty="0" smtClean="0">
                <a:solidFill>
                  <a:schemeClr val="tx1"/>
                </a:solidFill>
                <a:ea typeface="ＭＳ Ｐゴシック" pitchFamily="34" charset="-128"/>
              </a:rPr>
              <a:t>Y</a:t>
            </a:r>
            <a:r>
              <a:rPr lang="en-GB" i="1" baseline="30000" dirty="0" smtClean="0">
                <a:solidFill>
                  <a:schemeClr val="tx1"/>
                </a:solidFill>
                <a:ea typeface="ＭＳ Ｐゴシック" pitchFamily="34" charset="-128"/>
              </a:rPr>
              <a:t>T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and </a:t>
            </a:r>
            <a:r>
              <a:rPr lang="en-GB" i="1" dirty="0" smtClean="0">
                <a:solidFill>
                  <a:schemeClr val="tx1"/>
                </a:solidFill>
                <a:ea typeface="ＭＳ Ｐゴシック" pitchFamily="34" charset="-128"/>
              </a:rPr>
              <a:t>Y</a:t>
            </a:r>
            <a:r>
              <a:rPr lang="en-GB" i="1" baseline="30000" dirty="0" smtClean="0">
                <a:solidFill>
                  <a:schemeClr val="tx1"/>
                </a:solidFill>
                <a:ea typeface="ＭＳ Ｐゴシック" pitchFamily="34" charset="-128"/>
              </a:rPr>
              <a:t>N 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are exogenous)</a:t>
            </a:r>
            <a:r>
              <a:rPr lang="en-GB" i="1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</a:p>
          <a:p>
            <a:pPr>
              <a:lnSpc>
                <a:spcPct val="110000"/>
              </a:lnSpc>
              <a:spcBef>
                <a:spcPts val="1000"/>
              </a:spcBef>
              <a:tabLst>
                <a:tab pos="1046163" algn="l"/>
                <a:tab pos="3228975" algn="r"/>
              </a:tabLst>
            </a:pPr>
            <a:r>
              <a:rPr lang="en-GB" dirty="0">
                <a:solidFill>
                  <a:srgbClr val="0070C0"/>
                </a:solidFill>
                <a:ea typeface="ＭＳ Ｐゴシック" pitchFamily="34" charset="-128"/>
              </a:rPr>
              <a:t>Representative consumer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 maximises utility by choosing her </a:t>
            </a:r>
            <a:r>
              <a:rPr lang="en-GB" dirty="0">
                <a:solidFill>
                  <a:srgbClr val="0070C0"/>
                </a:solidFill>
                <a:ea typeface="ＭＳ Ｐゴシック" pitchFamily="34" charset="-128"/>
              </a:rPr>
              <a:t>optimal consumption path over time</a:t>
            </a:r>
          </a:p>
          <a:p>
            <a:pPr>
              <a:lnSpc>
                <a:spcPct val="110000"/>
              </a:lnSpc>
              <a:spcBef>
                <a:spcPts val="1000"/>
              </a:spcBef>
              <a:tabLst>
                <a:tab pos="1046163" algn="l"/>
                <a:tab pos="3228975" algn="r"/>
              </a:tabLst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Cobb-Douglas Consumption Aggregator for </a:t>
            </a:r>
            <a:r>
              <a:rPr lang="en-GB" i="1" dirty="0" smtClean="0">
                <a:solidFill>
                  <a:schemeClr val="tx1"/>
                </a:solidFill>
                <a:ea typeface="ＭＳ Ｐゴシック" pitchFamily="34" charset="-128"/>
              </a:rPr>
              <a:t>C</a:t>
            </a:r>
            <a:r>
              <a:rPr lang="en-GB" i="1" baseline="30000" dirty="0" smtClean="0">
                <a:solidFill>
                  <a:schemeClr val="tx1"/>
                </a:solidFill>
                <a:ea typeface="ＭＳ Ｐゴシック" pitchFamily="34" charset="-128"/>
              </a:rPr>
              <a:t>T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 and </a:t>
            </a:r>
            <a:r>
              <a:rPr lang="en-GB" i="1" dirty="0" smtClean="0">
                <a:solidFill>
                  <a:schemeClr val="tx1"/>
                </a:solidFill>
                <a:ea typeface="ＭＳ Ｐゴシック" pitchFamily="34" charset="-128"/>
              </a:rPr>
              <a:t>C</a:t>
            </a:r>
            <a:r>
              <a:rPr lang="en-GB" i="1" baseline="30000" dirty="0" smtClean="0">
                <a:solidFill>
                  <a:schemeClr val="tx1"/>
                </a:solidFill>
                <a:ea typeface="ＭＳ Ｐゴシック" pitchFamily="34" charset="-128"/>
              </a:rPr>
              <a:t>N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/>
            </a:r>
            <a:b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GB" sz="2000" dirty="0" smtClean="0">
                <a:solidFill>
                  <a:schemeClr val="tx1"/>
                </a:solidFill>
                <a:ea typeface="ＭＳ Ｐゴシック" pitchFamily="34" charset="-128"/>
              </a:rPr>
              <a:t>(constant consumption shares</a:t>
            </a:r>
            <a:r>
              <a:rPr lang="de-AT" sz="2000" dirty="0" smtClean="0">
                <a:solidFill>
                  <a:schemeClr val="tx1"/>
                </a:solidFill>
                <a:ea typeface="ＭＳ Ｐゴシック" pitchFamily="34" charset="-128"/>
              </a:rPr>
              <a:t>)</a:t>
            </a: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Interest rate is determined on world capital market</a:t>
            </a:r>
            <a:endParaRPr lang="en-GB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35561749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out_hell_ januar 2007">
  <a:themeElements>
    <a:clrScheme name="layout_hell_ januar 2007 3">
      <a:dk1>
        <a:srgbClr val="333333"/>
      </a:dk1>
      <a:lt1>
        <a:srgbClr val="EAEAEA"/>
      </a:lt1>
      <a:dk2>
        <a:srgbClr val="000000"/>
      </a:dk2>
      <a:lt2>
        <a:srgbClr val="868686"/>
      </a:lt2>
      <a:accent1>
        <a:srgbClr val="A50021"/>
      </a:accent1>
      <a:accent2>
        <a:srgbClr val="CC0000"/>
      </a:accent2>
      <a:accent3>
        <a:srgbClr val="F3F3F3"/>
      </a:accent3>
      <a:accent4>
        <a:srgbClr val="2A2A2A"/>
      </a:accent4>
      <a:accent5>
        <a:srgbClr val="CFAAAB"/>
      </a:accent5>
      <a:accent6>
        <a:srgbClr val="B90000"/>
      </a:accent6>
      <a:hlink>
        <a:srgbClr val="333333"/>
      </a:hlink>
      <a:folHlink>
        <a:srgbClr val="F8CA1B"/>
      </a:folHlink>
    </a:clrScheme>
    <a:fontScheme name="layout_hell_ januar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yout_hell_ januar 2007 1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out_hell_ januar 2007 2">
        <a:dk1>
          <a:srgbClr val="333333"/>
        </a:dk1>
        <a:lt1>
          <a:srgbClr val="EAEAEA"/>
        </a:lt1>
        <a:dk2>
          <a:srgbClr val="000000"/>
        </a:dk2>
        <a:lt2>
          <a:srgbClr val="868686"/>
        </a:lt2>
        <a:accent1>
          <a:srgbClr val="A50021"/>
        </a:accent1>
        <a:accent2>
          <a:srgbClr val="CC0000"/>
        </a:accent2>
        <a:accent3>
          <a:srgbClr val="F3F3F3"/>
        </a:accent3>
        <a:accent4>
          <a:srgbClr val="2A2A2A"/>
        </a:accent4>
        <a:accent5>
          <a:srgbClr val="CFAAAB"/>
        </a:accent5>
        <a:accent6>
          <a:srgbClr val="B90000"/>
        </a:accent6>
        <a:hlink>
          <a:srgbClr val="333333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out_hell_ januar 2007 3">
        <a:dk1>
          <a:srgbClr val="333333"/>
        </a:dk1>
        <a:lt1>
          <a:srgbClr val="EAEAEA"/>
        </a:lt1>
        <a:dk2>
          <a:srgbClr val="000000"/>
        </a:dk2>
        <a:lt2>
          <a:srgbClr val="868686"/>
        </a:lt2>
        <a:accent1>
          <a:srgbClr val="A50021"/>
        </a:accent1>
        <a:accent2>
          <a:srgbClr val="CC0000"/>
        </a:accent2>
        <a:accent3>
          <a:srgbClr val="F3F3F3"/>
        </a:accent3>
        <a:accent4>
          <a:srgbClr val="2A2A2A"/>
        </a:accent4>
        <a:accent5>
          <a:srgbClr val="CFAAAB"/>
        </a:accent5>
        <a:accent6>
          <a:srgbClr val="B90000"/>
        </a:accent6>
        <a:hlink>
          <a:srgbClr val="333333"/>
        </a:hlink>
        <a:folHlink>
          <a:srgbClr val="F8CA1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C:\Dokumente und Einstellungen\muck.WIIW.000\Anwendungsdaten\Microsoft\Vorlagen\layout_hell_ januar 2007.pot</Template>
  <TotalTime>0</TotalTime>
  <Words>1026</Words>
  <Application>Microsoft Office PowerPoint</Application>
  <PresentationFormat>Bildschirmpräsentation (4:3)</PresentationFormat>
  <Paragraphs>281</Paragraphs>
  <Slides>24</Slides>
  <Notes>24</Notes>
  <HiddenSlides>3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24</vt:i4>
      </vt:variant>
    </vt:vector>
  </HeadingPairs>
  <TitlesOfParts>
    <vt:vector size="27" baseType="lpstr">
      <vt:lpstr>layout_hell_ januar 2007</vt:lpstr>
      <vt:lpstr>Dokument</vt:lpstr>
      <vt:lpstr>Arbeitsblatt</vt:lpstr>
      <vt:lpstr>Tradability of Output and the Current Account in Europe</vt:lpstr>
      <vt:lpstr>Motivation</vt:lpstr>
      <vt:lpstr>Contributions</vt:lpstr>
      <vt:lpstr>Folie 4</vt:lpstr>
      <vt:lpstr>The Tradability Index</vt:lpstr>
      <vt:lpstr>The Tradability Scores (TS) across Industries</vt:lpstr>
      <vt:lpstr>The Tradability Index – VAX based</vt:lpstr>
      <vt:lpstr>Folie 8</vt:lpstr>
      <vt:lpstr>Current Account Model Framework</vt:lpstr>
      <vt:lpstr>Structural change and the CA? </vt:lpstr>
      <vt:lpstr>Folie 11</vt:lpstr>
      <vt:lpstr>Sample &amp; data issues </vt:lpstr>
      <vt:lpstr>Model specification</vt:lpstr>
      <vt:lpstr>Data sources </vt:lpstr>
      <vt:lpstr>Results – Long term relationships (cross section)</vt:lpstr>
      <vt:lpstr>Results – Short term relationships (Panel, 1st diff)</vt:lpstr>
      <vt:lpstr>Results – Country groups (cross section)</vt:lpstr>
      <vt:lpstr>Results – Comparison of tradability measures (cross section)</vt:lpstr>
      <vt:lpstr>Conclusions</vt:lpstr>
      <vt:lpstr>Work Agenda</vt:lpstr>
      <vt:lpstr>Folie 21</vt:lpstr>
      <vt:lpstr>Spearman's rank correlation coefficients of European country's TS with the global TS </vt:lpstr>
      <vt:lpstr>TI vs export openness (1)</vt:lpstr>
      <vt:lpstr>TI vs export openness (2)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TIGHTENING LABOUR MARKETS</dc:title>
  <dc:creator>muck</dc:creator>
  <cp:lastModifiedBy>Roman Stöllinger</cp:lastModifiedBy>
  <cp:revision>1411</cp:revision>
  <cp:lastPrinted>2015-11-09T16:52:13Z</cp:lastPrinted>
  <dcterms:created xsi:type="dcterms:W3CDTF">2011-10-26T10:51:50Z</dcterms:created>
  <dcterms:modified xsi:type="dcterms:W3CDTF">2015-11-30T13:48:36Z</dcterms:modified>
</cp:coreProperties>
</file>