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3" r:id="rId3"/>
    <p:sldId id="312" r:id="rId4"/>
    <p:sldId id="315" r:id="rId5"/>
    <p:sldId id="316" r:id="rId6"/>
    <p:sldId id="294" r:id="rId7"/>
    <p:sldId id="318" r:id="rId8"/>
    <p:sldId id="283" r:id="rId9"/>
    <p:sldId id="319" r:id="rId10"/>
    <p:sldId id="320" r:id="rId11"/>
    <p:sldId id="317" r:id="rId12"/>
    <p:sldId id="311" r:id="rId13"/>
    <p:sldId id="277" r:id="rId14"/>
  </p:sldIdLst>
  <p:sldSz cx="9144000" cy="6858000" type="screen4x3"/>
  <p:notesSz cx="6794500" cy="9906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2" autoAdjust="0"/>
  </p:normalViewPr>
  <p:slideViewPr>
    <p:cSldViewPr>
      <p:cViewPr varScale="1">
        <p:scale>
          <a:sx n="103" d="100"/>
          <a:sy n="103" d="100"/>
        </p:scale>
        <p:origin x="-177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73B6426D-7796-4A92-9ED9-CE70AD84DA68}" type="datetimeFigureOut">
              <a:rPr lang="de-DE"/>
              <a:pPr>
                <a:defRPr/>
              </a:pPr>
              <a:t>17.02.2016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08641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7890" y="9408641"/>
            <a:ext cx="2945024" cy="495776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C68FE766-8785-4D17-8B10-4440906F41A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024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7890" y="0"/>
            <a:ext cx="2945024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33" y="4705905"/>
            <a:ext cx="5436235" cy="44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 smtClean="0"/>
              <a:t>Textmasterformate durch Klicken bearbeiten</a:t>
            </a:r>
          </a:p>
          <a:p>
            <a:pPr lvl="1"/>
            <a:r>
              <a:rPr lang="de-AT" noProof="0" smtClean="0"/>
              <a:t>Zweite Ebene</a:t>
            </a:r>
          </a:p>
          <a:p>
            <a:pPr lvl="2"/>
            <a:r>
              <a:rPr lang="de-AT" noProof="0" smtClean="0"/>
              <a:t>Dritte Ebene</a:t>
            </a:r>
          </a:p>
          <a:p>
            <a:pPr lvl="3"/>
            <a:r>
              <a:rPr lang="de-AT" noProof="0" smtClean="0"/>
              <a:t>Vierte Ebene</a:t>
            </a:r>
          </a:p>
          <a:p>
            <a:pPr lvl="4"/>
            <a:r>
              <a:rPr lang="de-AT" noProof="0" smtClean="0"/>
              <a:t>Fünfte Ebene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8641"/>
            <a:ext cx="2945024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7890" y="9408641"/>
            <a:ext cx="2945024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9253485-CC03-4470-965A-BE85F9E5520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D16507-FC0B-45AE-B87A-72FD70830FD9}" type="slidenum">
              <a:rPr lang="de-DE" smtClean="0"/>
              <a:pPr>
                <a:defRPr/>
              </a:pPr>
              <a:t>3</a:t>
            </a:fld>
            <a:endParaRPr lang="de-DE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400" b="1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D16507-FC0B-45AE-B87A-72FD70830FD9}" type="slidenum">
              <a:rPr lang="de-DE" smtClean="0"/>
              <a:pPr>
                <a:defRPr/>
              </a:pPr>
              <a:t>4</a:t>
            </a:fld>
            <a:endParaRPr lang="de-DE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400" b="1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9CF5D-FD18-44EE-861D-844FBF48149C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5F5AD-0569-43DA-85BF-89502B77BA2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7ACD9-E136-44C3-9188-64D4AA0B6D9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74FA8-97DF-4931-B64C-5CF6BD62A43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B1DF-8445-44BF-A819-37A4FDE140C4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6B16E-BE2C-4073-971B-6FE893D02CB3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65CCB-A533-4943-9120-B4057B71AD58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1AC45-8950-4B08-94CD-0F872D3B183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0FD02-262E-4B54-A188-BB68806790DB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C1883-4DA8-4AAC-9EA9-1A87C9451B24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0F223-6E49-412A-87C6-1190286A09F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3BA079A-E022-4924-B8A9-EE9C733BFBB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pic>
        <p:nvPicPr>
          <p:cNvPr id="2055" name="Picture 7" descr="logo_qu_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3850" y="260350"/>
            <a:ext cx="1371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323850" y="765175"/>
            <a:ext cx="8370888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AT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251520" y="1593850"/>
            <a:ext cx="864096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de-DE" sz="3200" b="1" dirty="0" smtClean="0">
                <a:solidFill>
                  <a:srgbClr val="FF0000"/>
                </a:solidFill>
              </a:rPr>
              <a:t>Subventionen und Steuern</a:t>
            </a:r>
          </a:p>
          <a:p>
            <a:pPr algn="ctr"/>
            <a:r>
              <a:rPr lang="de-DE" sz="3200" b="1" dirty="0" smtClean="0">
                <a:solidFill>
                  <a:srgbClr val="FF0000"/>
                </a:solidFill>
              </a:rPr>
              <a:t>mit Umweltrelevanz </a:t>
            </a:r>
          </a:p>
          <a:p>
            <a:pPr algn="ctr"/>
            <a:r>
              <a:rPr lang="de-DE" sz="3200" b="1" dirty="0" smtClean="0">
                <a:solidFill>
                  <a:srgbClr val="FF0000"/>
                </a:solidFill>
              </a:rPr>
              <a:t>in den Bereichen Energie und Verkehr</a:t>
            </a:r>
            <a:endParaRPr lang="de-AT" sz="3200" b="1" dirty="0" smtClean="0">
              <a:solidFill>
                <a:srgbClr val="FF0000"/>
              </a:solidFill>
            </a:endParaRPr>
          </a:p>
          <a:p>
            <a:pPr algn="ctr"/>
            <a:endParaRPr lang="de-AT" sz="4000" b="1" dirty="0">
              <a:solidFill>
                <a:srgbClr val="FF0000"/>
              </a:solidFill>
            </a:endParaRPr>
          </a:p>
          <a:p>
            <a:pPr algn="ctr"/>
            <a:r>
              <a:rPr lang="de-AT" sz="2800" b="1" dirty="0" smtClean="0"/>
              <a:t>Daniela </a:t>
            </a:r>
            <a:r>
              <a:rPr lang="de-AT" sz="2800" b="1" dirty="0" err="1" smtClean="0"/>
              <a:t>Kletzan</a:t>
            </a:r>
            <a:r>
              <a:rPr lang="de-AT" sz="2800" b="1" dirty="0" smtClean="0"/>
              <a:t>-Slamanig, Angela Köppl</a:t>
            </a:r>
          </a:p>
          <a:p>
            <a:pPr algn="ctr"/>
            <a:endParaRPr lang="de-DE" sz="2800" b="1" dirty="0" smtClean="0"/>
          </a:p>
          <a:p>
            <a:pPr algn="ctr"/>
            <a:endParaRPr lang="de-DE" sz="2800" b="1" dirty="0" smtClean="0"/>
          </a:p>
          <a:p>
            <a:pPr algn="ctr"/>
            <a:r>
              <a:rPr lang="de-DE" sz="2000" b="1" dirty="0" smtClean="0"/>
              <a:t>Pressekonferenz, 17.02.2016</a:t>
            </a:r>
            <a:endParaRPr lang="de-AT" sz="2000" b="1" dirty="0"/>
          </a:p>
          <a:p>
            <a:pPr algn="ctr"/>
            <a:endParaRPr lang="de-AT" sz="3200" b="1" dirty="0"/>
          </a:p>
          <a:p>
            <a:pPr algn="ctr"/>
            <a:endParaRPr lang="de-AT" sz="2400" b="1" dirty="0"/>
          </a:p>
        </p:txBody>
      </p:sp>
      <p:pic>
        <p:nvPicPr>
          <p:cNvPr id="2" name="Picture 2" descr="H:\user\umwelt\Subventionen\Text\klimafondspoweredby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6093296"/>
            <a:ext cx="2003009" cy="764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714348" y="-142900"/>
            <a:ext cx="8229600" cy="1143000"/>
          </a:xfrm>
        </p:spPr>
        <p:txBody>
          <a:bodyPr/>
          <a:lstStyle/>
          <a:p>
            <a:pPr algn="r"/>
            <a: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  <a:t>Umweltschädliche Förderungen in Österreich – Volumen &amp; Aufteilung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836712"/>
            <a:ext cx="3384376" cy="278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3851920" y="1052736"/>
            <a:ext cx="504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Gesamtvolumen: 3,8 – 4,7 Mrd. €</a:t>
            </a:r>
            <a:endParaRPr lang="de-AT" sz="2000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179512" y="4077072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Verkehr: rd. 50%</a:t>
            </a:r>
          </a:p>
          <a:p>
            <a:r>
              <a:rPr lang="de-DE" dirty="0" smtClean="0"/>
              <a:t>Energie: rd. ein Drittel</a:t>
            </a:r>
          </a:p>
          <a:p>
            <a:endParaRPr lang="de-DE" dirty="0" smtClean="0"/>
          </a:p>
          <a:p>
            <a:r>
              <a:rPr lang="de-DE" dirty="0" smtClean="0"/>
              <a:t>Haushalte: 40%</a:t>
            </a:r>
          </a:p>
          <a:p>
            <a:r>
              <a:rPr lang="de-DE" dirty="0" smtClean="0"/>
              <a:t>Unternehmen: 60%</a:t>
            </a:r>
            <a:endParaRPr lang="de-AT" dirty="0"/>
          </a:p>
        </p:txBody>
      </p:sp>
      <p:sp>
        <p:nvSpPr>
          <p:cNvPr id="7" name="Rechteck 6"/>
          <p:cNvSpPr/>
          <p:nvPr/>
        </p:nvSpPr>
        <p:spPr>
          <a:xfrm>
            <a:off x="7641666" y="6611779"/>
            <a:ext cx="15023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/>
              <a:t>Q: WIFO-Darstellung. </a:t>
            </a:r>
            <a:endParaRPr lang="de-AT" sz="1000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2339753" y="2132856"/>
            <a:ext cx="6804248" cy="4464496"/>
            <a:chOff x="2342661" y="2420888"/>
            <a:chExt cx="6694679" cy="4275956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42661" y="2420888"/>
              <a:ext cx="6694679" cy="4275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Geschweifte Klammer links 10"/>
            <p:cNvSpPr/>
            <p:nvPr/>
          </p:nvSpPr>
          <p:spPr>
            <a:xfrm>
              <a:off x="4355976" y="2924944"/>
              <a:ext cx="72008" cy="432048"/>
            </a:xfrm>
            <a:prstGeom prst="leftBrac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3707904" y="2996952"/>
              <a:ext cx="7920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50" dirty="0" smtClean="0"/>
                <a:t>Wohnen</a:t>
              </a:r>
              <a:endParaRPr lang="de-AT" sz="1050" dirty="0"/>
            </a:p>
          </p:txBody>
        </p:sp>
        <p:sp>
          <p:nvSpPr>
            <p:cNvPr id="13" name="Geschweifte Klammer links 12"/>
            <p:cNvSpPr/>
            <p:nvPr/>
          </p:nvSpPr>
          <p:spPr>
            <a:xfrm>
              <a:off x="4211960" y="3501008"/>
              <a:ext cx="144016" cy="1647800"/>
            </a:xfrm>
            <a:prstGeom prst="leftBrac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563888" y="4221088"/>
              <a:ext cx="7920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50" dirty="0" smtClean="0"/>
                <a:t>Verkehr</a:t>
              </a:r>
              <a:endParaRPr lang="de-AT" sz="1050" dirty="0"/>
            </a:p>
          </p:txBody>
        </p:sp>
        <p:sp>
          <p:nvSpPr>
            <p:cNvPr id="15" name="Geschweifte Klammer links 14"/>
            <p:cNvSpPr/>
            <p:nvPr/>
          </p:nvSpPr>
          <p:spPr>
            <a:xfrm>
              <a:off x="3576356" y="5429455"/>
              <a:ext cx="144016" cy="855712"/>
            </a:xfrm>
            <a:prstGeom prst="leftBrac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2915816" y="5733256"/>
              <a:ext cx="7920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50" dirty="0" smtClean="0"/>
                <a:t>Energie</a:t>
              </a:r>
              <a:endParaRPr lang="de-AT" sz="1050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714348" y="-142900"/>
            <a:ext cx="8229600" cy="1143000"/>
          </a:xfrm>
        </p:spPr>
        <p:txBody>
          <a:bodyPr/>
          <a:lstStyle/>
          <a:p>
            <a:pPr algn="r"/>
            <a: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  <a:t>Potentiell umweltkontraproduktive Förderungen </a:t>
            </a:r>
            <a:b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</a:br>
            <a: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  <a:t>in Österreich – Volumen &amp; Aufteilung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5688632" cy="503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feld 9"/>
          <p:cNvSpPr txBox="1"/>
          <p:nvPr/>
        </p:nvSpPr>
        <p:spPr>
          <a:xfrm>
            <a:off x="251520" y="609329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Knapp zwei Drittel der Förderungen können auf nationaler Ebene reformiert werden.</a:t>
            </a:r>
            <a:endParaRPr lang="de-AT" dirty="0"/>
          </a:p>
        </p:txBody>
      </p:sp>
      <p:sp>
        <p:nvSpPr>
          <p:cNvPr id="5" name="Rechteck 4"/>
          <p:cNvSpPr/>
          <p:nvPr/>
        </p:nvSpPr>
        <p:spPr>
          <a:xfrm>
            <a:off x="7380312" y="5877272"/>
            <a:ext cx="15023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dirty="0" smtClean="0"/>
              <a:t>Q: WIFO-Darstellung. </a:t>
            </a:r>
            <a:endParaRPr lang="de-AT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971550" y="176213"/>
            <a:ext cx="777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de-AT" sz="2400" b="1" dirty="0">
                <a:solidFill>
                  <a:srgbClr val="FF0000"/>
                </a:solidFill>
              </a:rPr>
              <a:t>Resümee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51520" y="1196752"/>
            <a:ext cx="864235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5425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tabLst>
                <a:tab pos="895350" algn="l"/>
              </a:tabLst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Die Förderung fossiler Energie spielt in Österreich in verschiedenen Bereichen eine Rolle</a:t>
            </a:r>
          </a:p>
          <a:p>
            <a:pPr marL="225425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tabLst>
                <a:tab pos="895350" algn="l"/>
              </a:tabLst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Eine geplante und stufenweise Umsetzung setzt konsistente Signale für Haushalte und Unternehmen</a:t>
            </a:r>
          </a:p>
          <a:p>
            <a:pPr marL="225425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tabLst>
                <a:tab pos="895350" algn="l"/>
              </a:tabLst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Einbettung in eine umfassende ökologische Fiskalreform ist anzustreben</a:t>
            </a:r>
          </a:p>
          <a:p>
            <a:pPr marL="225425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tabLst>
                <a:tab pos="895350" algn="l"/>
              </a:tabLst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Rückverteilung für F&amp;E, Energieeffizienz oder Infrastruktur sind geeignete Übergangsmaßnahmen, die potentiell auch andere positive Effekte generieren</a:t>
            </a:r>
          </a:p>
          <a:p>
            <a:pPr marL="225425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tabLst>
                <a:tab pos="895350" algn="l"/>
              </a:tabLst>
              <a:defRPr/>
            </a:pPr>
            <a:r>
              <a:rPr lang="de-DE" sz="2000" kern="0" dirty="0" smtClean="0">
                <a:ea typeface="ＭＳ Ｐゴシック" pitchFamily="-65" charset="-128"/>
                <a:cs typeface="ＭＳ Ｐゴシック" pitchFamily="-65" charset="-128"/>
              </a:rPr>
              <a:t>Transparente Informationen über die Wirkungsweise, die Größen-</a:t>
            </a:r>
            <a:r>
              <a:rPr lang="de-DE" sz="2000" kern="0" dirty="0" err="1" smtClean="0">
                <a:ea typeface="ＭＳ Ｐゴシック" pitchFamily="-65" charset="-128"/>
                <a:cs typeface="ＭＳ Ｐゴシック" pitchFamily="-65" charset="-128"/>
              </a:rPr>
              <a:t>ordnungen</a:t>
            </a:r>
            <a:r>
              <a:rPr lang="de-DE" sz="2000" kern="0" dirty="0" smtClean="0">
                <a:ea typeface="ＭＳ Ｐゴシック" pitchFamily="-65" charset="-128"/>
                <a:cs typeface="ＭＳ Ｐゴシック" pitchFamily="-65" charset="-128"/>
              </a:rPr>
              <a:t> und die Verteilung der Förderungen sind ein notwendiger erster Schritt in Richtung Reformen.</a:t>
            </a:r>
          </a:p>
          <a:p>
            <a:pPr marL="225425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tabLst>
                <a:tab pos="895350" algn="l"/>
              </a:tabLst>
              <a:defRPr/>
            </a:pPr>
            <a:r>
              <a:rPr lang="de-AT" sz="2000" kern="0" dirty="0">
                <a:latin typeface="+mn-lt"/>
                <a:ea typeface="ＭＳ Ｐゴシック" pitchFamily="-65" charset="-128"/>
                <a:cs typeface="ＭＳ Ｐゴシック" pitchFamily="-65" charset="-128"/>
              </a:rPr>
              <a:t/>
            </a:r>
            <a:br>
              <a:rPr lang="de-AT" sz="2000" kern="0" dirty="0"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endParaRPr lang="de-AT" sz="2000" kern="0" dirty="0"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de-AT" sz="4000" dirty="0" smtClean="0"/>
          </a:p>
          <a:p>
            <a:pPr algn="ctr" eaLnBrk="1" hangingPunct="1">
              <a:buFontTx/>
              <a:buNone/>
            </a:pPr>
            <a:r>
              <a:rPr lang="de-AT" sz="4000" dirty="0" smtClean="0"/>
              <a:t>Vielen Dank für Ihre Aufmerksamkeit!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4869160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Daniela.Kletzan-Slamanig@wifo.ac.at</a:t>
            </a:r>
          </a:p>
          <a:p>
            <a:endParaRPr lang="en-US" dirty="0" smtClean="0"/>
          </a:p>
          <a:p>
            <a:r>
              <a:rPr lang="de-DE" dirty="0" smtClean="0"/>
              <a:t>Angela.Koeppl@wifo.ac.at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714348" y="-142900"/>
            <a:ext cx="8229600" cy="1143000"/>
          </a:xfrm>
        </p:spPr>
        <p:txBody>
          <a:bodyPr/>
          <a:lstStyle/>
          <a:p>
            <a:pPr algn="r"/>
            <a: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  <a:t>Umweltschädliche Förderungen in Österreich</a:t>
            </a:r>
          </a:p>
        </p:txBody>
      </p:sp>
      <p:sp>
        <p:nvSpPr>
          <p:cNvPr id="3" name="Inhaltsplatzhalter 22"/>
          <p:cNvSpPr txBox="1">
            <a:spLocks/>
          </p:cNvSpPr>
          <p:nvPr/>
        </p:nvSpPr>
        <p:spPr>
          <a:xfrm>
            <a:off x="251520" y="1196752"/>
            <a:ext cx="8640960" cy="5040560"/>
          </a:xfrm>
          <a:prstGeom prst="rect">
            <a:avLst/>
          </a:prstGeom>
        </p:spPr>
        <p:txBody>
          <a:bodyPr/>
          <a:lstStyle/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defRPr/>
            </a:pPr>
            <a:r>
              <a:rPr lang="de-DE" sz="2000" b="1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Ziel ist die Identifikation und Quantifizierung von Förderungen mit potentiell negativen Umweltwirkungen</a:t>
            </a:r>
            <a:br>
              <a:rPr lang="de-DE" sz="2000" b="1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endParaRPr lang="de-DE" sz="2000" b="1" kern="0" dirty="0" smtClean="0"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Fokus auf direkte Subventionen bzw. steuerliche Maßnahmen auf Bundesebene</a:t>
            </a:r>
          </a:p>
          <a:p>
            <a:pPr marL="682625" lvl="1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Symbol" pitchFamily="18" charset="2"/>
              <a:buChar char="-"/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Ausnahme: Regelungen im Bereich Wohnen (Bundesländer)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Fokus auf Energieerzeugung und –</a:t>
            </a: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nutzung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, Verkehr,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Wohnen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Analysezeitraum 2010 - 2013</a:t>
            </a:r>
            <a:endParaRPr kumimoji="0" lang="de-DE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baseline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Verknüpfung verschiedener Datengrundlagen: </a:t>
            </a:r>
          </a:p>
          <a:p>
            <a:pPr marL="682625" lvl="1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Symbol" pitchFamily="18" charset="2"/>
              <a:buChar char="-"/>
              <a:defRPr/>
            </a:pP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Daten des BMF, der Statistik Austria, internationale Datenbasen</a:t>
            </a:r>
          </a:p>
          <a:p>
            <a:pPr marL="682625" lvl="1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Symbol" pitchFamily="18" charset="2"/>
              <a:buChar char="-"/>
              <a:defRPr/>
            </a:pPr>
            <a:r>
              <a:rPr lang="de-DE" sz="2000" kern="0" baseline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Nationale und internationale Studien </a:t>
            </a:r>
          </a:p>
          <a:p>
            <a:pPr marL="682625" lvl="1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Symbol" pitchFamily="18" charset="2"/>
              <a:buChar char="-"/>
              <a:defRPr/>
            </a:pP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ExpertInnen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-Interviews</a:t>
            </a: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07704" y="0"/>
            <a:ext cx="7000924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defTabSz="947738" eaLnBrk="0" hangingPunct="0">
              <a:lnSpc>
                <a:spcPct val="95000"/>
              </a:lnSpc>
              <a:tabLst>
                <a:tab pos="8464550" algn="r"/>
              </a:tabLst>
            </a:pPr>
            <a:r>
              <a:rPr lang="de-DE" sz="2400" b="1" dirty="0" smtClean="0">
                <a:solidFill>
                  <a:srgbClr val="FF0000"/>
                </a:solidFill>
              </a:rPr>
              <a:t>Umweltschädliche Förderungen – </a:t>
            </a:r>
            <a:br>
              <a:rPr lang="de-DE" sz="2400" b="1" dirty="0" smtClean="0">
                <a:solidFill>
                  <a:srgbClr val="FF0000"/>
                </a:solidFill>
              </a:rPr>
            </a:br>
            <a:r>
              <a:rPr lang="de-DE" sz="2400" b="1" dirty="0" smtClean="0">
                <a:solidFill>
                  <a:srgbClr val="FF0000"/>
                </a:solidFill>
              </a:rPr>
              <a:t>Warum ist eine Reform wichtig? (1) </a:t>
            </a:r>
            <a:endParaRPr lang="de-AT" sz="2800" b="1" dirty="0">
              <a:solidFill>
                <a:schemeClr val="accent2"/>
              </a:solidFill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" name="Inhaltsplatzhalter 22"/>
          <p:cNvSpPr txBox="1">
            <a:spLocks/>
          </p:cNvSpPr>
          <p:nvPr/>
        </p:nvSpPr>
        <p:spPr>
          <a:xfrm>
            <a:off x="251520" y="1196752"/>
            <a:ext cx="8643998" cy="1571636"/>
          </a:xfrm>
          <a:prstGeom prst="rect">
            <a:avLst/>
          </a:prstGeom>
        </p:spPr>
        <p:txBody>
          <a:bodyPr/>
          <a:lstStyle/>
          <a:p>
            <a:pPr marL="225425" marR="0" lvl="0" indent="-225425" algn="just" defTabSz="914400" rtl="0" eaLnBrk="0" fontAlgn="base" latinLnBrk="0" hangingPunct="0">
              <a:lnSpc>
                <a:spcPts val="21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60000"/>
              <a:tabLst/>
              <a:defRPr/>
            </a:pP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„All kinds of financial supports and regulations that</a:t>
            </a:r>
            <a:r>
              <a:rPr kumimoji="0" lang="en-US" sz="2000" b="0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(…) together with the prevailing taxation regime, (unintentionally) discriminate sound environmental</a:t>
            </a:r>
            <a:r>
              <a:rPr kumimoji="0" lang="en-US" sz="2000" b="0" i="1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practices.“ </a:t>
            </a:r>
            <a:r>
              <a:rPr lang="en-US" sz="2000" kern="0" baseline="0" dirty="0" smtClean="0">
                <a:solidFill>
                  <a:srgbClr val="00206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(OECD, 1998)</a:t>
            </a:r>
            <a:endParaRPr kumimoji="0" lang="en-US" sz="2000" b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Inhaltsplatzhalter 22"/>
          <p:cNvSpPr txBox="1">
            <a:spLocks/>
          </p:cNvSpPr>
          <p:nvPr/>
        </p:nvSpPr>
        <p:spPr>
          <a:xfrm>
            <a:off x="251520" y="2492896"/>
            <a:ext cx="8640960" cy="3786214"/>
          </a:xfrm>
          <a:prstGeom prst="rect">
            <a:avLst/>
          </a:prstGeom>
        </p:spPr>
        <p:txBody>
          <a:bodyPr/>
          <a:lstStyle/>
          <a:p>
            <a:pPr marL="225425" marR="0" lvl="0" indent="-225425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-65" charset="2"/>
              <a:buChar char="n"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Förderungen mit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unterschiedlicher Zielsetzung können unbeabsichtigte Umweltwirkungen haben</a:t>
            </a: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marR="0" lvl="0" indent="-225425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-65" charset="2"/>
              <a:buChar char="n"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Reform der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Förderungen kann zu mehreren Zielen beitragen:</a:t>
            </a: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682625" lvl="1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Symbol" pitchFamily="18" charset="2"/>
              <a:buChar char="-"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Entlastung öffentlicher Budgets</a:t>
            </a:r>
          </a:p>
          <a:p>
            <a:pPr marL="682625" lvl="1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Symbol" pitchFamily="18" charset="2"/>
              <a:buChar char="-"/>
            </a:pPr>
            <a:r>
              <a:rPr lang="de-DE" sz="2000" kern="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Erhöhung wirtschaftlicher Effizienz &amp; umweltschonender Innovationen</a:t>
            </a:r>
          </a:p>
          <a:p>
            <a:pPr marL="682625" lvl="1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Symbol" pitchFamily="18" charset="2"/>
              <a:buChar char="-"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Erreichung 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von Umwelt- und Klimazielen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Förderungsreform unterstützt Strukturwandel in Richtung </a:t>
            </a: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zukunftsfähiger Produktions- und Konsumstrukturen</a:t>
            </a:r>
            <a:endParaRPr lang="de-DE" sz="2000" kern="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07704" y="0"/>
            <a:ext cx="7000924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defTabSz="947738" eaLnBrk="0" hangingPunct="0">
              <a:lnSpc>
                <a:spcPct val="95000"/>
              </a:lnSpc>
              <a:tabLst>
                <a:tab pos="8464550" algn="r"/>
              </a:tabLst>
            </a:pPr>
            <a:r>
              <a:rPr lang="de-DE" sz="2400" b="1" dirty="0" smtClean="0">
                <a:solidFill>
                  <a:srgbClr val="FF0000"/>
                </a:solidFill>
              </a:rPr>
              <a:t>Umweltschädliche Förderungen – </a:t>
            </a:r>
            <a:br>
              <a:rPr lang="de-DE" sz="2400" b="1" dirty="0" smtClean="0">
                <a:solidFill>
                  <a:srgbClr val="FF0000"/>
                </a:solidFill>
              </a:rPr>
            </a:br>
            <a:r>
              <a:rPr lang="de-DE" sz="2400" b="1" dirty="0" smtClean="0">
                <a:solidFill>
                  <a:srgbClr val="FF0000"/>
                </a:solidFill>
              </a:rPr>
              <a:t>Warum ist eine Reform wichtig? (2) </a:t>
            </a:r>
            <a:endParaRPr lang="de-AT" sz="2800" b="1" dirty="0">
              <a:solidFill>
                <a:schemeClr val="accent2"/>
              </a:solidFill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Inhaltsplatzhalter 22"/>
          <p:cNvSpPr txBox="1">
            <a:spLocks/>
          </p:cNvSpPr>
          <p:nvPr/>
        </p:nvSpPr>
        <p:spPr>
          <a:xfrm>
            <a:off x="251520" y="1124744"/>
            <a:ext cx="8215370" cy="3786214"/>
          </a:xfrm>
          <a:prstGeom prst="rect">
            <a:avLst/>
          </a:prstGeom>
        </p:spPr>
        <p:txBody>
          <a:bodyPr/>
          <a:lstStyle/>
          <a:p>
            <a:pPr marL="225425" marR="0" lvl="0" indent="-225425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-65" charset="2"/>
              <a:buChar char="n"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" name="Inhaltsplatzhalter 22"/>
          <p:cNvSpPr txBox="1">
            <a:spLocks/>
          </p:cNvSpPr>
          <p:nvPr/>
        </p:nvSpPr>
        <p:spPr>
          <a:xfrm>
            <a:off x="251520" y="1196752"/>
            <a:ext cx="8640960" cy="5112568"/>
          </a:xfrm>
          <a:prstGeom prst="rect">
            <a:avLst/>
          </a:prstGeom>
        </p:spPr>
        <p:txBody>
          <a:bodyPr/>
          <a:lstStyle/>
          <a:p>
            <a:pPr marL="225425" marR="0" lvl="0" indent="-225425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-65" charset="2"/>
              <a:buChar char="n"/>
              <a:tabLst/>
              <a:defRPr/>
            </a:pPr>
            <a:r>
              <a:rPr lang="de-DE" sz="2000" kern="0" noProof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Klimapolitik muss die Beseitigung umweltschädlicher Subventionen einschließen (OECD/IEA, EU, IMF,….)</a:t>
            </a: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marR="0" lvl="0" indent="-225425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-65" charset="2"/>
              <a:buChar char="n"/>
              <a:tabLst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Reform wurde Österreich schon mehrfach empfohlen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Klimaziele erfordern eine Transformation der Energiesysteme und ein Aufbrechen fossiler lock-ins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Eine Förderung fossiler Energie bzw. energieintensiver Aktivitäten konterkariert diese Bestrebungen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Politik muss Verzerrungen beseitigen und konsistente Signale an Haushalte und Unternehmen geben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Dies erfordert eine systematische Berücksichtigung von Umweltbelangen in der Subventions-, Budget- und Abgabenpolitik</a:t>
            </a:r>
            <a:endParaRPr lang="de-DE" sz="2000" kern="0" dirty="0" smtClean="0">
              <a:solidFill>
                <a:schemeClr val="tx1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>
          <a:xfrm>
            <a:off x="714348" y="-142900"/>
            <a:ext cx="8229600" cy="1143000"/>
          </a:xfrm>
        </p:spPr>
        <p:txBody>
          <a:bodyPr/>
          <a:lstStyle/>
          <a:p>
            <a:pPr algn="r"/>
            <a: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  <a:t>Umweltschädliche Förderungen </a:t>
            </a:r>
            <a:b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</a:br>
            <a:r>
              <a:rPr lang="de-DE" sz="2400" b="1" kern="1200" dirty="0" smtClean="0">
                <a:solidFill>
                  <a:srgbClr val="FF0000"/>
                </a:solidFill>
                <a:latin typeface="Century Gothic" pitchFamily="34" charset="0"/>
                <a:ea typeface="+mn-ea"/>
                <a:cs typeface="Arial" charset="0"/>
              </a:rPr>
              <a:t>in Österreich – Überblick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251520" y="1196752"/>
          <a:ext cx="2880319" cy="2987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80319"/>
              </a:tblGrid>
              <a:tr h="35719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Energiebereitstellung und -nutzung</a:t>
                      </a:r>
                      <a:endParaRPr lang="de-AT" sz="1400" b="1" dirty="0">
                        <a:latin typeface="Century Gothic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de-DE" sz="1200" dirty="0" smtClean="0"/>
                        <a:t> Energieabgabenvergütung für </a:t>
                      </a:r>
                    </a:p>
                    <a:p>
                      <a:r>
                        <a:rPr lang="de-DE" sz="1200" dirty="0" smtClean="0"/>
                        <a:t>   energieintensive Industrie</a:t>
                      </a:r>
                      <a:endParaRPr lang="de-AT" sz="120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Wingdings" pitchFamily="2" charset="2"/>
                        <a:buChar char="§"/>
                      </a:pPr>
                      <a: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Herstellerprivileg für Produzenten</a:t>
                      </a:r>
                      <a:b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von Energieerzeugnissen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Wingdings" pitchFamily="2" charset="2"/>
                        <a:buChar char="§"/>
                      </a:pP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Energiesteuerbefreiung für die</a:t>
                      </a:r>
                      <a:b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nicht-energetische Verwendung </a:t>
                      </a:r>
                      <a:b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fossiler Energieträger</a:t>
                      </a:r>
                      <a:endParaRPr lang="de-A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Wingdings" pitchFamily="2" charset="2"/>
                        <a:buChar char="§"/>
                      </a:pP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Energieforschungsausgaben der </a:t>
                      </a:r>
                      <a:b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öffentlichen Hand für fossile Energie</a:t>
                      </a:r>
                      <a:endParaRPr lang="de-A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Wingdings" pitchFamily="2" charset="2"/>
                        <a:buChar char="§"/>
                      </a:pPr>
                      <a: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Gratis Zuteilung der </a:t>
                      </a:r>
                      <a:r>
                        <a:rPr lang="de-AT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r>
                        <a:rPr lang="de-AT" sz="12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b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AT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Emissionsberechtigungen</a:t>
                      </a:r>
                      <a:endParaRPr lang="de-AT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131840" y="1196752"/>
          <a:ext cx="2880320" cy="4724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80320"/>
              </a:tblGrid>
              <a:tr h="377601">
                <a:tc>
                  <a:txBody>
                    <a:bodyPr/>
                    <a:lstStyle/>
                    <a:p>
                      <a:r>
                        <a:rPr lang="de-DE" sz="1400" kern="1200" dirty="0" smtClean="0"/>
                        <a:t>Verkehr</a:t>
                      </a:r>
                      <a:br>
                        <a:rPr lang="de-DE" sz="1400" kern="1200" dirty="0" smtClean="0"/>
                      </a:br>
                      <a:endParaRPr lang="de-AT" sz="1400" b="1" kern="1200" dirty="0" smtClean="0">
                        <a:solidFill>
                          <a:schemeClr val="lt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760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Wingdings" pitchFamily="2" charset="2"/>
                        <a:buChar char="§"/>
                      </a:pPr>
                      <a:r>
                        <a:rPr lang="de-DE" sz="1200" kern="1200" smtClean="0"/>
                        <a:t> Mineralölsteuervergünstigung für </a:t>
                      </a:r>
                      <a:br>
                        <a:rPr lang="de-DE" sz="1200" kern="1200" smtClean="0"/>
                      </a:br>
                      <a:r>
                        <a:rPr lang="de-DE" sz="1200" kern="1200" smtClean="0"/>
                        <a:t>  Diesel</a:t>
                      </a:r>
                      <a:endParaRPr lang="de-DE" sz="1200" kern="1200" dirty="0" smtClean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7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kern="1200" smtClean="0"/>
                        <a:t> Mineralölsteuerbefreiung </a:t>
                      </a:r>
                      <a:r>
                        <a:rPr lang="de-DE" sz="1200" kern="1200" dirty="0" smtClean="0"/>
                        <a:t>Kerosin</a:t>
                      </a:r>
                      <a:br>
                        <a:rPr lang="de-DE" sz="1200" kern="1200" dirty="0" smtClean="0"/>
                      </a:br>
                      <a:endParaRPr lang="de-DE" sz="1200" kern="1200" dirty="0" smtClean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7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kern="1200" dirty="0" smtClean="0"/>
                        <a:t> Mehrwertsteuerbefreiung für </a:t>
                      </a:r>
                      <a:br>
                        <a:rPr lang="de-DE" sz="1200" kern="1200" dirty="0" smtClean="0"/>
                      </a:br>
                      <a:r>
                        <a:rPr lang="de-DE" sz="1200" kern="1200" dirty="0" smtClean="0"/>
                        <a:t>  internationale Flüge</a:t>
                      </a:r>
                      <a:br>
                        <a:rPr lang="de-DE" sz="1200" kern="1200" dirty="0" smtClean="0"/>
                      </a:br>
                      <a:endParaRPr lang="de-DE" sz="1200" kern="1200" dirty="0" smtClean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7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kern="1200" dirty="0" smtClean="0"/>
                        <a:t> Mineralölsteuerbefreiung der </a:t>
                      </a:r>
                      <a:br>
                        <a:rPr lang="de-DE" sz="1200" kern="1200" dirty="0" smtClean="0"/>
                      </a:br>
                      <a:r>
                        <a:rPr lang="de-DE" sz="1200" kern="1200" dirty="0" smtClean="0"/>
                        <a:t>  Binnenschifffahrt</a:t>
                      </a:r>
                      <a:endParaRPr lang="de-AT" sz="1200" kern="1200" dirty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7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kern="1200" dirty="0" smtClean="0"/>
                        <a:t> Pendlerpauschale </a:t>
                      </a:r>
                      <a:br>
                        <a:rPr lang="de-DE" sz="1200" kern="1200" dirty="0" smtClean="0"/>
                      </a:br>
                      <a:endParaRPr lang="de-AT" sz="1200" kern="1200" dirty="0" smtClean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7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kern="1200" dirty="0" smtClean="0"/>
                        <a:t> Pauschale </a:t>
                      </a:r>
                      <a:br>
                        <a:rPr lang="de-DE" sz="1200" kern="1200" dirty="0" smtClean="0"/>
                      </a:br>
                      <a:r>
                        <a:rPr lang="de-DE" sz="1200" kern="1200" dirty="0" smtClean="0"/>
                        <a:t>  Dienstwagenbesteuerung  </a:t>
                      </a:r>
                      <a:r>
                        <a:rPr lang="de-DE" sz="1200" kern="1200" baseline="30000" dirty="0" smtClean="0"/>
                        <a:t>1)</a:t>
                      </a:r>
                      <a:endParaRPr lang="de-AT" sz="1200" kern="1200" dirty="0" smtClean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7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kern="1200" dirty="0" smtClean="0"/>
                        <a:t> Steuerbegünstigungen</a:t>
                      </a:r>
                      <a:r>
                        <a:rPr lang="de-DE" sz="1200" kern="1200" baseline="0" dirty="0" smtClean="0"/>
                        <a:t> </a:t>
                      </a:r>
                      <a:r>
                        <a:rPr lang="de-DE" sz="1200" kern="1200" dirty="0" smtClean="0"/>
                        <a:t>bei Normverbrauchsabgabe,</a:t>
                      </a:r>
                      <a:r>
                        <a:rPr lang="de-DE" sz="1200" kern="1200" baseline="0" dirty="0" smtClean="0"/>
                        <a:t>  Kraftfahrzeug-/Versicherungssteuer, Fiskal-LKW</a:t>
                      </a:r>
                      <a:endParaRPr lang="de-AT" sz="1200" kern="1200" dirty="0" smtClean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76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kern="1200" dirty="0" smtClean="0"/>
                        <a:t>Grundsteuerbefreiung von Verkehrsflächen</a:t>
                      </a:r>
                      <a:r>
                        <a:rPr lang="de-DE" sz="1200" kern="1200" baseline="30000" dirty="0" smtClean="0"/>
                        <a:t> 2)</a:t>
                      </a:r>
                      <a:endParaRPr lang="de-AT" sz="1200" kern="1200" dirty="0" smtClean="0">
                        <a:solidFill>
                          <a:schemeClr val="dk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6012161" y="1196752"/>
          <a:ext cx="2880319" cy="2072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80319"/>
              </a:tblGrid>
              <a:tr h="392909">
                <a:tc>
                  <a:txBody>
                    <a:bodyPr/>
                    <a:lstStyle/>
                    <a:p>
                      <a:r>
                        <a:rPr lang="de-DE" sz="1400" kern="1200" dirty="0" smtClean="0"/>
                        <a:t>Wohnen</a:t>
                      </a:r>
                    </a:p>
                    <a:p>
                      <a:endParaRPr lang="de-AT" sz="1400" b="1" kern="1200" dirty="0" smtClean="0">
                        <a:solidFill>
                          <a:schemeClr val="lt1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929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dirty="0" smtClean="0"/>
                        <a:t> Neubauförderung im Rahmen der  </a:t>
                      </a:r>
                      <a:br>
                        <a:rPr lang="de-DE" sz="1200" dirty="0" smtClean="0"/>
                      </a:br>
                      <a:r>
                        <a:rPr lang="de-DE" sz="1200" dirty="0" smtClean="0"/>
                        <a:t>  Wohnbauförderung</a:t>
                      </a:r>
                      <a:endParaRPr lang="de-AT" sz="1200" dirty="0" smtClean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dirty="0" smtClean="0"/>
                        <a:t> Geltendmachung von Sonderaus-</a:t>
                      </a:r>
                      <a:br>
                        <a:rPr lang="de-DE" sz="1200" dirty="0" smtClean="0"/>
                      </a:br>
                      <a:r>
                        <a:rPr lang="de-DE" sz="1200" dirty="0" smtClean="0"/>
                        <a:t>  gaben zur Wohnraumschaffung  </a:t>
                      </a:r>
                      <a:r>
                        <a:rPr lang="de-DE" sz="1200" baseline="30000" dirty="0" smtClean="0"/>
                        <a:t>1)</a:t>
                      </a:r>
                      <a:endParaRPr lang="de-AT" sz="1200" baseline="30000" dirty="0" smtClean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3929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de-DE" sz="1200" dirty="0" smtClean="0"/>
                        <a:t> Ordnungsrechtliche Maßnahmen</a:t>
                      </a:r>
                      <a:br>
                        <a:rPr lang="de-DE" sz="1200" dirty="0" smtClean="0"/>
                      </a:b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 im Zusammenhang mit Baurecht</a:t>
                      </a:r>
                      <a:r>
                        <a:rPr lang="de-DE" sz="1200" baseline="0" dirty="0" smtClean="0"/>
                        <a:t> </a:t>
                      </a:r>
                      <a:br>
                        <a:rPr lang="de-DE" sz="1200" baseline="0" dirty="0" smtClean="0"/>
                      </a:br>
                      <a:r>
                        <a:rPr lang="de-DE" sz="1200" baseline="0" dirty="0" smtClean="0"/>
                        <a:t>  (z.B. Stellplatzverpflichtung) </a:t>
                      </a:r>
                      <a:endParaRPr lang="de-AT" sz="1200" baseline="30000" dirty="0" smtClean="0"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251520" y="6021288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dirty="0" smtClean="0"/>
              <a:t>Q: WIFO-Darstellung. </a:t>
            </a:r>
            <a:br>
              <a:rPr lang="de-DE" sz="1000" dirty="0" smtClean="0"/>
            </a:br>
            <a:r>
              <a:rPr lang="de-DE" sz="1000" dirty="0" smtClean="0"/>
              <a:t>1) Diese Maßnahme wird im Zuge der Steuerreform 2016 reformiert.- 2) Diese Maßnahme wurde nicht quantifiziert. </a:t>
            </a:r>
            <a:endParaRPr lang="de-AT" sz="1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071688" y="0"/>
            <a:ext cx="67691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de-DE" sz="2400" b="1" dirty="0" smtClean="0">
                <a:solidFill>
                  <a:srgbClr val="FF0000"/>
                </a:solidFill>
              </a:rPr>
              <a:t>Beispiel 1: </a:t>
            </a:r>
            <a:br>
              <a:rPr lang="de-DE" sz="2400" b="1" dirty="0" smtClean="0">
                <a:solidFill>
                  <a:srgbClr val="FF0000"/>
                </a:solidFill>
              </a:rPr>
            </a:br>
            <a:r>
              <a:rPr lang="de-DE" sz="2400" b="1" dirty="0" smtClean="0">
                <a:solidFill>
                  <a:srgbClr val="FF0000"/>
                </a:solidFill>
              </a:rPr>
              <a:t>Mineralölsteuerbegünstigung für Diesel (1)</a:t>
            </a:r>
            <a:endParaRPr lang="de-DE" sz="2400" dirty="0"/>
          </a:p>
        </p:txBody>
      </p:sp>
      <p:sp>
        <p:nvSpPr>
          <p:cNvPr id="3" name="Inhaltsplatzhalter 22"/>
          <p:cNvSpPr txBox="1">
            <a:spLocks/>
          </p:cNvSpPr>
          <p:nvPr/>
        </p:nvSpPr>
        <p:spPr>
          <a:xfrm>
            <a:off x="251520" y="1052736"/>
            <a:ext cx="8640960" cy="4608512"/>
          </a:xfrm>
          <a:prstGeom prst="rect">
            <a:avLst/>
          </a:prstGeom>
        </p:spPr>
        <p:txBody>
          <a:bodyPr/>
          <a:lstStyle/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Der Mineralölsteuersatz für Diesel ist</a:t>
            </a: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 geringer als jener für Benzin (</a:t>
            </a: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0,425 </a:t>
            </a: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€ vs. 0,515 € je Liter)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Die Differenzierung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begünstigt nicht nur den gewerblichen Güterverkehr sondern auch den Pkw-Verkehr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Starker Anreiz für die Anschaffung dieselbetriebener Pkw</a:t>
            </a:r>
            <a:endParaRPr kumimoji="0" lang="de-DE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baseline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Der</a:t>
            </a: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 Anteil von Diesel Pkw ist zwischen 2000 und 2014 von 36,6% auf 56,7 % angestiegen.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Durchschnittliche Emissionsintensität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der Diesel-Pkw steigt im Gegensatz zu jener der Benzin-Pkw; </a:t>
            </a:r>
            <a:b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CO</a:t>
            </a:r>
            <a:r>
              <a:rPr kumimoji="0" lang="de-DE" sz="20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2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Emissionen des Diesel-Personenverkehrs haben seit 2000 stark zugenommen</a:t>
            </a: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baseline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Diesel auch relevant in Hinblick</a:t>
            </a: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 auf andere Emissionen (v.a. Feinstaub)</a:t>
            </a: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071688" y="0"/>
            <a:ext cx="6769100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de-DE" sz="2400" b="1" dirty="0" smtClean="0">
                <a:solidFill>
                  <a:srgbClr val="FF0000"/>
                </a:solidFill>
              </a:rPr>
              <a:t>Beispiel 1: </a:t>
            </a:r>
            <a:br>
              <a:rPr lang="de-DE" sz="2400" b="1" dirty="0" smtClean="0">
                <a:solidFill>
                  <a:srgbClr val="FF0000"/>
                </a:solidFill>
              </a:rPr>
            </a:br>
            <a:r>
              <a:rPr lang="de-DE" sz="2400" b="1" dirty="0" smtClean="0">
                <a:solidFill>
                  <a:srgbClr val="FF0000"/>
                </a:solidFill>
              </a:rPr>
              <a:t>Mineralölsteuerbegünstigung für Diesel (2)</a:t>
            </a:r>
            <a:endParaRPr lang="de-DE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416824" cy="436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Inhaltsplatzhalter 22"/>
          <p:cNvSpPr txBox="1">
            <a:spLocks/>
          </p:cNvSpPr>
          <p:nvPr/>
        </p:nvSpPr>
        <p:spPr>
          <a:xfrm>
            <a:off x="251520" y="5849888"/>
            <a:ext cx="8640960" cy="891480"/>
          </a:xfrm>
          <a:prstGeom prst="rect">
            <a:avLst/>
          </a:prstGeom>
        </p:spPr>
        <p:txBody>
          <a:bodyPr/>
          <a:lstStyle/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baseline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Der </a:t>
            </a:r>
            <a:r>
              <a:rPr lang="de-DE" sz="2000" kern="0" baseline="0" dirty="0" err="1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MÖSt</a:t>
            </a:r>
            <a:r>
              <a:rPr lang="de-DE" sz="2000" kern="0" baseline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-Entfall</a:t>
            </a: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 aufgrund der geringeren Besteuerung von Diesel beträgt rd. 640 Mio. € p.a. (Ø 2010 – 2013)</a:t>
            </a: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6084168" y="5301208"/>
            <a:ext cx="2790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000" dirty="0" smtClean="0"/>
              <a:t>Q: Statistik Austria, WIFO-Berechnungen.</a:t>
            </a:r>
            <a:endParaRPr lang="de-AT" sz="1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971600" y="0"/>
            <a:ext cx="779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de-AT" sz="2400" b="1" dirty="0" smtClean="0">
                <a:solidFill>
                  <a:srgbClr val="FF0000"/>
                </a:solidFill>
              </a:rPr>
              <a:t>Beispiel 2: </a:t>
            </a:r>
            <a:br>
              <a:rPr lang="de-AT" sz="2400" b="1" dirty="0" smtClean="0">
                <a:solidFill>
                  <a:srgbClr val="FF0000"/>
                </a:solidFill>
              </a:rPr>
            </a:br>
            <a:r>
              <a:rPr lang="de-AT" sz="2400" b="1" dirty="0" smtClean="0">
                <a:solidFill>
                  <a:srgbClr val="FF0000"/>
                </a:solidFill>
              </a:rPr>
              <a:t>Energieabgabenvergütung (1)</a:t>
            </a:r>
            <a:endParaRPr lang="de-AT" sz="2400" b="1" dirty="0">
              <a:solidFill>
                <a:srgbClr val="FF0000"/>
              </a:solidFill>
            </a:endParaRPr>
          </a:p>
        </p:txBody>
      </p:sp>
      <p:sp>
        <p:nvSpPr>
          <p:cNvPr id="3" name="Inhaltsplatzhalter 22"/>
          <p:cNvSpPr txBox="1">
            <a:spLocks/>
          </p:cNvSpPr>
          <p:nvPr/>
        </p:nvSpPr>
        <p:spPr>
          <a:xfrm>
            <a:off x="251520" y="1196752"/>
            <a:ext cx="8640960" cy="4608512"/>
          </a:xfrm>
          <a:prstGeom prst="rect">
            <a:avLst/>
          </a:prstGeom>
        </p:spPr>
        <p:txBody>
          <a:bodyPr/>
          <a:lstStyle/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Energieintensive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Unternehmen erhalten Energiesteuern vergütet, die 0,5% ihres Nettoproduktionswerts übersteigen</a:t>
            </a:r>
            <a:endParaRPr lang="de-DE" sz="2000" kern="0" dirty="0" smtClean="0"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Seit 2011 ist die Vergütung auf Unternehmen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der 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Sachgüter-</a:t>
            </a: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erzeugung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beschränkt</a:t>
            </a:r>
            <a:endParaRPr kumimoji="0" lang="de-DE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Neuerliche Reform ist jedoch wahrscheinlich</a:t>
            </a:r>
            <a:endParaRPr kumimoji="0" lang="de-DE" sz="20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sz="2000" kern="0" baseline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Energieintensität der heimischen Industrie zeigt in den letzten Jahren kaum Verbesserung und weicht damit vom europäischen Trend ab</a:t>
            </a:r>
            <a:endParaRPr lang="de-DE" sz="2000" kern="0" dirty="0" smtClean="0"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Durch geringen CO</a:t>
            </a:r>
            <a:r>
              <a:rPr kumimoji="0" lang="de-DE" sz="20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2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-Preis fehlt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in diesem Bereich ein Preissignal in Richtung Effizienzsteigerung und technologischer Innovation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971600" y="0"/>
            <a:ext cx="779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de-AT" sz="2400" b="1" dirty="0" smtClean="0">
                <a:solidFill>
                  <a:srgbClr val="FF0000"/>
                </a:solidFill>
              </a:rPr>
              <a:t>Beispiel 2: </a:t>
            </a:r>
            <a:br>
              <a:rPr lang="de-AT" sz="2400" b="1" dirty="0" smtClean="0">
                <a:solidFill>
                  <a:srgbClr val="FF0000"/>
                </a:solidFill>
              </a:rPr>
            </a:br>
            <a:r>
              <a:rPr lang="de-AT" sz="2400" b="1" dirty="0" smtClean="0">
                <a:solidFill>
                  <a:srgbClr val="FF0000"/>
                </a:solidFill>
              </a:rPr>
              <a:t>Energieabgabenvergütung (2)</a:t>
            </a:r>
            <a:endParaRPr lang="de-AT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142758" cy="562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hteck 3"/>
          <p:cNvSpPr/>
          <p:nvPr/>
        </p:nvSpPr>
        <p:spPr>
          <a:xfrm>
            <a:off x="251520" y="1052736"/>
            <a:ext cx="864096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lvl="0" indent="-225425" eaLnBrk="0" hangingPunct="0"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  <a:buSzPct val="60000"/>
              <a:buFont typeface="Wingdings" pitchFamily="-65" charset="2"/>
              <a:buChar char="n"/>
              <a:defRPr/>
            </a:pPr>
            <a:r>
              <a:rPr lang="de-DE" kern="0" dirty="0" smtClean="0">
                <a:ea typeface="ＭＳ Ｐゴシック" pitchFamily="-65" charset="-128"/>
                <a:cs typeface="ＭＳ Ｐゴシック" pitchFamily="-65" charset="-128"/>
              </a:rPr>
              <a:t>Fördervolumen pro Jahr in etwa 400 - 450 Mio. € (für Sachgütererzeugung)</a:t>
            </a:r>
          </a:p>
        </p:txBody>
      </p:sp>
      <p:sp>
        <p:nvSpPr>
          <p:cNvPr id="5" name="Rechteck 4"/>
          <p:cNvSpPr/>
          <p:nvPr/>
        </p:nvSpPr>
        <p:spPr>
          <a:xfrm>
            <a:off x="6012160" y="6309320"/>
            <a:ext cx="2790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z="1000" dirty="0" smtClean="0"/>
              <a:t>Q: BMF, WIFO-Berechnungen.</a:t>
            </a:r>
            <a:endParaRPr lang="de-AT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591</Words>
  <Application>Microsoft Office PowerPoint</Application>
  <PresentationFormat>Bildschirmpräsentation (4:3)</PresentationFormat>
  <Paragraphs>102</Paragraphs>
  <Slides>13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blank</vt:lpstr>
      <vt:lpstr>Folie 1</vt:lpstr>
      <vt:lpstr>Umweltschädliche Förderungen in Österreich</vt:lpstr>
      <vt:lpstr>Folie 3</vt:lpstr>
      <vt:lpstr>Folie 4</vt:lpstr>
      <vt:lpstr>Umweltschädliche Förderungen  in Österreich – Überblick</vt:lpstr>
      <vt:lpstr>Folie 6</vt:lpstr>
      <vt:lpstr>Folie 7</vt:lpstr>
      <vt:lpstr>Folie 8</vt:lpstr>
      <vt:lpstr>Folie 9</vt:lpstr>
      <vt:lpstr>Umweltschädliche Förderungen in Österreich – Volumen &amp; Aufteilung</vt:lpstr>
      <vt:lpstr>Potentiell umweltkontraproduktive Förderungen  in Österreich – Volumen &amp; Aufteilung</vt:lpstr>
      <vt:lpstr>Folie 12</vt:lpstr>
      <vt:lpstr>Folie 13</vt:lpstr>
    </vt:vector>
  </TitlesOfParts>
  <Company>wsr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wegsch</dc:creator>
  <cp:lastModifiedBy>kletzan</cp:lastModifiedBy>
  <cp:revision>243</cp:revision>
  <dcterms:created xsi:type="dcterms:W3CDTF">2006-11-07T14:57:06Z</dcterms:created>
  <dcterms:modified xsi:type="dcterms:W3CDTF">2016-02-17T08:00:58Z</dcterms:modified>
</cp:coreProperties>
</file>